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notesSlides/notesSlide1.xml" ContentType="application/vnd.openxmlformats-officedocument.presentationml.notesSlide+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12"/>
  </p:notesMasterIdLst>
  <p:sldIdLst>
    <p:sldId id="256" r:id="rId5"/>
    <p:sldId id="280" r:id="rId6"/>
    <p:sldId id="412" r:id="rId7"/>
    <p:sldId id="410" r:id="rId8"/>
    <p:sldId id="392" r:id="rId9"/>
    <p:sldId id="396" r:id="rId10"/>
    <p:sldId id="372" r:id="rId11"/>
  </p:sldIdLst>
  <p:sldSz cx="24384000" cy="13716000"/>
  <p:notesSz cx="6858000" cy="9144000"/>
  <p:custDataLst>
    <p:tags r:id="rId13"/>
  </p:custDataLst>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1pPr>
    <a:lvl2pPr marL="0" marR="0" indent="228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2pPr>
    <a:lvl3pPr marL="0" marR="0" indent="457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3pPr>
    <a:lvl4pPr marL="0" marR="0" indent="685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4pPr>
    <a:lvl5pPr marL="0" marR="0" indent="9144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5pPr>
    <a:lvl6pPr marL="0" marR="0" indent="11430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6pPr>
    <a:lvl7pPr marL="0" marR="0" indent="13716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7pPr>
    <a:lvl8pPr marL="0" marR="0" indent="16002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8pPr>
    <a:lvl9pPr marL="0" marR="0" indent="182880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29D9C0A-A32B-24C5-EBE0-19B20968148F}" name="Silvestri, Stefania" initials="SS" userId="S::stefsilv@liverpool.ac.uk::b6c0d291-429e-41c2-92f7-74b158d9b1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B1E0"/>
    <a:srgbClr val="575959"/>
    <a:srgbClr val="8C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B864BE-53C2-FCB5-8B79-1D78DE2183B8}" v="325" dt="2026-01-28T16:31:44.188"/>
    <p1510:client id="{E0DF3543-5D48-B1FE-1A67-E917A2E6C57E}" v="575" dt="2026-01-29T15:27:43.452"/>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46439" autoAdjust="0"/>
  </p:normalViewPr>
  <p:slideViewPr>
    <p:cSldViewPr snapToGrid="0">
      <p:cViewPr varScale="1">
        <p:scale>
          <a:sx n="13" d="100"/>
          <a:sy n="13" d="100"/>
        </p:scale>
        <p:origin x="2148" y="44"/>
      </p:cViewPr>
      <p:guideLst>
        <p:guide orient="horz" pos="4320"/>
        <p:guide pos="76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gs" Target="tags/tag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358914604"/>
      </p:ext>
    </p:extLst>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unstop.com/blog/difference-between-training-and-development"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seismic.com/enablement-explainers/the-difference-between-training-and-development/"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sz="2200" b="0" i="0" dirty="0">
                <a:effectLst/>
                <a:latin typeface="Helvetica Neue"/>
                <a:ea typeface="Helvetica Neue"/>
                <a:cs typeface="Helvetica Neue"/>
                <a:sym typeface="Helvetica Neue"/>
              </a:rPr>
              <a:t>Career coaching is a structured, goal-oriented process but that doesn’t mean you need to have a clear goal when you begin. Some people arrive knowing exactly what they want to work on; others come feeling stuck or uncertain, and the coaching space helps them explore and co-create meaningful, relevant goals over time. In fact, feeling unsure or wanting clarity is one of the most common and valid starting points. There’s no ‘right’ way to begin, just your way.</a:t>
            </a:r>
          </a:p>
          <a:p>
            <a:endParaRPr lang="en-GB" sz="2200" b="0" i="0" dirty="0">
              <a:effectLst/>
              <a:latin typeface="Helvetica Neue"/>
              <a:sym typeface="Helvetica Neue"/>
            </a:endParaRPr>
          </a:p>
          <a:p>
            <a:r>
              <a:rPr lang="en-GB" sz="2200" b="0" i="0" dirty="0">
                <a:effectLst/>
                <a:latin typeface="Helvetica Neue"/>
                <a:ea typeface="Helvetica Neue"/>
                <a:cs typeface="Helvetica Neue"/>
                <a:sym typeface="Helvetica Neue"/>
              </a:rPr>
              <a:t>Career coaching helps you explore options, build strategies, and make informed decisions about your professional future within or beyond academia. It is a non-directive developmental approach that places you in control of the process, empowering you to set the agenda and determine the direction of your growth.</a:t>
            </a:r>
          </a:p>
          <a:p>
            <a:endParaRPr lang="en-GB" sz="2200" b="0" i="0" dirty="0">
              <a:effectLst/>
              <a:latin typeface="Helvetica Neue"/>
              <a:sym typeface="Helvetica Neue"/>
            </a:endParaRPr>
          </a:p>
          <a:p>
            <a:r>
              <a:rPr lang="en-GB" sz="2200" b="0" i="0" dirty="0">
                <a:effectLst/>
                <a:latin typeface="Helvetica Neue"/>
                <a:ea typeface="Helvetica Neue"/>
                <a:cs typeface="Helvetica Neue"/>
                <a:sym typeface="Helvetica Neue"/>
              </a:rPr>
              <a:t>Career coaching is not the same as career advising, counselling or mentoring, as these all typically involve advice being given.</a:t>
            </a:r>
          </a:p>
          <a:p>
            <a:endParaRPr lang="en-GB" sz="2200" b="0" i="0" dirty="0">
              <a:effectLst/>
              <a:latin typeface="Helvetica Neue"/>
              <a:sym typeface="Helvetica Neue"/>
            </a:endParaRPr>
          </a:p>
          <a:p>
            <a:r>
              <a:rPr lang="en-GB" sz="2200" b="0" i="0" dirty="0">
                <a:effectLst/>
                <a:latin typeface="Helvetica Neue"/>
                <a:ea typeface="Helvetica Neue"/>
                <a:cs typeface="Helvetica Neue"/>
                <a:sym typeface="Helvetica Neue"/>
              </a:rPr>
              <a:t>While both career coaching and mentoring support professional development and require active engagement from the individual, they differ in some keyways.</a:t>
            </a:r>
          </a:p>
          <a:p>
            <a:r>
              <a:rPr lang="en-GB" sz="2200" b="0" i="0" dirty="0">
                <a:effectLst/>
                <a:latin typeface="Helvetica Neue"/>
                <a:ea typeface="Helvetica Neue"/>
                <a:cs typeface="Helvetica Neue"/>
                <a:sym typeface="Helvetica Neue"/>
              </a:rPr>
              <a:t>In contrast to a career coach, a mentor is, typically, a more experienced colleague who shares their knowledge, insights and experience. Mentors can also become advocates for you, within your organisation or sector.</a:t>
            </a:r>
          </a:p>
          <a:p>
            <a:endParaRPr lang="en-GB" sz="2200" b="0" i="0" dirty="0">
              <a:effectLst/>
              <a:latin typeface="Helvetica Neue"/>
              <a:ea typeface="Helvetica Neue"/>
              <a:cs typeface="Helvetica Neue"/>
              <a:sym typeface="Helvetica Neue"/>
            </a:endParaRPr>
          </a:p>
          <a:p>
            <a:r>
              <a:rPr lang="en-GB" sz="2200" b="0" i="0" dirty="0">
                <a:effectLst/>
                <a:latin typeface="Helvetica Neue"/>
                <a:ea typeface="Helvetica Neue"/>
                <a:cs typeface="Helvetica Neue"/>
                <a:sym typeface="Helvetica Neue"/>
              </a:rPr>
              <a:t>Typical key differences between career coaching and mentoring are summarised in the table on the slide.</a:t>
            </a:r>
          </a:p>
        </p:txBody>
      </p:sp>
    </p:spTree>
    <p:extLst>
      <p:ext uri="{BB962C8B-B14F-4D97-AF65-F5344CB8AC3E}">
        <p14:creationId xmlns:p14="http://schemas.microsoft.com/office/powerpoint/2010/main" val="536159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963BA-38F5-AD69-D17F-C90E16D083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996336-E591-DAB2-D1DF-C1A06C39C25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212F7A3-D3DC-43A4-8387-9300019438F9}"/>
              </a:ext>
            </a:extLst>
          </p:cNvPr>
          <p:cNvSpPr>
            <a:spLocks noGrp="1"/>
          </p:cNvSpPr>
          <p:nvPr>
            <p:ph type="body" idx="1"/>
          </p:nvPr>
        </p:nvSpPr>
        <p:spPr/>
        <p:txBody>
          <a:bodyPr/>
          <a:lstStyle/>
          <a:p>
            <a:r>
              <a:rPr lang="en-GB" dirty="0"/>
              <a:t>Don't confuse the purpose with the category of gathering. We are not getting-together for getting-togethers sake.</a:t>
            </a:r>
          </a:p>
          <a:p>
            <a:endParaRPr lang="en-GB" dirty="0"/>
          </a:p>
          <a:p>
            <a:r>
              <a:rPr lang="en-GB" dirty="0">
                <a:solidFill>
                  <a:srgbClr val="000000"/>
                </a:solidFill>
                <a:cs typeface="Calibri"/>
              </a:rPr>
              <a:t>The category in our case is bringing together postdocs to work on their career development. And that is a perfectly suitable category that has been absent almost entirely from the scene in HE. But the purpose is another thing.</a:t>
            </a:r>
          </a:p>
          <a:p>
            <a:endParaRPr lang="en-GB" dirty="0">
              <a:solidFill>
                <a:srgbClr val="000000"/>
              </a:solidFill>
              <a:cs typeface="Calibri"/>
            </a:endParaRPr>
          </a:p>
          <a:p>
            <a:r>
              <a:rPr lang="en-GB" dirty="0">
                <a:solidFill>
                  <a:srgbClr val="000000"/>
                </a:solidFill>
                <a:cs typeface="Calibri"/>
              </a:rPr>
              <a:t>For us creating and enabling the gathering, as facilitators, the ‘why’ is empowering you (postdocs) to take ownership and control of your career path.</a:t>
            </a:r>
            <a:br>
              <a:rPr lang="en-GB" dirty="0">
                <a:cs typeface="Calibri"/>
              </a:rPr>
            </a:br>
            <a:r>
              <a:rPr lang="en-GB" dirty="0">
                <a:solidFill>
                  <a:srgbClr val="000000"/>
                </a:solidFill>
                <a:cs typeface="Calibri"/>
              </a:rPr>
              <a:t>But the ‘why’ is influenced by your individual and collective purposes: each of you will bring into the room a why, and at times those can be completely opposite and not at all complementary. But in some cases, for example in the buddy scheme, you will be the enablers of the gathering, so you will need to find your own purpose.</a:t>
            </a:r>
          </a:p>
          <a:p>
            <a:endParaRPr lang="en-GB" dirty="0">
              <a:solidFill>
                <a:srgbClr val="000000"/>
              </a:solidFill>
              <a:cs typeface="Calibri"/>
            </a:endParaRPr>
          </a:p>
          <a:p>
            <a:r>
              <a:rPr lang="en-GB" dirty="0">
                <a:solidFill>
                  <a:srgbClr val="000000"/>
                </a:solidFill>
              </a:rPr>
              <a:t>Ask the audience to think about this, and think about their reason for gathering, and what they will bring into the room: make a note on a </a:t>
            </a:r>
            <a:r>
              <a:rPr lang="en-GB" dirty="0" err="1">
                <a:solidFill>
                  <a:srgbClr val="000000"/>
                </a:solidFill>
              </a:rPr>
              <a:t>post-it</a:t>
            </a:r>
            <a:r>
              <a:rPr lang="en-GB" dirty="0">
                <a:solidFill>
                  <a:srgbClr val="000000"/>
                </a:solidFill>
              </a:rPr>
              <a:t> or in their notebook, and refer back to it throughout the cohort.</a:t>
            </a:r>
            <a:endParaRPr lang="en-GB" dirty="0"/>
          </a:p>
          <a:p>
            <a:endParaRPr lang="en-US" dirty="0">
              <a:solidFill>
                <a:srgbClr val="000000"/>
              </a:solidFill>
              <a:latin typeface="Calibri"/>
              <a:cs typeface="Calibri"/>
            </a:endParaRPr>
          </a:p>
        </p:txBody>
      </p:sp>
    </p:spTree>
    <p:extLst>
      <p:ext uri="{BB962C8B-B14F-4D97-AF65-F5344CB8AC3E}">
        <p14:creationId xmlns:p14="http://schemas.microsoft.com/office/powerpoint/2010/main" val="4046346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fontAlgn="base"/>
            <a:r>
              <a:rPr lang="en-GB" sz="2200" b="0" i="0" dirty="0">
                <a:effectLst/>
                <a:latin typeface="Helvetica Neue"/>
                <a:ea typeface="Helvetica Neue"/>
                <a:cs typeface="Helvetica Neue"/>
                <a:sym typeface="Helvetica Neue"/>
              </a:rPr>
              <a:t>Whilst we often experience both giving and getting feedback, sometimes the quality of the feedback is not what we’d hoped for.</a:t>
            </a:r>
          </a:p>
          <a:p>
            <a:pPr rtl="0" fontAlgn="base"/>
            <a:r>
              <a:rPr lang="en-GB" sz="2200" b="0" i="0" dirty="0">
                <a:effectLst/>
                <a:latin typeface="Helvetica Neue"/>
                <a:ea typeface="Helvetica Neue"/>
                <a:cs typeface="Helvetica Neue"/>
                <a:sym typeface="Helvetica Neue"/>
              </a:rPr>
              <a:t>So we’re going to cover some tips for giving good feedback.  </a:t>
            </a:r>
          </a:p>
          <a:p>
            <a:pPr rtl="0" fontAlgn="base"/>
            <a:r>
              <a:rPr lang="en-GB" sz="2200" b="0" i="0" dirty="0">
                <a:effectLst/>
                <a:latin typeface="Helvetica Neue"/>
                <a:ea typeface="Helvetica Neue"/>
                <a:cs typeface="Helvetica Neue"/>
                <a:sym typeface="Helvetica Neue"/>
              </a:rPr>
              <a:t>Clear and concise: Avoid ambiguity. Be straightforward and to the point. </a:t>
            </a:r>
          </a:p>
          <a:p>
            <a:pPr rtl="0" fontAlgn="base"/>
            <a:r>
              <a:rPr lang="en-GB" sz="2200" b="0" i="0" dirty="0">
                <a:effectLst/>
                <a:latin typeface="Helvetica Neue"/>
                <a:ea typeface="Helvetica Neue"/>
                <a:cs typeface="Helvetica Neue"/>
                <a:sym typeface="Helvetica Neue"/>
              </a:rPr>
              <a:t>Actionable: Provide specific, implementable suggestions for improvement. </a:t>
            </a:r>
          </a:p>
          <a:p>
            <a:pPr rtl="0" fontAlgn="base"/>
            <a:r>
              <a:rPr lang="en-GB" sz="2200" b="0" i="0" dirty="0">
                <a:effectLst/>
                <a:latin typeface="Helvetica Neue"/>
                <a:ea typeface="Helvetica Neue"/>
                <a:cs typeface="Helvetica Neue"/>
                <a:sym typeface="Helvetica Neue"/>
              </a:rPr>
              <a:t>Bias-free: Focus on behaviours and outcomes, not personal characteristics. </a:t>
            </a:r>
          </a:p>
          <a:p>
            <a:pPr rtl="0" fontAlgn="base"/>
            <a:r>
              <a:rPr lang="en-GB" sz="2200" b="0" i="0" dirty="0">
                <a:effectLst/>
                <a:latin typeface="Helvetica Neue"/>
                <a:ea typeface="Helvetica Neue"/>
                <a:cs typeface="Helvetica Neue"/>
                <a:sym typeface="Helvetica Neue"/>
              </a:rPr>
              <a:t>Empathetic and constructive: Be supportive while offering honest critique. </a:t>
            </a:r>
          </a:p>
          <a:p>
            <a:pPr rtl="0" fontAlgn="base"/>
            <a:r>
              <a:rPr lang="en-GB" sz="2200" b="0" i="0" dirty="0">
                <a:effectLst/>
                <a:latin typeface="Helvetica Neue"/>
                <a:ea typeface="Helvetica Neue"/>
                <a:cs typeface="Helvetica Neue"/>
                <a:sym typeface="Helvetica Neue"/>
              </a:rPr>
              <a:t>Growth-oriented: Encourage development by balancing areas for improvement with acknowledgment of achievements. </a:t>
            </a:r>
          </a:p>
          <a:p>
            <a:pPr rtl="0" fontAlgn="base"/>
            <a:r>
              <a:rPr lang="en-GB" sz="2200" b="0" i="0" dirty="0">
                <a:effectLst/>
                <a:latin typeface="Helvetica Neue"/>
                <a:ea typeface="Helvetica Neue"/>
                <a:cs typeface="Helvetica Neue"/>
                <a:sym typeface="Helvetica Neue"/>
              </a:rPr>
              <a:t> </a:t>
            </a:r>
          </a:p>
          <a:p>
            <a:pPr rtl="0" fontAlgn="base"/>
            <a:r>
              <a:rPr lang="en-GB" sz="2200" b="0" i="0" dirty="0">
                <a:effectLst/>
                <a:latin typeface="Helvetica Neue"/>
                <a:ea typeface="Helvetica Neue"/>
                <a:cs typeface="Helvetica Neue"/>
                <a:sym typeface="Helvetica Neue"/>
              </a:rPr>
              <a:t>Here are two examples of feedback from a previous cohort. The first one is fine in itself: it’s this person opinion or feeling, and it is totally fine to express it. But as someone receiving the feedback I can’t do much about it or with it, especially not at the end of the cohort. If for example they had told us: look, I really dislike my coach, we had a very heated discussion at the start, we could have had a conversation about it and maybe found a solution, or maybe not but at least we would have tried, and the person would have maybe felt more satisfied with their experience. </a:t>
            </a:r>
          </a:p>
          <a:p>
            <a:pPr rtl="0" fontAlgn="base"/>
            <a:r>
              <a:rPr lang="en-GB" sz="2200" b="0" i="0" dirty="0">
                <a:effectLst/>
                <a:latin typeface="Helvetica Neue"/>
                <a:ea typeface="Helvetica Neue"/>
                <a:cs typeface="Helvetica Neue"/>
                <a:sym typeface="Helvetica Neue"/>
              </a:rPr>
              <a:t>The second example ticks all the boxes for being a good piece of feedback.</a:t>
            </a:r>
          </a:p>
        </p:txBody>
      </p:sp>
    </p:spTree>
    <p:extLst>
      <p:ext uri="{BB962C8B-B14F-4D97-AF65-F5344CB8AC3E}">
        <p14:creationId xmlns:p14="http://schemas.microsoft.com/office/powerpoint/2010/main" val="428845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rtl="0" fontAlgn="base"/>
            <a:r>
              <a:rPr lang="en-GB" sz="2200" b="0" i="0" dirty="0">
                <a:effectLst/>
                <a:latin typeface="Helvetica Neue"/>
                <a:ea typeface="Helvetica Neue"/>
                <a:cs typeface="Helvetica Neue"/>
                <a:sym typeface="Helvetica Neue"/>
              </a:rPr>
              <a:t>The Career Development Institute defines career development as, “the lifelong process of managing and advancing your career over time. It involves acquiring new skills, knowledge, and experiences, as well as making strategic decisions and taking actions to enhance professional growth and achieve long-term career goals.” </a:t>
            </a:r>
          </a:p>
          <a:p>
            <a:pPr rtl="0" fontAlgn="base"/>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For us, career development is an active and personal process. It’s about working out what success means for you, within your life and career as part of that. As an active participant at career development sessions, you’ll take away the parts that are relevant to you. You bring the specificity. You take the tool, approach or strategy presented and apply it to your situation, making it useful for you. </a:t>
            </a:r>
          </a:p>
          <a:p>
            <a:pPr rtl="0" fontAlgn="base"/>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This will be familiar to those who’ve undertaken any teaching qualification. The teaching qualification will have covered the same materials about teaching approaches and theory regardless of the disciplines of those taking the qualification. It’s then up to the trainee teachers/lecturers to take these teaching approaches, select and blend relevant ones to adapt them for their purposes. </a:t>
            </a:r>
            <a:br>
              <a:rPr lang="en-GB" sz="2200" b="0" i="0" dirty="0">
                <a:effectLst/>
                <a:latin typeface="Helvetica Neue"/>
                <a:ea typeface="Helvetica Neue"/>
                <a:cs typeface="Helvetica Neue"/>
                <a:sym typeface="Helvetica Neue"/>
              </a:rPr>
            </a:br>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What is the difference between training and development? </a:t>
            </a:r>
            <a:br>
              <a:rPr lang="en-GB" sz="2200" b="0" i="0" dirty="0">
                <a:effectLst/>
                <a:latin typeface="Helvetica Neue"/>
                <a:ea typeface="Helvetica Neue"/>
                <a:cs typeface="Helvetica Neue"/>
                <a:sym typeface="Helvetica Neue"/>
              </a:rPr>
            </a:br>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Training is usually narrowly defined, reactive and short-term in focus. Typically, you get training opportunities to help you perform better in your current role. For example, you may get trained how to use a particular piece of equipment, or computer code. Alternatively, you could be trained in how to use a particular research method, such as data collection or qualitative methods. </a:t>
            </a:r>
            <a:br>
              <a:rPr lang="en-GB" sz="2200" b="0" i="0" dirty="0">
                <a:effectLst/>
                <a:latin typeface="Helvetica Neue"/>
                <a:ea typeface="Helvetica Neue"/>
                <a:cs typeface="Helvetica Neue"/>
                <a:sym typeface="Helvetica Neue"/>
              </a:rPr>
            </a:br>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Development, in contrast, is broader, proactive and more long-term.  </a:t>
            </a:r>
          </a:p>
          <a:p>
            <a:pPr rtl="0" fontAlgn="base"/>
            <a:r>
              <a:rPr lang="en-GB" sz="2200" b="0" i="0" dirty="0">
                <a:effectLst/>
                <a:latin typeface="Helvetica Neue"/>
                <a:ea typeface="Helvetica Neue"/>
                <a:cs typeface="Helvetica Neue"/>
                <a:sym typeface="Helvetica Neue"/>
              </a:rPr>
              <a:t>As defined by Indeed, ‘Instead of being reactive to bring you up to speed on the information necessary for your job, development is proactive. Development aims to continually improve upon your existing skills and abilities, which may allow you to do your job better or take on more responsibilities over time.’ </a:t>
            </a:r>
            <a:br>
              <a:rPr lang="en-GB" sz="2200" b="0" i="0" dirty="0">
                <a:effectLst/>
                <a:latin typeface="Helvetica Neue"/>
                <a:ea typeface="Helvetica Neue"/>
                <a:cs typeface="Helvetica Neue"/>
                <a:sym typeface="Helvetica Neue"/>
              </a:rPr>
            </a:br>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Training is often driven by your employer ensuring that you can effectively do your job, development is driven by you, supported with time, space and opportunities. Prosper is a career development opportunity. </a:t>
            </a:r>
            <a:br>
              <a:rPr lang="en-GB" sz="2200" b="0" i="0" dirty="0">
                <a:effectLst/>
                <a:latin typeface="Helvetica Neue"/>
                <a:ea typeface="Helvetica Neue"/>
                <a:cs typeface="Helvetica Neue"/>
                <a:sym typeface="Helvetica Neue"/>
              </a:rPr>
            </a:br>
            <a:endParaRPr lang="en-GB" sz="2200" b="0" i="0" dirty="0">
              <a:effectLst/>
              <a:latin typeface="Helvetica Neue"/>
              <a:ea typeface="Helvetica Neue"/>
              <a:cs typeface="Helvetica Neue"/>
              <a:sym typeface="Helvetica Neue"/>
            </a:endParaRPr>
          </a:p>
          <a:p>
            <a:pPr rtl="0" fontAlgn="base"/>
            <a:r>
              <a:rPr lang="en-GB" sz="2200" b="0" i="0" dirty="0">
                <a:effectLst/>
                <a:latin typeface="Helvetica Neue"/>
                <a:ea typeface="Helvetica Neue"/>
                <a:cs typeface="Helvetica Neue"/>
                <a:sym typeface="Helvetica Neue"/>
              </a:rPr>
              <a:t>For more examples of the differences between training and development, see </a:t>
            </a:r>
            <a:r>
              <a:rPr lang="en-GB" sz="2200" b="0" i="0" u="sng" strike="noStrike" dirty="0">
                <a:effectLst/>
                <a:latin typeface="Helvetica Neue"/>
                <a:ea typeface="Helvetica Neue"/>
                <a:cs typeface="Helvetica Neue"/>
                <a:sym typeface="Helvetica Neue"/>
                <a:hlinkClick r:id="rId3"/>
              </a:rPr>
              <a:t>https://unstop.com/blog/difference-between-training-and-development</a:t>
            </a:r>
            <a:r>
              <a:rPr lang="en-GB" sz="2200" b="0" i="0" dirty="0">
                <a:effectLst/>
                <a:latin typeface="Helvetica Neue"/>
                <a:ea typeface="Helvetica Neue"/>
                <a:cs typeface="Helvetica Neue"/>
                <a:sym typeface="Helvetica Neue"/>
              </a:rPr>
              <a:t>  and </a:t>
            </a:r>
            <a:r>
              <a:rPr lang="en-GB" sz="2200" b="0" i="0" u="sng" strike="noStrike" dirty="0">
                <a:effectLst/>
                <a:latin typeface="Helvetica Neue"/>
                <a:ea typeface="Helvetica Neue"/>
                <a:cs typeface="Helvetica Neue"/>
                <a:sym typeface="Helvetica Neue"/>
                <a:hlinkClick r:id="rId4"/>
              </a:rPr>
              <a:t>https://seismic.com/enablement-explainers/the-difference-between-training-and-development/</a:t>
            </a:r>
            <a:r>
              <a:rPr lang="en-GB" sz="2200" b="0" i="0" dirty="0">
                <a:effectLst/>
                <a:latin typeface="Helvetica Neue"/>
                <a:ea typeface="Helvetica Neue"/>
                <a:cs typeface="Helvetica Neue"/>
                <a:sym typeface="Helvetica Neue"/>
              </a:rPr>
              <a:t>. </a:t>
            </a:r>
          </a:p>
          <a:p>
            <a:endParaRPr lang="en-GB" dirty="0"/>
          </a:p>
        </p:txBody>
      </p:sp>
    </p:spTree>
    <p:extLst>
      <p:ext uri="{BB962C8B-B14F-4D97-AF65-F5344CB8AC3E}">
        <p14:creationId xmlns:p14="http://schemas.microsoft.com/office/powerpoint/2010/main" val="21585469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Master" Target="../slideMasters/slideMaster1.xml"/><Relationship Id="rId1" Type="http://schemas.openxmlformats.org/officeDocument/2006/relationships/tags" Target="../tags/tag2.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Master" Target="../slideMasters/slideMaster1.xml"/><Relationship Id="rId1" Type="http://schemas.openxmlformats.org/officeDocument/2006/relationships/tags" Target="../tags/tag5.xml"/><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6.xml"/><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7.xml"/><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Master" Target="../slideMasters/slideMaster1.xml"/><Relationship Id="rId4" Type="http://schemas.openxmlformats.org/officeDocument/2006/relationships/image" Target="../media/image19.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3"/>
          <a:stretch>
            <a:fillRect/>
          </a:stretch>
        </p:blipFill>
        <p:spPr>
          <a:xfrm>
            <a:off x="842400" y="914400"/>
            <a:ext cx="8359912" cy="1296000"/>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5200" y="3265370"/>
            <a:ext cx="22720300" cy="9677230"/>
          </a:xfrm>
          <a:prstGeom prst="rect">
            <a:avLst/>
          </a:prstGeom>
        </p:spPr>
      </p:pic>
    </p:spTree>
    <p:custDataLst>
      <p:tags r:id="rId1"/>
    </p:custDataLst>
    <p:extLst>
      <p:ext uri="{BB962C8B-B14F-4D97-AF65-F5344CB8AC3E}">
        <p14:creationId xmlns:p14="http://schemas.microsoft.com/office/powerpoint/2010/main" val="3842655329"/>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pic>
        <p:nvPicPr>
          <p:cNvPr id="3" name="Picture 2" descr="Prosper_icon_set_Dr2.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4374131" cy="13716000"/>
          </a:xfrm>
          <a:prstGeom prst="rect">
            <a:avLst/>
          </a:prstGeom>
        </p:spPr>
      </p:pic>
      <p:pic>
        <p:nvPicPr>
          <p:cNvPr id="4" name="Picture 3"/>
          <p:cNvPicPr>
            <a:picLocks noChangeAspect="1"/>
          </p:cNvPicPr>
          <p:nvPr userDrawn="1"/>
        </p:nvPicPr>
        <p:blipFill>
          <a:blip r:embed="rId4"/>
          <a:stretch>
            <a:fillRect/>
          </a:stretch>
        </p:blipFill>
        <p:spPr>
          <a:xfrm>
            <a:off x="842400" y="914400"/>
            <a:ext cx="8359912" cy="1296000"/>
          </a:xfrm>
          <a:prstGeom prst="rect">
            <a:avLst/>
          </a:prstGeom>
        </p:spPr>
      </p:pic>
      <p:pic>
        <p:nvPicPr>
          <p:cNvPr id="5" name="Picture 4"/>
          <p:cNvPicPr>
            <a:picLocks noChangeAspect="1"/>
          </p:cNvPicPr>
          <p:nvPr userDrawn="1"/>
        </p:nvPicPr>
        <p:blipFill rotWithShape="1">
          <a:blip r:embed="rId5"/>
          <a:srcRect t="6984"/>
          <a:stretch/>
        </p:blipFill>
        <p:spPr>
          <a:xfrm>
            <a:off x="19154828" y="8834525"/>
            <a:ext cx="4038600" cy="2640219"/>
          </a:xfrm>
          <a:prstGeom prst="rect">
            <a:avLst/>
          </a:prstGeom>
        </p:spPr>
      </p:pic>
    </p:spTree>
    <p:custDataLst>
      <p:tags r:id="rId1"/>
    </p:custDataLst>
    <p:extLst>
      <p:ext uri="{BB962C8B-B14F-4D97-AF65-F5344CB8AC3E}">
        <p14:creationId xmlns:p14="http://schemas.microsoft.com/office/powerpoint/2010/main" val="692620560"/>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page">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779163" y="10501200"/>
            <a:ext cx="5548703" cy="2592000"/>
          </a:xfrm>
          <a:prstGeom prst="rect">
            <a:avLst/>
          </a:prstGeom>
        </p:spPr>
      </p:pic>
      <p:sp>
        <p:nvSpPr>
          <p:cNvPr id="11" name="Title Text"/>
          <p:cNvSpPr txBox="1">
            <a:spLocks noGrp="1"/>
          </p:cNvSpPr>
          <p:nvPr>
            <p:ph type="title" hasCustomPrompt="1"/>
          </p:nvPr>
        </p:nvSpPr>
        <p:spPr>
          <a:xfrm>
            <a:off x="964800" y="3758400"/>
            <a:ext cx="22453200" cy="2225024"/>
          </a:xfrm>
          <a:prstGeom prst="rect">
            <a:avLst/>
          </a:prstGeom>
        </p:spPr>
        <p:txBody>
          <a:bodyPr anchor="t"/>
          <a:lstStyle>
            <a:lvl1pPr>
              <a:defRPr baseline="0"/>
            </a:lvl1pPr>
          </a:lstStyle>
          <a:p>
            <a:r>
              <a:rPr lang="en-GB"/>
              <a:t>Title of the document here.</a:t>
            </a:r>
            <a:br>
              <a:rPr lang="en-GB"/>
            </a:br>
            <a:r>
              <a:rPr lang="en-GB"/>
              <a:t>May run onto two lines.</a:t>
            </a:r>
            <a:endParaRPr/>
          </a:p>
        </p:txBody>
      </p:sp>
      <p:sp>
        <p:nvSpPr>
          <p:cNvPr id="12" name="Body Level One…"/>
          <p:cNvSpPr txBox="1">
            <a:spLocks noGrp="1"/>
          </p:cNvSpPr>
          <p:nvPr>
            <p:ph type="body" sz="quarter" idx="1" hasCustomPrompt="1"/>
          </p:nvPr>
        </p:nvSpPr>
        <p:spPr>
          <a:xfrm>
            <a:off x="964800" y="6958799"/>
            <a:ext cx="22453200" cy="2338527"/>
          </a:xfrm>
          <a:prstGeom prst="rect">
            <a:avLst/>
          </a:prstGeom>
        </p:spPr>
        <p:txBody>
          <a:bodyPr anchor="t"/>
          <a:lstStyle>
            <a:lvl1pPr marL="0" indent="0" algn="l">
              <a:spcBef>
                <a:spcPts val="0"/>
              </a:spcBef>
              <a:buSzTx/>
              <a:buNone/>
              <a:defRPr sz="8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GB"/>
              <a:t>Subtitle here, on one line</a:t>
            </a:r>
            <a:br>
              <a:rPr lang="en-GB"/>
            </a:br>
            <a:r>
              <a:rPr lang="en-GB"/>
              <a:t>or two lines.</a:t>
            </a:r>
            <a:endParaRPr/>
          </a:p>
        </p:txBody>
      </p:sp>
      <p:pic>
        <p:nvPicPr>
          <p:cNvPr id="4" name="Picture 3"/>
          <p:cNvPicPr>
            <a:picLocks noChangeAspect="1"/>
          </p:cNvPicPr>
          <p:nvPr userDrawn="1"/>
        </p:nvPicPr>
        <p:blipFill>
          <a:blip r:embed="rId4"/>
          <a:stretch>
            <a:fillRect/>
          </a:stretch>
        </p:blipFill>
        <p:spPr>
          <a:xfrm>
            <a:off x="842400" y="914400"/>
            <a:ext cx="8359912" cy="1296000"/>
          </a:xfrm>
          <a:prstGeom prst="rect">
            <a:avLst/>
          </a:prstGeom>
        </p:spPr>
      </p:pic>
      <p:sp>
        <p:nvSpPr>
          <p:cNvPr id="5" name="Text Placeholder 4"/>
          <p:cNvSpPr>
            <a:spLocks noGrp="1"/>
          </p:cNvSpPr>
          <p:nvPr>
            <p:ph type="body" sz="quarter" idx="10" hasCustomPrompt="1"/>
          </p:nvPr>
        </p:nvSpPr>
        <p:spPr>
          <a:xfrm>
            <a:off x="964800" y="11962801"/>
            <a:ext cx="10046153" cy="770142"/>
          </a:xfrm>
        </p:spPr>
        <p:txBody>
          <a:bodyPr vert="horz"/>
          <a:lstStyle>
            <a:lvl1pPr marL="0" indent="0">
              <a:buFontTx/>
              <a:buNone/>
              <a:defRPr sz="5000" b="0" baseline="0">
                <a:latin typeface="CircularStd-Book"/>
                <a:cs typeface="CircularStd-Book"/>
              </a:defRPr>
            </a:lvl1pPr>
            <a:lvl2pPr>
              <a:defRPr sz="5000"/>
            </a:lvl2pPr>
            <a:lvl3pPr>
              <a:defRPr sz="5000"/>
            </a:lvl3pPr>
            <a:lvl4pPr>
              <a:defRPr sz="5000"/>
            </a:lvl4pPr>
            <a:lvl5pPr>
              <a:defRPr sz="5000"/>
            </a:lvl5pPr>
          </a:lstStyle>
          <a:p>
            <a:pPr lvl="0"/>
            <a:r>
              <a:rPr lang="en-GB"/>
              <a:t>Name of speaker. 00 Month 2020</a:t>
            </a:r>
            <a:endParaRPr lang="en-US"/>
          </a:p>
        </p:txBody>
      </p:sp>
    </p:spTree>
    <p:custDataLst>
      <p:tags r:id="rId1"/>
    </p:custDataLst>
    <p:extLst>
      <p:ext uri="{BB962C8B-B14F-4D97-AF65-F5344CB8AC3E}">
        <p14:creationId xmlns:p14="http://schemas.microsoft.com/office/powerpoint/2010/main" val="578053917"/>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titles">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stretch>
            <a:fillRect/>
          </a:stretch>
        </p:blipFill>
        <p:spPr>
          <a:xfrm>
            <a:off x="17377200" y="10501200"/>
            <a:ext cx="6384236" cy="2592000"/>
          </a:xfrm>
          <a:prstGeom prst="rect">
            <a:avLst/>
          </a:prstGeom>
        </p:spPr>
      </p:pic>
      <p:sp>
        <p:nvSpPr>
          <p:cNvPr id="11" name="Title Text"/>
          <p:cNvSpPr txBox="1">
            <a:spLocks noGrp="1"/>
          </p:cNvSpPr>
          <p:nvPr>
            <p:ph type="title" hasCustomPrompt="1"/>
          </p:nvPr>
        </p:nvSpPr>
        <p:spPr>
          <a:xfrm>
            <a:off x="964800" y="1015200"/>
            <a:ext cx="22453200" cy="2225024"/>
          </a:xfrm>
          <a:prstGeom prst="rect">
            <a:avLst/>
          </a:prstGeom>
        </p:spPr>
        <p:txBody>
          <a:bodyPr anchor="t"/>
          <a:lstStyle>
            <a:lvl1pPr>
              <a:defRPr baseline="0"/>
            </a:lvl1pPr>
          </a:lstStyle>
          <a:p>
            <a:r>
              <a:rPr lang="en-GB"/>
              <a:t>Section name here.</a:t>
            </a:r>
            <a:br>
              <a:rPr lang="en-GB"/>
            </a:br>
            <a:r>
              <a:rPr lang="en-GB"/>
              <a:t>May run onto two lines.</a:t>
            </a:r>
            <a:endParaRPr/>
          </a:p>
        </p:txBody>
      </p:sp>
      <p:sp>
        <p:nvSpPr>
          <p:cNvPr id="12" name="Body Level One…"/>
          <p:cNvSpPr txBox="1">
            <a:spLocks noGrp="1"/>
          </p:cNvSpPr>
          <p:nvPr>
            <p:ph type="body" sz="quarter" idx="1" hasCustomPrompt="1"/>
          </p:nvPr>
        </p:nvSpPr>
        <p:spPr>
          <a:xfrm>
            <a:off x="964800" y="4089600"/>
            <a:ext cx="22453200" cy="2338527"/>
          </a:xfrm>
          <a:prstGeom prst="rect">
            <a:avLst/>
          </a:prstGeom>
        </p:spPr>
        <p:txBody>
          <a:bodyPr anchor="t"/>
          <a:lstStyle>
            <a:lvl1pPr marL="0" indent="0" algn="l">
              <a:spcBef>
                <a:spcPts val="0"/>
              </a:spcBef>
              <a:buSzTx/>
              <a:buNone/>
              <a:defRPr sz="8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GB"/>
              <a:t>Subtitle here.</a:t>
            </a:r>
            <a:endParaRPr/>
          </a:p>
        </p:txBody>
      </p:sp>
      <p:pic>
        <p:nvPicPr>
          <p:cNvPr id="4" name="Picture 3"/>
          <p:cNvPicPr>
            <a:picLocks noChangeAspect="1"/>
          </p:cNvPicPr>
          <p:nvPr userDrawn="1"/>
        </p:nvPicPr>
        <p:blipFill>
          <a:blip r:embed="rId4"/>
          <a:stretch>
            <a:fillRect/>
          </a:stretch>
        </p:blipFill>
        <p:spPr>
          <a:xfrm>
            <a:off x="842401" y="11880000"/>
            <a:ext cx="7431033" cy="1152000"/>
          </a:xfrm>
          <a:prstGeom prst="rect">
            <a:avLst/>
          </a:prstGeom>
        </p:spPr>
      </p:pic>
    </p:spTree>
    <p:custDataLst>
      <p:tags r:id="rId1"/>
    </p:custDataLst>
    <p:extLst>
      <p:ext uri="{BB962C8B-B14F-4D97-AF65-F5344CB8AC3E}">
        <p14:creationId xmlns:p14="http://schemas.microsoft.com/office/powerpoint/2010/main" val="2630939057"/>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BoilerplateV1">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Page title</a:t>
            </a:r>
            <a:endParaRPr/>
          </a:p>
        </p:txBody>
      </p:sp>
      <p:sp>
        <p:nvSpPr>
          <p:cNvPr id="12" name="Body Level One…"/>
          <p:cNvSpPr txBox="1">
            <a:spLocks noGrp="1"/>
          </p:cNvSpPr>
          <p:nvPr>
            <p:ph type="body" sz="quarter" idx="1" hasCustomPrompt="1"/>
          </p:nvPr>
        </p:nvSpPr>
        <p:spPr>
          <a:xfrm>
            <a:off x="964800" y="2754000"/>
            <a:ext cx="18619200" cy="7146000"/>
          </a:xfrm>
          <a:prstGeom prst="rect">
            <a:avLst/>
          </a:prstGeom>
        </p:spPr>
        <p:txBody>
          <a:bodyPr anchor="t"/>
          <a:lstStyle>
            <a:lvl1pPr marL="0" indent="0" algn="l">
              <a:lnSpc>
                <a:spcPct val="90000"/>
              </a:lnSpc>
              <a:spcBef>
                <a:spcPts val="0"/>
              </a:spcBef>
              <a:buSzTx/>
              <a:buNone/>
              <a:defRPr sz="6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US" sz="6000" u="none" baseline="0">
                <a:solidFill>
                  <a:srgbClr val="000000"/>
                </a:solidFill>
                <a:latin typeface="CircularStd-Book"/>
              </a:rPr>
              <a:t>Large style text goes in here.</a:t>
            </a:r>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794966" y="10501200"/>
            <a:ext cx="5548703" cy="2592000"/>
          </a:xfrm>
          <a:prstGeom prst="rect">
            <a:avLst/>
          </a:prstGeom>
        </p:spPr>
      </p:pic>
      <p:pic>
        <p:nvPicPr>
          <p:cNvPr id="14" name="Picture 13"/>
          <p:cNvPicPr>
            <a:picLocks noChangeAspect="1"/>
          </p:cNvPicPr>
          <p:nvPr userDrawn="1"/>
        </p:nvPicPr>
        <p:blipFill>
          <a:blip r:embed="rId4"/>
          <a:stretch>
            <a:fillRect/>
          </a:stretch>
        </p:blipFill>
        <p:spPr>
          <a:xfrm>
            <a:off x="842401" y="11880000"/>
            <a:ext cx="7431033" cy="1152000"/>
          </a:xfrm>
          <a:prstGeom prst="rect">
            <a:avLst/>
          </a:prstGeom>
        </p:spPr>
      </p:pic>
    </p:spTree>
    <p:custDataLst>
      <p:tags r:id="rId1"/>
    </p:custData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oilerplateV2">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Page title</a:t>
            </a:r>
            <a:endParaRPr/>
          </a:p>
        </p:txBody>
      </p:sp>
      <p:sp>
        <p:nvSpPr>
          <p:cNvPr id="12" name="Body Level One…"/>
          <p:cNvSpPr txBox="1">
            <a:spLocks noGrp="1"/>
          </p:cNvSpPr>
          <p:nvPr>
            <p:ph type="body" sz="quarter" idx="1" hasCustomPrompt="1"/>
          </p:nvPr>
        </p:nvSpPr>
        <p:spPr>
          <a:xfrm>
            <a:off x="964800" y="2754000"/>
            <a:ext cx="18619200" cy="7146000"/>
          </a:xfrm>
          <a:prstGeom prst="rect">
            <a:avLst/>
          </a:prstGeom>
        </p:spPr>
        <p:txBody>
          <a:bodyPr anchor="t"/>
          <a:lstStyle>
            <a:lvl1pPr marL="0" indent="0" algn="l">
              <a:lnSpc>
                <a:spcPct val="90000"/>
              </a:lnSpc>
              <a:spcBef>
                <a:spcPts val="0"/>
              </a:spcBef>
              <a:buSzTx/>
              <a:buNone/>
              <a:defRPr sz="6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US" sz="6000" u="none" baseline="0">
                <a:solidFill>
                  <a:srgbClr val="000000"/>
                </a:solidFill>
                <a:latin typeface="CircularStd-Book"/>
              </a:rPr>
              <a:t>Large style text goes in here.</a:t>
            </a:r>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808837" y="10501200"/>
            <a:ext cx="5520960" cy="2592000"/>
          </a:xfrm>
          <a:prstGeom prst="rect">
            <a:avLst/>
          </a:prstGeom>
        </p:spPr>
      </p:pic>
      <p:pic>
        <p:nvPicPr>
          <p:cNvPr id="14" name="Picture 13"/>
          <p:cNvPicPr>
            <a:picLocks noChangeAspect="1"/>
          </p:cNvPicPr>
          <p:nvPr userDrawn="1"/>
        </p:nvPicPr>
        <p:blipFill>
          <a:blip r:embed="rId3"/>
          <a:stretch>
            <a:fillRect/>
          </a:stretch>
        </p:blipFill>
        <p:spPr>
          <a:xfrm>
            <a:off x="842401" y="11880000"/>
            <a:ext cx="7431033" cy="1152000"/>
          </a:xfrm>
          <a:prstGeom prst="rect">
            <a:avLst/>
          </a:prstGeom>
        </p:spPr>
      </p:pic>
    </p:spTree>
    <p:extLst>
      <p:ext uri="{BB962C8B-B14F-4D97-AF65-F5344CB8AC3E}">
        <p14:creationId xmlns:p14="http://schemas.microsoft.com/office/powerpoint/2010/main" val="341767987"/>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ilerplateV3">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Page title</a:t>
            </a:r>
            <a:endParaRPr/>
          </a:p>
        </p:txBody>
      </p:sp>
      <p:sp>
        <p:nvSpPr>
          <p:cNvPr id="12" name="Body Level One…"/>
          <p:cNvSpPr txBox="1">
            <a:spLocks noGrp="1"/>
          </p:cNvSpPr>
          <p:nvPr>
            <p:ph type="body" sz="quarter" idx="1" hasCustomPrompt="1"/>
          </p:nvPr>
        </p:nvSpPr>
        <p:spPr>
          <a:xfrm>
            <a:off x="964800" y="2754000"/>
            <a:ext cx="18619200" cy="7146000"/>
          </a:xfrm>
          <a:prstGeom prst="rect">
            <a:avLst/>
          </a:prstGeom>
        </p:spPr>
        <p:txBody>
          <a:bodyPr anchor="t"/>
          <a:lstStyle>
            <a:lvl1pPr marL="0" indent="0" algn="l">
              <a:lnSpc>
                <a:spcPct val="90000"/>
              </a:lnSpc>
              <a:spcBef>
                <a:spcPts val="0"/>
              </a:spcBef>
              <a:buSzTx/>
              <a:buNone/>
              <a:defRPr sz="6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US" sz="6000" u="none" baseline="0">
                <a:solidFill>
                  <a:srgbClr val="000000"/>
                </a:solidFill>
                <a:latin typeface="CircularStd-Book"/>
              </a:rPr>
              <a:t>Large style text goes in here.</a:t>
            </a:r>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808837" y="10501200"/>
            <a:ext cx="5520960" cy="2592000"/>
          </a:xfrm>
          <a:prstGeom prst="rect">
            <a:avLst/>
          </a:prstGeom>
        </p:spPr>
      </p:pic>
      <p:pic>
        <p:nvPicPr>
          <p:cNvPr id="14" name="Picture 13"/>
          <p:cNvPicPr>
            <a:picLocks noChangeAspect="1"/>
          </p:cNvPicPr>
          <p:nvPr userDrawn="1"/>
        </p:nvPicPr>
        <p:blipFill>
          <a:blip r:embed="rId3"/>
          <a:stretch>
            <a:fillRect/>
          </a:stretch>
        </p:blipFill>
        <p:spPr>
          <a:xfrm>
            <a:off x="842401" y="11880000"/>
            <a:ext cx="7431033" cy="1152000"/>
          </a:xfrm>
          <a:prstGeom prst="rect">
            <a:avLst/>
          </a:prstGeom>
        </p:spPr>
      </p:pic>
    </p:spTree>
    <p:extLst>
      <p:ext uri="{BB962C8B-B14F-4D97-AF65-F5344CB8AC3E}">
        <p14:creationId xmlns:p14="http://schemas.microsoft.com/office/powerpoint/2010/main" val="2560091312"/>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ilerplateV4">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Page title</a:t>
            </a:r>
            <a:endParaRPr/>
          </a:p>
        </p:txBody>
      </p:sp>
      <p:sp>
        <p:nvSpPr>
          <p:cNvPr id="12" name="Body Level One…"/>
          <p:cNvSpPr txBox="1">
            <a:spLocks noGrp="1"/>
          </p:cNvSpPr>
          <p:nvPr>
            <p:ph type="body" sz="quarter" idx="1" hasCustomPrompt="1"/>
          </p:nvPr>
        </p:nvSpPr>
        <p:spPr>
          <a:xfrm>
            <a:off x="964800" y="2754000"/>
            <a:ext cx="18619200" cy="7146000"/>
          </a:xfrm>
          <a:prstGeom prst="rect">
            <a:avLst/>
          </a:prstGeom>
        </p:spPr>
        <p:txBody>
          <a:bodyPr anchor="t"/>
          <a:lstStyle>
            <a:lvl1pPr marL="0" indent="0" algn="l">
              <a:lnSpc>
                <a:spcPct val="90000"/>
              </a:lnSpc>
              <a:spcBef>
                <a:spcPts val="0"/>
              </a:spcBef>
              <a:buSzTx/>
              <a:buNone/>
              <a:defRPr sz="6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US" sz="6000" u="none" baseline="0">
                <a:solidFill>
                  <a:srgbClr val="000000"/>
                </a:solidFill>
                <a:latin typeface="CircularStd-Book"/>
              </a:rPr>
              <a:t>Large style text goes in here.</a:t>
            </a:r>
            <a:endParaRPr/>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808837" y="10501200"/>
            <a:ext cx="5520960" cy="2592000"/>
          </a:xfrm>
          <a:prstGeom prst="rect">
            <a:avLst/>
          </a:prstGeom>
        </p:spPr>
      </p:pic>
      <p:pic>
        <p:nvPicPr>
          <p:cNvPr id="14" name="Picture 13"/>
          <p:cNvPicPr>
            <a:picLocks noChangeAspect="1"/>
          </p:cNvPicPr>
          <p:nvPr userDrawn="1"/>
        </p:nvPicPr>
        <p:blipFill>
          <a:blip r:embed="rId4"/>
          <a:stretch>
            <a:fillRect/>
          </a:stretch>
        </p:blipFill>
        <p:spPr>
          <a:xfrm>
            <a:off x="842401" y="11880000"/>
            <a:ext cx="7431033" cy="1152000"/>
          </a:xfrm>
          <a:prstGeom prst="rect">
            <a:avLst/>
          </a:prstGeom>
        </p:spPr>
      </p:pic>
    </p:spTree>
    <p:custDataLst>
      <p:tags r:id="rId1"/>
    </p:custDataLst>
    <p:extLst>
      <p:ext uri="{BB962C8B-B14F-4D97-AF65-F5344CB8AC3E}">
        <p14:creationId xmlns:p14="http://schemas.microsoft.com/office/powerpoint/2010/main" val="3303643796"/>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creation">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842401" y="11880000"/>
            <a:ext cx="7431033" cy="1152000"/>
          </a:xfrm>
          <a:prstGeom prst="rect">
            <a:avLst/>
          </a:prstGeom>
        </p:spPr>
      </p:pic>
      <p:pic>
        <p:nvPicPr>
          <p:cNvPr id="6" name="Picture 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779163" y="10501200"/>
            <a:ext cx="5548703" cy="2592000"/>
          </a:xfrm>
          <a:prstGeom prst="rect">
            <a:avLst/>
          </a:prstGeom>
        </p:spPr>
      </p:pic>
      <p:sp>
        <p:nvSpPr>
          <p:cNvPr id="7" name="Title Text">
            <a:extLst>
              <a:ext uri="{FF2B5EF4-FFF2-40B4-BE49-F238E27FC236}">
                <a16:creationId xmlns:a16="http://schemas.microsoft.com/office/drawing/2014/main" id="{D67168F6-0158-814F-94AD-8F9FBFA9B872}"/>
              </a:ext>
            </a:extLst>
          </p:cNvPr>
          <p:cNvSpPr txBox="1">
            <a:spLocks/>
          </p:cNvSpPr>
          <p:nvPr userDrawn="1"/>
        </p:nvSpPr>
        <p:spPr>
          <a:xfrm>
            <a:off x="965400" y="1015200"/>
            <a:ext cx="22453200" cy="321991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6000" b="1" i="0" u="none" strike="noStrike" cap="none" spc="0" baseline="0">
                <a:solidFill>
                  <a:srgbClr val="000000"/>
                </a:solidFill>
                <a:uFillTx/>
                <a:latin typeface="Arial"/>
                <a:ea typeface="+mn-ea"/>
                <a:cs typeface="Arial"/>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lnSpc>
                <a:spcPct val="90000"/>
              </a:lnSpc>
            </a:pPr>
            <a:r>
              <a:rPr lang="en-GB" sz="5000" u="none">
                <a:latin typeface="Arial" panose="020B0604020202020204" pitchFamily="34" charset="0"/>
                <a:cs typeface="Arial" panose="020B0604020202020204" pitchFamily="34" charset="0"/>
              </a:rPr>
              <a:t>Our Three Pillars: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baseline="0">
                <a:uFill>
                  <a:solidFill>
                    <a:schemeClr val="accent1"/>
                  </a:solidFill>
                </a:uFill>
                <a:latin typeface="Arial" panose="020B0604020202020204" pitchFamily="34" charset="0"/>
                <a:cs typeface="Arial" panose="020B0604020202020204" pitchFamily="34" charset="0"/>
              </a:rPr>
              <a:t>–</a:t>
            </a:r>
            <a:r>
              <a:rPr lang="en-GB" sz="5000" b="1" i="0" u="none" baseline="0">
                <a:uFill>
                  <a:solidFill>
                    <a:schemeClr val="accent1"/>
                  </a:solidFill>
                </a:uFill>
                <a:latin typeface="Arial" panose="020B0604020202020204" pitchFamily="34" charset="0"/>
                <a:cs typeface="Arial" panose="020B0604020202020204" pitchFamily="34" charset="0"/>
              </a:rPr>
              <a:t>Co-creation with employers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a:solidFill>
                  <a:srgbClr val="575959"/>
                </a:solidFill>
                <a:latin typeface="Arial" panose="020B0604020202020204" pitchFamily="34" charset="0"/>
                <a:cs typeface="Arial" panose="020B0604020202020204" pitchFamily="34" charset="0"/>
              </a:rPr>
              <a:t>–Recognising the role of Principal Investigators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a:solidFill>
                  <a:srgbClr val="575959"/>
                </a:solidFill>
                <a:latin typeface="Arial" panose="020B0604020202020204" pitchFamily="34" charset="0"/>
                <a:cs typeface="Arial" panose="020B0604020202020204" pitchFamily="34" charset="0"/>
              </a:rPr>
              <a:t>–Democratising access</a:t>
            </a:r>
          </a:p>
        </p:txBody>
      </p:sp>
      <p:sp>
        <p:nvSpPr>
          <p:cNvPr id="8" name="Text Placeholder 4">
            <a:extLst>
              <a:ext uri="{FF2B5EF4-FFF2-40B4-BE49-F238E27FC236}">
                <a16:creationId xmlns:a16="http://schemas.microsoft.com/office/drawing/2014/main" id="{309587A8-6DD9-A743-B1EC-ED5349A6C870}"/>
              </a:ext>
            </a:extLst>
          </p:cNvPr>
          <p:cNvSpPr>
            <a:spLocks noGrp="1"/>
          </p:cNvSpPr>
          <p:nvPr>
            <p:ph type="body" sz="quarter" idx="10"/>
          </p:nvPr>
        </p:nvSpPr>
        <p:spPr>
          <a:xfrm>
            <a:off x="965400" y="5461200"/>
            <a:ext cx="19244242" cy="5040000"/>
          </a:xfrm>
        </p:spPr>
        <p:txBody>
          <a:bodyPr/>
          <a:lstStyle>
            <a:lvl1pPr marL="0" indent="0">
              <a:buNone/>
              <a:defRPr/>
            </a:lvl1pPr>
          </a:lstStyle>
          <a:p>
            <a:endParaRPr lang="en-US"/>
          </a:p>
        </p:txBody>
      </p:sp>
    </p:spTree>
    <p:extLst>
      <p:ext uri="{BB962C8B-B14F-4D97-AF65-F5344CB8AC3E}">
        <p14:creationId xmlns:p14="http://schemas.microsoft.com/office/powerpoint/2010/main" val="2849119102"/>
      </p:ext>
    </p:extLst>
  </p:cSld>
  <p:clrMapOvr>
    <a:masterClrMapping/>
  </p:clrMapOvr>
  <p:transition spd="med"/>
  <p:extLst>
    <p:ext uri="{DCECCB84-F9BA-43D5-87BE-67443E8EF086}">
      <p15:sldGuideLst xmlns:p15="http://schemas.microsoft.com/office/powerpoint/2012/main">
        <p15:guide id="1" orient="horz" pos="1735" userDrawn="1">
          <p15:clr>
            <a:srgbClr val="FBAE40"/>
          </p15:clr>
        </p15:guide>
        <p15:guide id="2" pos="768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ecognising_the_ro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960DD2-8418-BA4C-98F4-A02962747FC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79164" y="10501200"/>
            <a:ext cx="5548701" cy="2591999"/>
          </a:xfrm>
          <a:prstGeom prst="rect">
            <a:avLst/>
          </a:prstGeom>
        </p:spPr>
      </p:pic>
      <p:pic>
        <p:nvPicPr>
          <p:cNvPr id="14" name="Picture 13"/>
          <p:cNvPicPr>
            <a:picLocks noChangeAspect="1"/>
          </p:cNvPicPr>
          <p:nvPr userDrawn="1"/>
        </p:nvPicPr>
        <p:blipFill>
          <a:blip r:embed="rId3"/>
          <a:stretch>
            <a:fillRect/>
          </a:stretch>
        </p:blipFill>
        <p:spPr>
          <a:xfrm>
            <a:off x="842401" y="11880000"/>
            <a:ext cx="7431033" cy="1152000"/>
          </a:xfrm>
          <a:prstGeom prst="rect">
            <a:avLst/>
          </a:prstGeom>
        </p:spPr>
      </p:pic>
      <p:sp>
        <p:nvSpPr>
          <p:cNvPr id="8" name="Title Text">
            <a:extLst>
              <a:ext uri="{FF2B5EF4-FFF2-40B4-BE49-F238E27FC236}">
                <a16:creationId xmlns:a16="http://schemas.microsoft.com/office/drawing/2014/main" id="{9B3B1C29-2176-304E-A48B-2A4F5E5DCFF6}"/>
              </a:ext>
            </a:extLst>
          </p:cNvPr>
          <p:cNvSpPr txBox="1">
            <a:spLocks/>
          </p:cNvSpPr>
          <p:nvPr userDrawn="1"/>
        </p:nvSpPr>
        <p:spPr>
          <a:xfrm>
            <a:off x="965400" y="1015200"/>
            <a:ext cx="22453200" cy="321991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6000" b="1" i="0" u="none" strike="noStrike" cap="none" spc="0" baseline="0">
                <a:solidFill>
                  <a:srgbClr val="000000"/>
                </a:solidFill>
                <a:uFillTx/>
                <a:latin typeface="Arial"/>
                <a:ea typeface="+mn-ea"/>
                <a:cs typeface="Arial"/>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lnSpc>
                <a:spcPct val="90000"/>
              </a:lnSpc>
            </a:pPr>
            <a:r>
              <a:rPr lang="en-GB" sz="5000" u="none">
                <a:latin typeface="Arial" panose="020B0604020202020204" pitchFamily="34" charset="0"/>
                <a:cs typeface="Arial" panose="020B0604020202020204" pitchFamily="34" charset="0"/>
              </a:rPr>
              <a:t>Our Three Pillars: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baseline="0">
                <a:solidFill>
                  <a:srgbClr val="575959"/>
                </a:solidFill>
                <a:uFill>
                  <a:solidFill>
                    <a:schemeClr val="accent1"/>
                  </a:solidFill>
                </a:uFill>
                <a:latin typeface="Arial" panose="020B0604020202020204" pitchFamily="34" charset="0"/>
                <a:cs typeface="Arial" panose="020B0604020202020204" pitchFamily="34" charset="0"/>
              </a:rPr>
              <a:t>–Co-creation with employers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a:solidFill>
                  <a:schemeClr val="tx1"/>
                </a:solidFill>
                <a:latin typeface="Arial" panose="020B0604020202020204" pitchFamily="34" charset="0"/>
                <a:cs typeface="Arial" panose="020B0604020202020204" pitchFamily="34" charset="0"/>
              </a:rPr>
              <a:t>–</a:t>
            </a:r>
            <a:r>
              <a:rPr lang="en-GB" sz="5000" b="1" i="0" u="none">
                <a:solidFill>
                  <a:schemeClr val="tx1"/>
                </a:solidFill>
                <a:latin typeface="Arial" panose="020B0604020202020204" pitchFamily="34" charset="0"/>
                <a:cs typeface="Arial" panose="020B0604020202020204" pitchFamily="34" charset="0"/>
              </a:rPr>
              <a:t>Recognising the role of Principal Investigators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a:solidFill>
                  <a:srgbClr val="575959"/>
                </a:solidFill>
                <a:latin typeface="Arial" panose="020B0604020202020204" pitchFamily="34" charset="0"/>
                <a:cs typeface="Arial" panose="020B0604020202020204" pitchFamily="34" charset="0"/>
              </a:rPr>
              <a:t>–Democratising access</a:t>
            </a:r>
          </a:p>
        </p:txBody>
      </p:sp>
      <p:sp>
        <p:nvSpPr>
          <p:cNvPr id="3" name="Text Placeholder 2">
            <a:extLst>
              <a:ext uri="{FF2B5EF4-FFF2-40B4-BE49-F238E27FC236}">
                <a16:creationId xmlns:a16="http://schemas.microsoft.com/office/drawing/2014/main" id="{0E866DC9-3AAC-1D45-84FE-44F2A2BFEC76}"/>
              </a:ext>
            </a:extLst>
          </p:cNvPr>
          <p:cNvSpPr>
            <a:spLocks noGrp="1"/>
          </p:cNvSpPr>
          <p:nvPr>
            <p:ph type="body" sz="quarter" idx="10"/>
          </p:nvPr>
        </p:nvSpPr>
        <p:spPr>
          <a:xfrm>
            <a:off x="842401" y="5454650"/>
            <a:ext cx="17597437" cy="5046663"/>
          </a:xfrm>
        </p:spPr>
        <p:txBody>
          <a:bodyPr/>
          <a:lstStyle>
            <a:lvl1pPr marL="0" indent="0">
              <a:buFont typeface="Arial" panose="020B0604020202020204" pitchFamily="34" charset="0"/>
              <a:buNone/>
              <a:defRPr/>
            </a:lvl1pPr>
          </a:lstStyle>
          <a:p>
            <a:pPr lvl="0"/>
            <a:r>
              <a:rPr lang="en-GB"/>
              <a:t>Click to edit Master text styles</a:t>
            </a:r>
            <a:endParaRPr lang="en-US"/>
          </a:p>
        </p:txBody>
      </p:sp>
    </p:spTree>
    <p:extLst>
      <p:ext uri="{BB962C8B-B14F-4D97-AF65-F5344CB8AC3E}">
        <p14:creationId xmlns:p14="http://schemas.microsoft.com/office/powerpoint/2010/main" val="2018570646"/>
      </p:ext>
    </p:extLst>
  </p:cSld>
  <p:clrMapOvr>
    <a:masterClrMapping/>
  </p:clrMapOvr>
  <p:transition spd="med"/>
  <p:extLst>
    <p:ext uri="{DCECCB84-F9BA-43D5-87BE-67443E8EF086}">
      <p15:sldGuideLst xmlns:p15="http://schemas.microsoft.com/office/powerpoint/2012/main">
        <p15:guide id="1" orient="horz" pos="1735" userDrawn="1">
          <p15:clr>
            <a:srgbClr val="FBAE40"/>
          </p15:clr>
        </p15:guide>
        <p15:guide id="2" pos="768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emocratising access">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stretch>
            <a:fillRect/>
          </a:stretch>
        </p:blipFill>
        <p:spPr>
          <a:xfrm>
            <a:off x="842401" y="11880000"/>
            <a:ext cx="7431033" cy="1152000"/>
          </a:xfrm>
          <a:prstGeom prst="rect">
            <a:avLst/>
          </a:prstGeom>
        </p:spPr>
      </p:pic>
      <p:pic>
        <p:nvPicPr>
          <p:cNvPr id="9" name="Picture 8">
            <a:extLst>
              <a:ext uri="{FF2B5EF4-FFF2-40B4-BE49-F238E27FC236}">
                <a16:creationId xmlns:a16="http://schemas.microsoft.com/office/drawing/2014/main" id="{55226287-83D4-4142-95AA-804EAA204A5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779163" y="10501200"/>
            <a:ext cx="5548703" cy="2591999"/>
          </a:xfrm>
          <a:prstGeom prst="rect">
            <a:avLst/>
          </a:prstGeom>
        </p:spPr>
      </p:pic>
      <p:sp>
        <p:nvSpPr>
          <p:cNvPr id="10" name="Title Text">
            <a:extLst>
              <a:ext uri="{FF2B5EF4-FFF2-40B4-BE49-F238E27FC236}">
                <a16:creationId xmlns:a16="http://schemas.microsoft.com/office/drawing/2014/main" id="{94500FB2-F312-8043-92AC-74FB4D1613E7}"/>
              </a:ext>
            </a:extLst>
          </p:cNvPr>
          <p:cNvSpPr txBox="1">
            <a:spLocks/>
          </p:cNvSpPr>
          <p:nvPr userDrawn="1"/>
        </p:nvSpPr>
        <p:spPr>
          <a:xfrm>
            <a:off x="965400" y="1015200"/>
            <a:ext cx="22453200" cy="3219916"/>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6000" b="1" i="0" u="none" strike="noStrike" cap="none" spc="0" baseline="0">
                <a:solidFill>
                  <a:srgbClr val="000000"/>
                </a:solidFill>
                <a:uFillTx/>
                <a:latin typeface="Arial"/>
                <a:ea typeface="+mn-ea"/>
                <a:cs typeface="Arial"/>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pPr hangingPunct="1">
              <a:lnSpc>
                <a:spcPct val="90000"/>
              </a:lnSpc>
            </a:pPr>
            <a:r>
              <a:rPr lang="en-GB" sz="5000" u="none">
                <a:latin typeface="Arial" panose="020B0604020202020204" pitchFamily="34" charset="0"/>
                <a:cs typeface="Arial" panose="020B0604020202020204" pitchFamily="34" charset="0"/>
              </a:rPr>
              <a:t>Our Three Pillars: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baseline="0">
                <a:solidFill>
                  <a:srgbClr val="575959"/>
                </a:solidFill>
                <a:uFill>
                  <a:solidFill>
                    <a:schemeClr val="accent1"/>
                  </a:solidFill>
                </a:uFill>
                <a:latin typeface="Arial" panose="020B0604020202020204" pitchFamily="34" charset="0"/>
                <a:cs typeface="Arial" panose="020B0604020202020204" pitchFamily="34" charset="0"/>
              </a:rPr>
              <a:t>–Co-creation with employers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a:solidFill>
                  <a:srgbClr val="575959"/>
                </a:solidFill>
                <a:latin typeface="Arial" panose="020B0604020202020204" pitchFamily="34" charset="0"/>
                <a:cs typeface="Arial" panose="020B0604020202020204" pitchFamily="34" charset="0"/>
              </a:rPr>
              <a:t>–Recognising the role of Principal Investigators</a:t>
            </a:r>
          </a:p>
          <a:p>
            <a:pPr marL="0" marR="0" indent="0" algn="l" defTabSz="825500" rtl="0" eaLnBrk="1" fontAlgn="auto" latinLnBrk="0" hangingPunct="1">
              <a:lnSpc>
                <a:spcPct val="90000"/>
              </a:lnSpc>
              <a:spcBef>
                <a:spcPts val="0"/>
              </a:spcBef>
              <a:spcAft>
                <a:spcPts val="0"/>
              </a:spcAft>
              <a:buClrTx/>
              <a:buSzTx/>
              <a:buFontTx/>
              <a:buNone/>
              <a:tabLst/>
              <a:defRPr/>
            </a:pPr>
            <a:r>
              <a:rPr lang="en-GB" sz="5000" b="0" i="0" u="none">
                <a:solidFill>
                  <a:schemeClr val="tx1"/>
                </a:solidFill>
                <a:latin typeface="Arial" panose="020B0604020202020204" pitchFamily="34" charset="0"/>
                <a:cs typeface="Arial" panose="020B0604020202020204" pitchFamily="34" charset="0"/>
              </a:rPr>
              <a:t>–</a:t>
            </a:r>
            <a:r>
              <a:rPr lang="en-GB" sz="5000" b="1" i="0" u="none">
                <a:solidFill>
                  <a:schemeClr val="tx1"/>
                </a:solidFill>
                <a:latin typeface="Arial" panose="020B0604020202020204" pitchFamily="34" charset="0"/>
                <a:cs typeface="Arial" panose="020B0604020202020204" pitchFamily="34" charset="0"/>
              </a:rPr>
              <a:t>Democratising access</a:t>
            </a:r>
          </a:p>
        </p:txBody>
      </p:sp>
      <p:sp>
        <p:nvSpPr>
          <p:cNvPr id="13" name="Text Placeholder 2">
            <a:extLst>
              <a:ext uri="{FF2B5EF4-FFF2-40B4-BE49-F238E27FC236}">
                <a16:creationId xmlns:a16="http://schemas.microsoft.com/office/drawing/2014/main" id="{7FB40D24-8A7D-1844-9547-0DC1F35B84BA}"/>
              </a:ext>
            </a:extLst>
          </p:cNvPr>
          <p:cNvSpPr>
            <a:spLocks noGrp="1"/>
          </p:cNvSpPr>
          <p:nvPr>
            <p:ph type="body" sz="quarter" idx="10"/>
          </p:nvPr>
        </p:nvSpPr>
        <p:spPr>
          <a:xfrm>
            <a:off x="842401" y="5454650"/>
            <a:ext cx="17597437" cy="5046663"/>
          </a:xfrm>
        </p:spPr>
        <p:txBody>
          <a:bodyPr/>
          <a:lstStyle>
            <a:lvl1pPr marL="0" indent="0">
              <a:buFont typeface="Arial" panose="020B0604020202020204" pitchFamily="34" charset="0"/>
              <a:buNone/>
              <a:defRPr/>
            </a:lvl1pPr>
          </a:lstStyle>
          <a:p>
            <a:pPr lvl="0"/>
            <a:r>
              <a:rPr lang="en-GB"/>
              <a:t>Click to edit Master text styles</a:t>
            </a:r>
            <a:endParaRPr lang="en-US"/>
          </a:p>
        </p:txBody>
      </p:sp>
    </p:spTree>
    <p:extLst>
      <p:ext uri="{BB962C8B-B14F-4D97-AF65-F5344CB8AC3E}">
        <p14:creationId xmlns:p14="http://schemas.microsoft.com/office/powerpoint/2010/main" val="4189640852"/>
      </p:ext>
    </p:extLst>
  </p:cSld>
  <p:clrMapOvr>
    <a:masterClrMapping/>
  </p:clrMapOvr>
  <p:transition spd="med"/>
  <p:extLst>
    <p:ext uri="{DCECCB84-F9BA-43D5-87BE-67443E8EF086}">
      <p15:sldGuideLst xmlns:p15="http://schemas.microsoft.com/office/powerpoint/2012/main">
        <p15:guide id="1" orient="horz" pos="1735" userDrawn="1">
          <p15:clr>
            <a:srgbClr val="FBAE40"/>
          </p15:clr>
        </p15:guide>
        <p15:guide id="2" pos="768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rge_text_V3">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Page title</a:t>
            </a:r>
            <a:endParaRPr/>
          </a:p>
        </p:txBody>
      </p:sp>
      <p:sp>
        <p:nvSpPr>
          <p:cNvPr id="12" name="Body Level One…"/>
          <p:cNvSpPr txBox="1">
            <a:spLocks noGrp="1"/>
          </p:cNvSpPr>
          <p:nvPr>
            <p:ph type="body" sz="quarter" idx="1" hasCustomPrompt="1"/>
          </p:nvPr>
        </p:nvSpPr>
        <p:spPr>
          <a:xfrm>
            <a:off x="964800" y="2754000"/>
            <a:ext cx="18619200" cy="7146000"/>
          </a:xfrm>
          <a:prstGeom prst="rect">
            <a:avLst/>
          </a:prstGeom>
        </p:spPr>
        <p:txBody>
          <a:bodyPr anchor="t"/>
          <a:lstStyle>
            <a:lvl1pPr marL="0" indent="0" algn="l">
              <a:lnSpc>
                <a:spcPct val="90000"/>
              </a:lnSpc>
              <a:spcBef>
                <a:spcPts val="0"/>
              </a:spcBef>
              <a:buSzTx/>
              <a:buNone/>
              <a:defRPr sz="6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US" sz="6000" u="none" baseline="0">
                <a:solidFill>
                  <a:srgbClr val="000000"/>
                </a:solidFill>
                <a:latin typeface="CircularStd-Book"/>
              </a:rPr>
              <a:t>Large style text goes in here.</a:t>
            </a:r>
            <a:endParaRPr/>
          </a:p>
        </p:txBody>
      </p:sp>
      <p:pic>
        <p:nvPicPr>
          <p:cNvPr id="14" name="Picture 13"/>
          <p:cNvPicPr>
            <a:picLocks noChangeAspect="1"/>
          </p:cNvPicPr>
          <p:nvPr userDrawn="1"/>
        </p:nvPicPr>
        <p:blipFill>
          <a:blip r:embed="rId2"/>
          <a:stretch>
            <a:fillRect/>
          </a:stretch>
        </p:blipFill>
        <p:spPr>
          <a:xfrm>
            <a:off x="842401" y="11880000"/>
            <a:ext cx="7431033" cy="1152000"/>
          </a:xfrm>
          <a:prstGeom prst="rect">
            <a:avLst/>
          </a:prstGeom>
        </p:spPr>
      </p:pic>
    </p:spTree>
    <p:extLst>
      <p:ext uri="{BB962C8B-B14F-4D97-AF65-F5344CB8AC3E}">
        <p14:creationId xmlns:p14="http://schemas.microsoft.com/office/powerpoint/2010/main" val="404221226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_text_Bullets_V2">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Intro text or opening point here.</a:t>
            </a:r>
            <a:endParaRPr/>
          </a:p>
        </p:txBody>
      </p:sp>
      <p:sp>
        <p:nvSpPr>
          <p:cNvPr id="12" name="Body Level One…"/>
          <p:cNvSpPr txBox="1">
            <a:spLocks noGrp="1"/>
          </p:cNvSpPr>
          <p:nvPr>
            <p:ph type="body" sz="quarter" idx="1" hasCustomPrompt="1"/>
          </p:nvPr>
        </p:nvSpPr>
        <p:spPr>
          <a:xfrm>
            <a:off x="964800" y="2754000"/>
            <a:ext cx="18619200" cy="7146000"/>
          </a:xfrm>
          <a:prstGeom prst="rect">
            <a:avLst/>
          </a:prstGeom>
        </p:spPr>
        <p:txBody>
          <a:bodyPr anchor="t"/>
          <a:lstStyle>
            <a:lvl1pPr marL="360000" indent="-360000" algn="l">
              <a:lnSpc>
                <a:spcPct val="93000"/>
              </a:lnSpc>
              <a:spcBef>
                <a:spcPts val="0"/>
              </a:spcBef>
              <a:buSzPct val="75000"/>
              <a:buFontTx/>
              <a:buBlip>
                <a:blip r:embed="rId2"/>
              </a:buBlip>
              <a:defRPr sz="6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US" sz="6000" u="none" baseline="0">
                <a:solidFill>
                  <a:srgbClr val="000000"/>
                </a:solidFill>
                <a:latin typeface="CircularStd-Book"/>
              </a:rPr>
              <a:t>Bullet point one</a:t>
            </a:r>
          </a:p>
          <a:p>
            <a:r>
              <a:rPr lang="en-US" sz="6000" u="none" baseline="0">
                <a:solidFill>
                  <a:srgbClr val="000000"/>
                </a:solidFill>
                <a:latin typeface="CircularStd-Book"/>
              </a:rPr>
              <a:t>Bullet point two</a:t>
            </a:r>
          </a:p>
          <a:p>
            <a:r>
              <a:rPr lang="en-US" sz="6000" u="none" baseline="0">
                <a:solidFill>
                  <a:srgbClr val="000000"/>
                </a:solidFill>
                <a:latin typeface="CircularStd-Book"/>
              </a:rPr>
              <a:t>Bullet point three</a:t>
            </a:r>
          </a:p>
          <a:p>
            <a:r>
              <a:rPr lang="en-US" sz="6000" u="none" baseline="0">
                <a:solidFill>
                  <a:srgbClr val="000000"/>
                </a:solidFill>
                <a:latin typeface="CircularStd-Book"/>
              </a:rPr>
              <a:t>and so on…</a:t>
            </a:r>
            <a:endParaRPr/>
          </a:p>
        </p:txBody>
      </p:sp>
      <p:pic>
        <p:nvPicPr>
          <p:cNvPr id="14" name="Picture 13"/>
          <p:cNvPicPr>
            <a:picLocks noChangeAspect="1"/>
          </p:cNvPicPr>
          <p:nvPr userDrawn="1"/>
        </p:nvPicPr>
        <p:blipFill>
          <a:blip r:embed="rId3"/>
          <a:stretch>
            <a:fillRect/>
          </a:stretch>
        </p:blipFill>
        <p:spPr>
          <a:xfrm>
            <a:off x="842401" y="11880000"/>
            <a:ext cx="7431033" cy="1152000"/>
          </a:xfrm>
          <a:prstGeom prst="rect">
            <a:avLst/>
          </a:prstGeom>
        </p:spPr>
      </p:pic>
      <p:sp>
        <p:nvSpPr>
          <p:cNvPr id="3" name="Text Placeholder 2"/>
          <p:cNvSpPr>
            <a:spLocks noGrp="1"/>
          </p:cNvSpPr>
          <p:nvPr>
            <p:ph type="body" sz="quarter" idx="10" hasCustomPrompt="1"/>
          </p:nvPr>
        </p:nvSpPr>
        <p:spPr>
          <a:xfrm>
            <a:off x="965200" y="9899650"/>
            <a:ext cx="7810500" cy="1090613"/>
          </a:xfrm>
        </p:spPr>
        <p:txBody>
          <a:bodyPr vert="horz"/>
          <a:lstStyle>
            <a:lvl1pPr marL="0" indent="0">
              <a:lnSpc>
                <a:spcPct val="90000"/>
              </a:lnSpc>
              <a:spcBef>
                <a:spcPts val="0"/>
              </a:spcBef>
              <a:buFontTx/>
              <a:buNone/>
              <a:defRPr sz="3000" baseline="0"/>
            </a:lvl1pPr>
          </a:lstStyle>
          <a:p>
            <a:pPr lvl="0"/>
            <a:r>
              <a:rPr lang="en-GB"/>
              <a:t>References or footnotes here.</a:t>
            </a:r>
            <a:br>
              <a:rPr lang="en-GB"/>
            </a:br>
            <a:r>
              <a:rPr lang="en-GB"/>
              <a:t>Can also be repurposed for captions.</a:t>
            </a:r>
            <a:endParaRPr lang="en-US"/>
          </a:p>
        </p:txBody>
      </p:sp>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7779163" y="10501200"/>
            <a:ext cx="5548703" cy="2592000"/>
          </a:xfrm>
          <a:prstGeom prst="rect">
            <a:avLst/>
          </a:prstGeom>
        </p:spPr>
      </p:pic>
    </p:spTree>
    <p:extLst>
      <p:ext uri="{BB962C8B-B14F-4D97-AF65-F5344CB8AC3E}">
        <p14:creationId xmlns:p14="http://schemas.microsoft.com/office/powerpoint/2010/main" val="281195034"/>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maller/generic_text">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964800" y="1015200"/>
            <a:ext cx="22453200" cy="971269"/>
          </a:xfrm>
          <a:prstGeom prst="rect">
            <a:avLst/>
          </a:prstGeom>
        </p:spPr>
        <p:txBody>
          <a:bodyPr anchor="t"/>
          <a:lstStyle>
            <a:lvl1pPr>
              <a:defRPr sz="6000" baseline="0"/>
            </a:lvl1pPr>
          </a:lstStyle>
          <a:p>
            <a:r>
              <a:rPr lang="en-GB"/>
              <a:t>Page title</a:t>
            </a:r>
            <a:endParaRPr/>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94966" y="10501200"/>
            <a:ext cx="5548703" cy="2592000"/>
          </a:xfrm>
          <a:prstGeom prst="rect">
            <a:avLst/>
          </a:prstGeom>
        </p:spPr>
      </p:pic>
      <p:pic>
        <p:nvPicPr>
          <p:cNvPr id="14" name="Picture 13"/>
          <p:cNvPicPr>
            <a:picLocks noChangeAspect="1"/>
          </p:cNvPicPr>
          <p:nvPr userDrawn="1"/>
        </p:nvPicPr>
        <p:blipFill>
          <a:blip r:embed="rId3"/>
          <a:stretch>
            <a:fillRect/>
          </a:stretch>
        </p:blipFill>
        <p:spPr>
          <a:xfrm>
            <a:off x="842401" y="11880000"/>
            <a:ext cx="7431033" cy="1152000"/>
          </a:xfrm>
          <a:prstGeom prst="rect">
            <a:avLst/>
          </a:prstGeom>
        </p:spPr>
      </p:pic>
      <p:sp>
        <p:nvSpPr>
          <p:cNvPr id="3" name="Text Placeholder 2"/>
          <p:cNvSpPr>
            <a:spLocks noGrp="1"/>
          </p:cNvSpPr>
          <p:nvPr>
            <p:ph type="body" sz="quarter" idx="10" hasCustomPrompt="1"/>
          </p:nvPr>
        </p:nvSpPr>
        <p:spPr>
          <a:xfrm>
            <a:off x="965200" y="2754313"/>
            <a:ext cx="20234275" cy="7340600"/>
          </a:xfrm>
        </p:spPr>
        <p:txBody>
          <a:bodyPr vert="horz"/>
          <a:lstStyle>
            <a:lvl1pPr marL="0" indent="0">
              <a:lnSpc>
                <a:spcPct val="93000"/>
              </a:lnSpc>
              <a:spcBef>
                <a:spcPts val="0"/>
              </a:spcBef>
              <a:spcAft>
                <a:spcPts val="0"/>
              </a:spcAft>
              <a:buFont typeface="Arial"/>
              <a:buNone/>
              <a:defRPr sz="6000" baseline="0"/>
            </a:lvl1pPr>
          </a:lstStyle>
          <a:p>
            <a:pPr lvl="0"/>
            <a:r>
              <a:rPr lang="en-GB"/>
              <a:t>Generic text goes in here. </a:t>
            </a:r>
          </a:p>
          <a:p>
            <a:pPr lvl="0"/>
            <a:r>
              <a:rPr lang="en-GB"/>
              <a:t>References or footnotes here.</a:t>
            </a:r>
          </a:p>
          <a:p>
            <a:pPr lvl="0"/>
            <a:r>
              <a:rPr lang="en-GB"/>
              <a:t>Can also</a:t>
            </a:r>
            <a:r>
              <a:rPr lang="en-US"/>
              <a:t> be repurposed for captions.</a:t>
            </a:r>
            <a:endParaRPr lang="en-GB"/>
          </a:p>
        </p:txBody>
      </p:sp>
    </p:spTree>
    <p:extLst>
      <p:ext uri="{BB962C8B-B14F-4D97-AF65-F5344CB8AC3E}">
        <p14:creationId xmlns:p14="http://schemas.microsoft.com/office/powerpoint/2010/main" val="82012814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11" name="Title Text"/>
          <p:cNvSpPr txBox="1">
            <a:spLocks noGrp="1"/>
          </p:cNvSpPr>
          <p:nvPr>
            <p:ph type="title" hasCustomPrompt="1"/>
          </p:nvPr>
        </p:nvSpPr>
        <p:spPr>
          <a:xfrm>
            <a:off x="406800" y="288000"/>
            <a:ext cx="23641388" cy="971269"/>
          </a:xfrm>
          <a:prstGeom prst="rect">
            <a:avLst/>
          </a:prstGeom>
        </p:spPr>
        <p:txBody>
          <a:bodyPr anchor="t"/>
          <a:lstStyle>
            <a:lvl1pPr>
              <a:defRPr sz="6000" baseline="0"/>
            </a:lvl1pPr>
          </a:lstStyle>
          <a:p>
            <a:r>
              <a:rPr lang="en-GB"/>
              <a:t>Title to this image goes here.</a:t>
            </a:r>
            <a:endParaRPr/>
          </a:p>
        </p:txBody>
      </p:sp>
      <p:sp>
        <p:nvSpPr>
          <p:cNvPr id="3" name="Text Placeholder 2"/>
          <p:cNvSpPr>
            <a:spLocks noGrp="1"/>
          </p:cNvSpPr>
          <p:nvPr>
            <p:ph type="body" sz="quarter" idx="10" hasCustomPrompt="1"/>
          </p:nvPr>
        </p:nvSpPr>
        <p:spPr>
          <a:xfrm>
            <a:off x="406800" y="12927600"/>
            <a:ext cx="23641388" cy="420781"/>
          </a:xfrm>
        </p:spPr>
        <p:txBody>
          <a:bodyPr vert="horz"/>
          <a:lstStyle>
            <a:lvl1pPr marL="0" indent="0">
              <a:lnSpc>
                <a:spcPct val="90000"/>
              </a:lnSpc>
              <a:spcBef>
                <a:spcPts val="0"/>
              </a:spcBef>
              <a:spcAft>
                <a:spcPts val="0"/>
              </a:spcAft>
              <a:buFont typeface="Arial"/>
              <a:buNone/>
              <a:defRPr sz="3000" baseline="0"/>
            </a:lvl1pPr>
          </a:lstStyle>
          <a:p>
            <a:pPr lvl="0"/>
            <a:r>
              <a:rPr lang="en-GB"/>
              <a:t>Add a short caption here.</a:t>
            </a:r>
          </a:p>
        </p:txBody>
      </p:sp>
      <p:sp>
        <p:nvSpPr>
          <p:cNvPr id="5" name="Picture Placeholder 4"/>
          <p:cNvSpPr>
            <a:spLocks noGrp="1"/>
          </p:cNvSpPr>
          <p:nvPr>
            <p:ph type="pic" sz="quarter" idx="11"/>
          </p:nvPr>
        </p:nvSpPr>
        <p:spPr>
          <a:xfrm>
            <a:off x="291600" y="1537199"/>
            <a:ext cx="23803200" cy="11224800"/>
          </a:xfrm>
        </p:spPr>
        <p:txBody>
          <a:bodyPr vert="horz"/>
          <a:lstStyle/>
          <a:p>
            <a:endParaRPr lang="en-US"/>
          </a:p>
        </p:txBody>
      </p:sp>
    </p:spTree>
    <p:extLst>
      <p:ext uri="{BB962C8B-B14F-4D97-AF65-F5344CB8AC3E}">
        <p14:creationId xmlns:p14="http://schemas.microsoft.com/office/powerpoint/2010/main" val="3283085282"/>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ank_you">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7779163" y="10501200"/>
            <a:ext cx="5548703" cy="2592000"/>
          </a:xfrm>
          <a:prstGeom prst="rect">
            <a:avLst/>
          </a:prstGeom>
        </p:spPr>
      </p:pic>
      <p:sp>
        <p:nvSpPr>
          <p:cNvPr id="11" name="Title Text"/>
          <p:cNvSpPr txBox="1">
            <a:spLocks noGrp="1"/>
          </p:cNvSpPr>
          <p:nvPr>
            <p:ph type="title" hasCustomPrompt="1"/>
          </p:nvPr>
        </p:nvSpPr>
        <p:spPr>
          <a:xfrm>
            <a:off x="964800" y="6296400"/>
            <a:ext cx="22453200" cy="1231106"/>
          </a:xfrm>
          <a:prstGeom prst="rect">
            <a:avLst/>
          </a:prstGeom>
        </p:spPr>
        <p:txBody>
          <a:bodyPr anchor="t">
            <a:noAutofit/>
          </a:bodyPr>
          <a:lstStyle>
            <a:lvl1pPr>
              <a:defRPr baseline="0"/>
            </a:lvl1pPr>
          </a:lstStyle>
          <a:p>
            <a:r>
              <a:rPr lang="en-GB"/>
              <a:t>Name Surname</a:t>
            </a:r>
            <a:endParaRPr/>
          </a:p>
        </p:txBody>
      </p:sp>
      <p:sp>
        <p:nvSpPr>
          <p:cNvPr id="12" name="Body Level One…"/>
          <p:cNvSpPr txBox="1">
            <a:spLocks noGrp="1"/>
          </p:cNvSpPr>
          <p:nvPr>
            <p:ph type="body" sz="quarter" idx="1" hasCustomPrompt="1"/>
          </p:nvPr>
        </p:nvSpPr>
        <p:spPr>
          <a:xfrm>
            <a:off x="964800" y="7452000"/>
            <a:ext cx="22453200" cy="2610606"/>
          </a:xfrm>
          <a:prstGeom prst="rect">
            <a:avLst/>
          </a:prstGeom>
        </p:spPr>
        <p:txBody>
          <a:bodyPr anchor="t"/>
          <a:lstStyle>
            <a:lvl1pPr marL="0" indent="0" algn="l">
              <a:spcBef>
                <a:spcPts val="0"/>
              </a:spcBef>
              <a:buSzTx/>
              <a:buNone/>
              <a:defRPr sz="8000" baseline="0"/>
            </a:lvl1pPr>
            <a:lvl2pPr marL="0" indent="0" algn="l">
              <a:spcBef>
                <a:spcPts val="0"/>
              </a:spcBef>
              <a:buSzTx/>
              <a:buNone/>
              <a:defRPr sz="5400"/>
            </a:lvl2pPr>
            <a:lvl3pPr marL="0" indent="0" algn="l">
              <a:spcBef>
                <a:spcPts val="0"/>
              </a:spcBef>
              <a:buSzTx/>
              <a:buNone/>
              <a:defRPr sz="5400"/>
            </a:lvl3pPr>
            <a:lvl4pPr marL="0" indent="0" algn="l">
              <a:spcBef>
                <a:spcPts val="0"/>
              </a:spcBef>
              <a:buSzTx/>
              <a:buNone/>
              <a:defRPr sz="5400"/>
            </a:lvl4pPr>
            <a:lvl5pPr marL="0" indent="0" algn="l">
              <a:spcBef>
                <a:spcPts val="0"/>
              </a:spcBef>
              <a:buSzTx/>
              <a:buNone/>
              <a:defRPr sz="5400"/>
            </a:lvl5pPr>
          </a:lstStyle>
          <a:p>
            <a:r>
              <a:rPr lang="en-GB"/>
              <a:t>Email</a:t>
            </a:r>
          </a:p>
          <a:p>
            <a:r>
              <a:rPr lang="en-GB"/>
              <a:t>Other</a:t>
            </a:r>
            <a:endParaRPr/>
          </a:p>
        </p:txBody>
      </p:sp>
      <p:pic>
        <p:nvPicPr>
          <p:cNvPr id="4" name="Picture 3"/>
          <p:cNvPicPr>
            <a:picLocks noChangeAspect="1"/>
          </p:cNvPicPr>
          <p:nvPr userDrawn="1"/>
        </p:nvPicPr>
        <p:blipFill>
          <a:blip r:embed="rId3"/>
          <a:stretch>
            <a:fillRect/>
          </a:stretch>
        </p:blipFill>
        <p:spPr>
          <a:xfrm>
            <a:off x="842400" y="914400"/>
            <a:ext cx="8359912" cy="1296000"/>
          </a:xfrm>
          <a:prstGeom prst="rect">
            <a:avLst/>
          </a:prstGeom>
        </p:spPr>
      </p:pic>
      <p:sp>
        <p:nvSpPr>
          <p:cNvPr id="7" name="Title Text"/>
          <p:cNvSpPr txBox="1">
            <a:spLocks/>
          </p:cNvSpPr>
          <p:nvPr userDrawn="1"/>
        </p:nvSpPr>
        <p:spPr>
          <a:xfrm>
            <a:off x="964800" y="3772800"/>
            <a:ext cx="5515348" cy="128918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CircularStd-Bold"/>
                <a:ea typeface="+mn-ea"/>
                <a:cs typeface="CircularStd-Bold"/>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r>
              <a:rPr lang="en-GB" b="1">
                <a:latin typeface="Arial"/>
                <a:cs typeface="Arial"/>
              </a:rPr>
              <a:t>Thank you.</a:t>
            </a:r>
          </a:p>
        </p:txBody>
      </p:sp>
      <p:sp>
        <p:nvSpPr>
          <p:cNvPr id="8" name="Title Text"/>
          <p:cNvSpPr txBox="1">
            <a:spLocks/>
          </p:cNvSpPr>
          <p:nvPr userDrawn="1"/>
        </p:nvSpPr>
        <p:spPr>
          <a:xfrm>
            <a:off x="964799" y="5144400"/>
            <a:ext cx="11409353" cy="1289185"/>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5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CircularStd-Bold"/>
                <a:ea typeface="+mn-ea"/>
                <a:cs typeface="CircularStd-Bold"/>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a:lstStyle>
          <a:p>
            <a:r>
              <a:rPr lang="en-GB">
                <a:latin typeface="CircularStd-Book"/>
                <a:cs typeface="CircularStd-Book"/>
              </a:rPr>
              <a:t>For more information:</a:t>
            </a:r>
          </a:p>
        </p:txBody>
      </p:sp>
    </p:spTree>
    <p:extLst>
      <p:ext uri="{BB962C8B-B14F-4D97-AF65-F5344CB8AC3E}">
        <p14:creationId xmlns:p14="http://schemas.microsoft.com/office/powerpoint/2010/main" val="350561470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00CA8-D3A9-456A-B8D3-28352FA86F0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839E7EA-90DE-4C8B-B050-FEF4913DF41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1BA5EEE-B658-42E4-9B4A-E3BA6CF2AEE9}"/>
              </a:ext>
            </a:extLst>
          </p:cNvPr>
          <p:cNvSpPr>
            <a:spLocks noGrp="1"/>
          </p:cNvSpPr>
          <p:nvPr>
            <p:ph type="dt" sz="half" idx="10"/>
          </p:nvPr>
        </p:nvSpPr>
        <p:spPr/>
        <p:txBody>
          <a:bodyPr/>
          <a:lstStyle/>
          <a:p>
            <a:fld id="{C7CDF5EE-68C7-477D-84AD-9A65742D8DB5}" type="datetimeFigureOut">
              <a:rPr lang="en-GB" smtClean="0"/>
              <a:t>01/04/2026</a:t>
            </a:fld>
            <a:endParaRPr lang="en-GB"/>
          </a:p>
        </p:txBody>
      </p:sp>
      <p:sp>
        <p:nvSpPr>
          <p:cNvPr id="5" name="Footer Placeholder 4">
            <a:extLst>
              <a:ext uri="{FF2B5EF4-FFF2-40B4-BE49-F238E27FC236}">
                <a16:creationId xmlns:a16="http://schemas.microsoft.com/office/drawing/2014/main" id="{90AB64FF-3C82-4FC0-BC12-5FC42E0742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B56E3F5-699F-4246-B571-2F498F659B89}"/>
              </a:ext>
            </a:extLst>
          </p:cNvPr>
          <p:cNvSpPr>
            <a:spLocks noGrp="1"/>
          </p:cNvSpPr>
          <p:nvPr>
            <p:ph type="sldNum" sz="quarter" idx="12"/>
          </p:nvPr>
        </p:nvSpPr>
        <p:spPr/>
        <p:txBody>
          <a:bodyPr/>
          <a:lstStyle/>
          <a:p>
            <a:fld id="{880B5298-83E2-46F8-9F37-281A7353F912}" type="slidenum">
              <a:rPr lang="en-GB" smtClean="0"/>
              <a:t>‹#›</a:t>
            </a:fld>
            <a:endParaRPr lang="en-GB"/>
          </a:p>
        </p:txBody>
      </p:sp>
    </p:spTree>
    <p:custDataLst>
      <p:tags r:id="rId1"/>
    </p:custDataLst>
    <p:extLst>
      <p:ext uri="{BB962C8B-B14F-4D97-AF65-F5344CB8AC3E}">
        <p14:creationId xmlns:p14="http://schemas.microsoft.com/office/powerpoint/2010/main" val="4591901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Block + Quote">
    <p:bg>
      <p:bgPr>
        <a:solidFill>
          <a:schemeClr val="bg1"/>
        </a:solidFill>
        <a:effectLst/>
      </p:bgPr>
    </p:bg>
    <p:spTree>
      <p:nvGrpSpPr>
        <p:cNvPr id="1" name=""/>
        <p:cNvGrpSpPr/>
        <p:nvPr/>
      </p:nvGrpSpPr>
      <p:grpSpPr>
        <a:xfrm>
          <a:off x="0" y="0"/>
          <a:ext cx="0" cy="0"/>
          <a:chOff x="0" y="0"/>
          <a:chExt cx="0" cy="0"/>
        </a:xfrm>
      </p:grpSpPr>
      <p:pic>
        <p:nvPicPr>
          <p:cNvPr id="4" name="Picture 3" descr="A black background with a black square&#10;&#10;Description automatically generated with medium confidence">
            <a:extLst>
              <a:ext uri="{FF2B5EF4-FFF2-40B4-BE49-F238E27FC236}">
                <a16:creationId xmlns:a16="http://schemas.microsoft.com/office/drawing/2014/main" id="{1611B016-34F9-B810-6441-18F6ADB3A954}"/>
              </a:ext>
            </a:extLst>
          </p:cNvPr>
          <p:cNvPicPr>
            <a:picLocks noChangeAspect="1"/>
          </p:cNvPicPr>
          <p:nvPr userDrawn="1"/>
        </p:nvPicPr>
        <p:blipFill>
          <a:blip r:embed="rId2">
            <a:extLst>
              <a:ext uri="{28A0092B-C50C-407E-A947-70E740481C1C}">
                <a14:useLocalDpi xmlns:a14="http://schemas.microsoft.com/office/drawing/2010/main" val="0"/>
              </a:ext>
            </a:extLst>
          </a:blip>
          <a:srcRect t="-2739" b="13520"/>
          <a:stretch/>
        </p:blipFill>
        <p:spPr>
          <a:xfrm>
            <a:off x="31376" y="1504441"/>
            <a:ext cx="24384861" cy="12236871"/>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269805" y="12143848"/>
            <a:ext cx="3358028" cy="864885"/>
          </a:xfrm>
          <a:prstGeom prst="rect">
            <a:avLst/>
          </a:prstGeom>
        </p:spPr>
      </p:pic>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221510" y="3730492"/>
            <a:ext cx="9306895" cy="6639297"/>
          </a:xfrm>
        </p:spPr>
        <p:txBody>
          <a:bodyPr>
            <a:noAutofit/>
          </a:bodyPr>
          <a:lstStyle>
            <a:lvl1pPr>
              <a:defRPr sz="3881"/>
            </a:lvl1pPr>
          </a:lstStyle>
          <a:p>
            <a:pPr lvl="0"/>
            <a:r>
              <a:rPr lang="en-GB"/>
              <a:t>Click to add text</a:t>
            </a:r>
            <a:endParaRPr lang="en-US"/>
          </a:p>
        </p:txBody>
      </p:sp>
      <p:sp>
        <p:nvSpPr>
          <p:cNvPr id="7" name="Text Placeholder 12">
            <a:extLst>
              <a:ext uri="{FF2B5EF4-FFF2-40B4-BE49-F238E27FC236}">
                <a16:creationId xmlns:a16="http://schemas.microsoft.com/office/drawing/2014/main" id="{07B90CC8-E585-2EF1-DEA4-5982D531F2F6}"/>
              </a:ext>
            </a:extLst>
          </p:cNvPr>
          <p:cNvSpPr>
            <a:spLocks noGrp="1"/>
          </p:cNvSpPr>
          <p:nvPr>
            <p:ph type="body" sz="quarter" idx="11" hasCustomPrompt="1"/>
          </p:nvPr>
        </p:nvSpPr>
        <p:spPr>
          <a:xfrm>
            <a:off x="11552234" y="3730492"/>
            <a:ext cx="9306895" cy="6639297"/>
          </a:xfrm>
        </p:spPr>
        <p:txBody>
          <a:bodyPr>
            <a:noAutofit/>
          </a:bodyPr>
          <a:lstStyle>
            <a:lvl1pPr>
              <a:defRPr sz="3881" b="1"/>
            </a:lvl1pPr>
          </a:lstStyle>
          <a:p>
            <a:pPr lvl="0"/>
            <a:r>
              <a:rPr lang="en-GB"/>
              <a:t>“Click to add quote.”</a:t>
            </a:r>
            <a:endParaRPr lang="en-US"/>
          </a:p>
        </p:txBody>
      </p:sp>
      <p:sp>
        <p:nvSpPr>
          <p:cNvPr id="9" name="Holder 2">
            <a:extLst>
              <a:ext uri="{FF2B5EF4-FFF2-40B4-BE49-F238E27FC236}">
                <a16:creationId xmlns:a16="http://schemas.microsoft.com/office/drawing/2014/main" id="{59BA169E-AA42-3D1F-A5DA-78A75682978E}"/>
              </a:ext>
            </a:extLst>
          </p:cNvPr>
          <p:cNvSpPr>
            <a:spLocks noGrp="1"/>
          </p:cNvSpPr>
          <p:nvPr>
            <p:ph type="title"/>
          </p:nvPr>
        </p:nvSpPr>
        <p:spPr>
          <a:xfrm>
            <a:off x="1264221" y="1405486"/>
            <a:ext cx="19892711" cy="1571063"/>
          </a:xfrm>
          <a:prstGeom prst="rect">
            <a:avLst/>
          </a:prstGeom>
        </p:spPr>
        <p:txBody>
          <a:bodyPr lIns="0" tIns="0" rIns="0" bIns="0" anchor="t">
            <a:noAutofit/>
          </a:bodyPr>
          <a:lstStyle>
            <a:lvl1pPr>
              <a:defRPr sz="6064" b="1" i="0">
                <a:solidFill>
                  <a:schemeClr val="tx1"/>
                </a:solidFill>
                <a:latin typeface="Arial"/>
                <a:cs typeface="Arial"/>
              </a:defRPr>
            </a:lvl1pPr>
          </a:lstStyle>
          <a:p>
            <a:r>
              <a:rPr lang="en-US"/>
              <a:t>Click to edit Master title style</a:t>
            </a:r>
            <a:endParaRPr/>
          </a:p>
        </p:txBody>
      </p:sp>
    </p:spTree>
    <p:extLst>
      <p:ext uri="{BB962C8B-B14F-4D97-AF65-F5344CB8AC3E}">
        <p14:creationId xmlns:p14="http://schemas.microsoft.com/office/powerpoint/2010/main" val="42164798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Block">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79B940-D864-BB33-CFA7-2C648537B42C}"/>
              </a:ext>
            </a:extLst>
          </p:cNvPr>
          <p:cNvPicPr>
            <a:picLocks noChangeAspect="1"/>
          </p:cNvPicPr>
          <p:nvPr userDrawn="1"/>
        </p:nvPicPr>
        <p:blipFill>
          <a:blip r:embed="rId2">
            <a:extLst>
              <a:ext uri="{28A0092B-C50C-407E-A947-70E740481C1C}">
                <a14:useLocalDpi xmlns:a14="http://schemas.microsoft.com/office/drawing/2010/main" val="0"/>
              </a:ext>
            </a:extLst>
          </a:blip>
          <a:srcRect t="80628"/>
          <a:stretch/>
        </p:blipFill>
        <p:spPr>
          <a:xfrm>
            <a:off x="191686" y="11224572"/>
            <a:ext cx="24384860" cy="2657006"/>
          </a:xfrm>
          <a:prstGeom prst="rect">
            <a:avLst/>
          </a:prstGeom>
        </p:spPr>
      </p:pic>
      <p:pic>
        <p:nvPicPr>
          <p:cNvPr id="2" name="Picture 1">
            <a:extLst>
              <a:ext uri="{FF2B5EF4-FFF2-40B4-BE49-F238E27FC236}">
                <a16:creationId xmlns:a16="http://schemas.microsoft.com/office/drawing/2014/main" id="{6D521E5D-7B9A-A8B9-7D6B-4B20DCE2E5C5}"/>
              </a:ext>
            </a:extLst>
          </p:cNvPr>
          <p:cNvPicPr>
            <a:picLocks noChangeAspect="1"/>
          </p:cNvPicPr>
          <p:nvPr userDrawn="1"/>
        </p:nvPicPr>
        <p:blipFill>
          <a:blip r:embed="rId2">
            <a:extLst>
              <a:ext uri="{28A0092B-C50C-407E-A947-70E740481C1C}">
                <a14:useLocalDpi xmlns:a14="http://schemas.microsoft.com/office/drawing/2010/main" val="0"/>
              </a:ext>
            </a:extLst>
          </a:blip>
          <a:srcRect t="61519" b="28930"/>
          <a:stretch/>
        </p:blipFill>
        <p:spPr>
          <a:xfrm>
            <a:off x="191686" y="10089263"/>
            <a:ext cx="24384860" cy="1309971"/>
          </a:xfrm>
          <a:prstGeom prst="rect">
            <a:avLst/>
          </a:prstGeom>
        </p:spPr>
      </p:pic>
      <p:pic>
        <p:nvPicPr>
          <p:cNvPr id="5" name="Graphic 4">
            <a:extLst>
              <a:ext uri="{FF2B5EF4-FFF2-40B4-BE49-F238E27FC236}">
                <a16:creationId xmlns:a16="http://schemas.microsoft.com/office/drawing/2014/main" id="{B5E1639D-1BC5-4FEA-7F4F-C5B642BC3285}"/>
              </a:ext>
            </a:extLst>
          </p:cNvPr>
          <p:cNvPicPr>
            <a:picLocks noGrp="1" noRot="1" noChangeAspect="1" noMove="1" noResize="1" noEditPoints="1" noAdjustHandles="1" noChangeArrowheads="1" noChangeShapeType="1" noCrop="1"/>
          </p:cNvPicPr>
          <p:nvPr userDrawn="1"/>
        </p:nvPicPr>
        <p:blipFill>
          <a:blip r:embed="rId3">
            <a:extLst>
              <a:ext uri="{96DAC541-7B7A-43D3-8B79-37D633B846F1}">
                <asvg:svgBlip xmlns:asvg="http://schemas.microsoft.com/office/drawing/2016/SVG/main" r:embed="rId4"/>
              </a:ext>
            </a:extLst>
          </a:blip>
          <a:stretch>
            <a:fillRect/>
          </a:stretch>
        </p:blipFill>
        <p:spPr>
          <a:xfrm>
            <a:off x="1269805" y="12143848"/>
            <a:ext cx="3358028" cy="864885"/>
          </a:xfrm>
          <a:prstGeom prst="rect">
            <a:avLst/>
          </a:prstGeom>
        </p:spPr>
      </p:pic>
      <p:sp>
        <p:nvSpPr>
          <p:cNvPr id="8" name="Holder 2">
            <a:extLst>
              <a:ext uri="{FF2B5EF4-FFF2-40B4-BE49-F238E27FC236}">
                <a16:creationId xmlns:a16="http://schemas.microsoft.com/office/drawing/2014/main" id="{3B84088B-5714-C084-C01A-22E104A44B03}"/>
              </a:ext>
            </a:extLst>
          </p:cNvPr>
          <p:cNvSpPr>
            <a:spLocks noGrp="1"/>
          </p:cNvSpPr>
          <p:nvPr>
            <p:ph type="title"/>
          </p:nvPr>
        </p:nvSpPr>
        <p:spPr>
          <a:xfrm>
            <a:off x="1264221" y="1405486"/>
            <a:ext cx="19892711" cy="1571063"/>
          </a:xfrm>
          <a:prstGeom prst="rect">
            <a:avLst/>
          </a:prstGeom>
        </p:spPr>
        <p:txBody>
          <a:bodyPr lIns="0" tIns="0" rIns="0" bIns="0" anchor="t">
            <a:noAutofit/>
          </a:bodyPr>
          <a:lstStyle>
            <a:lvl1pPr>
              <a:defRPr sz="6064" b="1" i="0">
                <a:solidFill>
                  <a:schemeClr val="tx1"/>
                </a:solidFill>
                <a:latin typeface="Arial"/>
                <a:cs typeface="Arial"/>
              </a:defRPr>
            </a:lvl1pPr>
          </a:lstStyle>
          <a:p>
            <a:r>
              <a:rPr lang="en-US"/>
              <a:t>Click to edit Master title style</a:t>
            </a:r>
            <a:endParaRPr/>
          </a:p>
        </p:txBody>
      </p:sp>
      <p:sp>
        <p:nvSpPr>
          <p:cNvPr id="13" name="Text Placeholder 12">
            <a:extLst>
              <a:ext uri="{FF2B5EF4-FFF2-40B4-BE49-F238E27FC236}">
                <a16:creationId xmlns:a16="http://schemas.microsoft.com/office/drawing/2014/main" id="{2548152C-5512-138B-BE15-DB5CC9475EB9}"/>
              </a:ext>
            </a:extLst>
          </p:cNvPr>
          <p:cNvSpPr>
            <a:spLocks noGrp="1"/>
          </p:cNvSpPr>
          <p:nvPr>
            <p:ph type="body" sz="quarter" idx="10" hasCustomPrompt="1"/>
          </p:nvPr>
        </p:nvSpPr>
        <p:spPr>
          <a:xfrm>
            <a:off x="1221510" y="3730492"/>
            <a:ext cx="16146122" cy="7193790"/>
          </a:xfrm>
        </p:spPr>
        <p:txBody>
          <a:bodyPr/>
          <a:lstStyle>
            <a:lvl1pPr>
              <a:lnSpc>
                <a:spcPct val="120000"/>
              </a:lnSpc>
              <a:defRPr/>
            </a:lvl1pPr>
          </a:lstStyle>
          <a:p>
            <a:pPr lvl="0"/>
            <a:r>
              <a:rPr lang="en-GB"/>
              <a:t>Click to add text</a:t>
            </a:r>
            <a:endParaRPr lang="en-US"/>
          </a:p>
        </p:txBody>
      </p:sp>
    </p:spTree>
    <p:extLst>
      <p:ext uri="{BB962C8B-B14F-4D97-AF65-F5344CB8AC3E}">
        <p14:creationId xmlns:p14="http://schemas.microsoft.com/office/powerpoint/2010/main" val="250200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964800" y="1015200"/>
            <a:ext cx="22366990" cy="17460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p>
            <a:r>
              <a:t>Title Text</a:t>
            </a:r>
          </a:p>
        </p:txBody>
      </p:sp>
      <p:sp>
        <p:nvSpPr>
          <p:cNvPr id="3" name="Body Level One…"/>
          <p:cNvSpPr txBox="1">
            <a:spLocks noGrp="1"/>
          </p:cNvSpPr>
          <p:nvPr>
            <p:ph type="body" idx="1"/>
          </p:nvPr>
        </p:nvSpPr>
        <p:spPr>
          <a:xfrm>
            <a:off x="964800" y="2761200"/>
            <a:ext cx="21730100" cy="9296400"/>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p>
            <a:r>
              <a:t>Body Level One</a:t>
            </a:r>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61" r:id="rId3"/>
    <p:sldLayoutId id="2147483662" r:id="rId4"/>
    <p:sldLayoutId id="2147483649" r:id="rId5"/>
    <p:sldLayoutId id="2147483672" r:id="rId6"/>
    <p:sldLayoutId id="2147483673" r:id="rId7"/>
    <p:sldLayoutId id="2147483674" r:id="rId8"/>
    <p:sldLayoutId id="2147483663" r:id="rId9"/>
    <p:sldLayoutId id="2147483675" r:id="rId10"/>
    <p:sldLayoutId id="2147483676" r:id="rId11"/>
    <p:sldLayoutId id="2147483664" r:id="rId12"/>
    <p:sldLayoutId id="2147483668" r:id="rId13"/>
    <p:sldLayoutId id="2147483665" r:id="rId14"/>
    <p:sldLayoutId id="2147483666" r:id="rId15"/>
    <p:sldLayoutId id="2147483669" r:id="rId16"/>
    <p:sldLayoutId id="2147483677" r:id="rId17"/>
    <p:sldLayoutId id="2147483678" r:id="rId18"/>
    <p:sldLayoutId id="2147483679" r:id="rId19"/>
  </p:sldLayoutIdLst>
  <p:transition spd="med"/>
  <p:txStyles>
    <p:titleStyle>
      <a:lvl1pPr marL="0" marR="0" indent="0" algn="l" defTabSz="825500" rtl="0" latinLnBrk="0">
        <a:lnSpc>
          <a:spcPct val="100000"/>
        </a:lnSpc>
        <a:spcBef>
          <a:spcPts val="0"/>
        </a:spcBef>
        <a:spcAft>
          <a:spcPts val="0"/>
        </a:spcAft>
        <a:buClrTx/>
        <a:buSzTx/>
        <a:buFontTx/>
        <a:buNone/>
        <a:tabLst/>
        <a:defRPr sz="8000" b="1" i="0" u="none" strike="noStrike" cap="none" spc="0" baseline="0">
          <a:solidFill>
            <a:srgbClr val="000000"/>
          </a:solidFill>
          <a:uFillTx/>
          <a:latin typeface="Arial"/>
          <a:ea typeface="+mn-ea"/>
          <a:cs typeface="Arial"/>
          <a:sym typeface="Helvetica Neue 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n-lt"/>
          <a:ea typeface="+mn-ea"/>
          <a:cs typeface="+mn-cs"/>
          <a:sym typeface="Helvetica Neue Medium"/>
        </a:defRPr>
      </a:lvl9pPr>
    </p:titleStyle>
    <p:bodyStyle>
      <a:lvl1pPr marL="360000" marR="0" indent="-360000" algn="l" defTabSz="825500" latinLnBrk="0">
        <a:lnSpc>
          <a:spcPct val="100000"/>
        </a:lnSpc>
        <a:spcBef>
          <a:spcPts val="5900"/>
        </a:spcBef>
        <a:spcAft>
          <a:spcPts val="0"/>
        </a:spcAft>
        <a:buClr>
          <a:schemeClr val="tx1"/>
        </a:buClr>
        <a:buSzPct val="75000"/>
        <a:buFontTx/>
        <a:buBlip>
          <a:blip r:embed="rId21"/>
        </a:buBlip>
        <a:tabLst/>
        <a:defRPr sz="5200" b="0" i="0" u="none" strike="noStrike" cap="none" spc="0" baseline="0">
          <a:solidFill>
            <a:srgbClr val="000000"/>
          </a:solidFill>
          <a:uFillTx/>
          <a:latin typeface="Arial"/>
          <a:ea typeface="Helvetica Neue"/>
          <a:cs typeface="Arial"/>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p:bodyStyle>
    <p:otherStyle>
      <a:lvl1pPr marL="0" marR="0" indent="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1pPr>
      <a:lvl2pPr marL="0" marR="0" indent="228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2pPr>
      <a:lvl3pPr marL="0" marR="0" indent="457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3pPr>
      <a:lvl4pPr marL="0" marR="0" indent="685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4pPr>
      <a:lvl5pPr marL="0" marR="0" indent="9144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5pPr>
      <a:lvl6pPr marL="0" marR="0" indent="11430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6pPr>
      <a:lvl7pPr marL="0" marR="0" indent="13716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7pPr>
      <a:lvl8pPr marL="0" marR="0" indent="16002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8pPr>
      <a:lvl9pPr marL="0" marR="0" indent="1828800" algn="ctr" defTabSz="825500"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xml"/></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11.xml"/><Relationship Id="rId5" Type="http://schemas.openxmlformats.org/officeDocument/2006/relationships/hyperlink" Target="https://textio.com/blog/bye-bye-bias-how-to-stop-bias-in-performance-feedback" TargetMode="Externa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image" Target="../media/image22.png"/><Relationship Id="rId7" Type="http://schemas.openxmlformats.org/officeDocument/2006/relationships/hyperlink" Target="https://www.linkedin.com/company/prosperproject/" TargetMode="External"/><Relationship Id="rId12" Type="http://schemas.openxmlformats.org/officeDocument/2006/relationships/hyperlink" Target="https://creativecommons.org/licenses/by-nc-sa/4.0/" TargetMode="External"/><Relationship Id="rId2" Type="http://schemas.openxmlformats.org/officeDocument/2006/relationships/image" Target="../media/image26.png"/><Relationship Id="rId1" Type="http://schemas.openxmlformats.org/officeDocument/2006/relationships/slideLayout" Target="../slideLayouts/slideLayout17.xml"/><Relationship Id="rId6" Type="http://schemas.openxmlformats.org/officeDocument/2006/relationships/hyperlink" Target="https://www.liverpool.ac.uk/researcher/prosper/" TargetMode="External"/><Relationship Id="rId11" Type="http://schemas.openxmlformats.org/officeDocument/2006/relationships/image" Target="../media/image27.jpeg"/><Relationship Id="rId5" Type="http://schemas.openxmlformats.org/officeDocument/2006/relationships/hyperlink" Target="https://prosper.liverpool.ac.uk/" TargetMode="External"/><Relationship Id="rId10" Type="http://schemas.openxmlformats.org/officeDocument/2006/relationships/image" Target="../media/image25.png"/><Relationship Id="rId4" Type="http://schemas.openxmlformats.org/officeDocument/2006/relationships/hyperlink" Target="mailto:prosper.postdoc@liverpool.ac.uk" TargetMode="External"/><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7E4C096-5FEC-4A64-AB21-D15F761F01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89904" y="1160585"/>
            <a:ext cx="8749968" cy="1329821"/>
          </a:xfrm>
          <a:prstGeom prst="rect">
            <a:avLst/>
          </a:prstGeom>
        </p:spPr>
      </p:pic>
      <p:pic>
        <p:nvPicPr>
          <p:cNvPr id="9" name="Picture 8">
            <a:extLst>
              <a:ext uri="{FF2B5EF4-FFF2-40B4-BE49-F238E27FC236}">
                <a16:creationId xmlns:a16="http://schemas.microsoft.com/office/drawing/2014/main" id="{6D4F65DF-FA0E-4D67-8583-05250ACF0653}"/>
              </a:ext>
            </a:extLst>
          </p:cNvPr>
          <p:cNvPicPr>
            <a:picLocks noChangeAspect="1"/>
          </p:cNvPicPr>
          <p:nvPr/>
        </p:nvPicPr>
        <p:blipFill>
          <a:blip r:embed="rId3"/>
          <a:stretch>
            <a:fillRect/>
          </a:stretch>
        </p:blipFill>
        <p:spPr>
          <a:xfrm>
            <a:off x="18040561" y="0"/>
            <a:ext cx="5933690" cy="2854180"/>
          </a:xfrm>
          <a:prstGeom prst="rect">
            <a:avLst/>
          </a:prstGeom>
        </p:spPr>
      </p:pic>
      <p:grpSp>
        <p:nvGrpSpPr>
          <p:cNvPr id="18" name="Group 17">
            <a:extLst>
              <a:ext uri="{FF2B5EF4-FFF2-40B4-BE49-F238E27FC236}">
                <a16:creationId xmlns:a16="http://schemas.microsoft.com/office/drawing/2014/main" id="{01B8A481-8236-4F93-931F-AE1A12902AB6}"/>
              </a:ext>
            </a:extLst>
          </p:cNvPr>
          <p:cNvGrpSpPr/>
          <p:nvPr/>
        </p:nvGrpSpPr>
        <p:grpSpPr>
          <a:xfrm>
            <a:off x="821693" y="10752412"/>
            <a:ext cx="15667824" cy="2368479"/>
            <a:chOff x="821693" y="10752412"/>
            <a:chExt cx="15667824" cy="2368479"/>
          </a:xfrm>
        </p:grpSpPr>
        <p:pic>
          <p:nvPicPr>
            <p:cNvPr id="4" name="Picture 3">
              <a:extLst>
                <a:ext uri="{FF2B5EF4-FFF2-40B4-BE49-F238E27FC236}">
                  <a16:creationId xmlns:a16="http://schemas.microsoft.com/office/drawing/2014/main" id="{6E993437-65DE-4C22-813D-C4ABD76F5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820757" y="11495274"/>
              <a:ext cx="3668760" cy="1625617"/>
            </a:xfrm>
            <a:prstGeom prst="rect">
              <a:avLst/>
            </a:prstGeom>
          </p:spPr>
        </p:pic>
        <p:pic>
          <p:nvPicPr>
            <p:cNvPr id="10" name="Picture 9">
              <a:extLst>
                <a:ext uri="{FF2B5EF4-FFF2-40B4-BE49-F238E27FC236}">
                  <a16:creationId xmlns:a16="http://schemas.microsoft.com/office/drawing/2014/main" id="{BD7425C8-C2B2-4C4B-9EAE-BF90CD5F62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38528" y="11713492"/>
              <a:ext cx="4703704" cy="1209051"/>
            </a:xfrm>
            <a:prstGeom prst="rect">
              <a:avLst/>
            </a:prstGeom>
          </p:spPr>
        </p:pic>
        <p:pic>
          <p:nvPicPr>
            <p:cNvPr id="12" name="Picture 11">
              <a:extLst>
                <a:ext uri="{FF2B5EF4-FFF2-40B4-BE49-F238E27FC236}">
                  <a16:creationId xmlns:a16="http://schemas.microsoft.com/office/drawing/2014/main" id="{4F0F1739-33CB-4677-87C0-E45EA71156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2594" y="11713492"/>
              <a:ext cx="4154556" cy="1224951"/>
            </a:xfrm>
            <a:prstGeom prst="rect">
              <a:avLst/>
            </a:prstGeom>
          </p:spPr>
        </p:pic>
        <p:sp>
          <p:nvSpPr>
            <p:cNvPr id="15" name="TextBox 14">
              <a:extLst>
                <a:ext uri="{FF2B5EF4-FFF2-40B4-BE49-F238E27FC236}">
                  <a16:creationId xmlns:a16="http://schemas.microsoft.com/office/drawing/2014/main" id="{C0BF740C-3B0F-440F-8EF1-2D982868B344}"/>
                </a:ext>
              </a:extLst>
            </p:cNvPr>
            <p:cNvSpPr txBox="1"/>
            <p:nvPr/>
          </p:nvSpPr>
          <p:spPr>
            <a:xfrm>
              <a:off x="821693" y="10752412"/>
              <a:ext cx="192573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400" b="0" i="0" u="none" strike="noStrike" cap="none" spc="0" normalizeH="0" baseline="0">
                  <a:ln>
                    <a:noFill/>
                  </a:ln>
                  <a:solidFill>
                    <a:srgbClr val="000000"/>
                  </a:solidFill>
                  <a:effectLst/>
                  <a:uFillTx/>
                  <a:latin typeface="Helvetica Neue"/>
                  <a:ea typeface="Helvetica Neue"/>
                  <a:cs typeface="Helvetica Neue"/>
                  <a:sym typeface="Helvetica Neue"/>
                </a:rPr>
                <a:t>Led by</a:t>
              </a:r>
            </a:p>
          </p:txBody>
        </p:sp>
        <p:sp>
          <p:nvSpPr>
            <p:cNvPr id="16" name="TextBox 15">
              <a:extLst>
                <a:ext uri="{FF2B5EF4-FFF2-40B4-BE49-F238E27FC236}">
                  <a16:creationId xmlns:a16="http://schemas.microsoft.com/office/drawing/2014/main" id="{244031A0-1C73-49D0-B711-D41FA8A385D2}"/>
                </a:ext>
              </a:extLst>
            </p:cNvPr>
            <p:cNvSpPr txBox="1"/>
            <p:nvPr/>
          </p:nvSpPr>
          <p:spPr>
            <a:xfrm>
              <a:off x="13129369" y="10752412"/>
              <a:ext cx="305153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2400" b="0"/>
                <a:t>An Academy project</a:t>
              </a:r>
              <a:endParaRPr kumimoji="0" lang="en-GB" sz="2400" b="0" i="0" u="none" strike="noStrike" cap="none" spc="0" normalizeH="0" baseline="0">
                <a:ln>
                  <a:noFill/>
                </a:ln>
                <a:solidFill>
                  <a:srgbClr val="000000"/>
                </a:solidFill>
                <a:effectLst/>
                <a:uFillTx/>
                <a:latin typeface="Helvetica Neue"/>
                <a:ea typeface="Helvetica Neue"/>
                <a:cs typeface="Helvetica Neue"/>
                <a:sym typeface="Helvetica Neue"/>
              </a:endParaRPr>
            </a:p>
          </p:txBody>
        </p:sp>
        <p:sp>
          <p:nvSpPr>
            <p:cNvPr id="17" name="TextBox 16">
              <a:extLst>
                <a:ext uri="{FF2B5EF4-FFF2-40B4-BE49-F238E27FC236}">
                  <a16:creationId xmlns:a16="http://schemas.microsoft.com/office/drawing/2014/main" id="{A7A5B840-69E1-451A-AF55-BE3EAC1317DF}"/>
                </a:ext>
              </a:extLst>
            </p:cNvPr>
            <p:cNvSpPr txBox="1"/>
            <p:nvPr/>
          </p:nvSpPr>
          <p:spPr>
            <a:xfrm>
              <a:off x="7662594" y="10752412"/>
              <a:ext cx="192573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2400" b="0"/>
                <a:t>Supported</a:t>
              </a:r>
              <a:r>
                <a:rPr kumimoji="0" lang="en-GB" sz="2400" b="0" i="0" u="none" strike="noStrike" cap="none" spc="0" normalizeH="0" baseline="0">
                  <a:ln>
                    <a:noFill/>
                  </a:ln>
                  <a:solidFill>
                    <a:srgbClr val="000000"/>
                  </a:solidFill>
                  <a:effectLst/>
                  <a:uFillTx/>
                  <a:latin typeface="Helvetica Neue"/>
                  <a:ea typeface="Helvetica Neue"/>
                  <a:cs typeface="Helvetica Neue"/>
                  <a:sym typeface="Helvetica Neue"/>
                </a:rPr>
                <a:t> by</a:t>
              </a:r>
            </a:p>
          </p:txBody>
        </p:sp>
      </p:grpSp>
      <p:sp>
        <p:nvSpPr>
          <p:cNvPr id="3" name="TextBox 2">
            <a:extLst>
              <a:ext uri="{FF2B5EF4-FFF2-40B4-BE49-F238E27FC236}">
                <a16:creationId xmlns:a16="http://schemas.microsoft.com/office/drawing/2014/main" id="{890D2C24-9A48-98F5-F61B-DA0BD55E10AC}"/>
              </a:ext>
            </a:extLst>
          </p:cNvPr>
          <p:cNvSpPr txBox="1"/>
          <p:nvPr/>
        </p:nvSpPr>
        <p:spPr>
          <a:xfrm>
            <a:off x="989904" y="3892493"/>
            <a:ext cx="15469296" cy="3785652"/>
          </a:xfrm>
          <a:prstGeom prst="rect">
            <a:avLst/>
          </a:prstGeom>
          <a:noFill/>
        </p:spPr>
        <p:txBody>
          <a:bodyPr wrap="square" lIns="91440" tIns="45720" rIns="91440" bIns="45720" rtlCol="0" anchor="t">
            <a:spAutoFit/>
          </a:bodyPr>
          <a:lstStyle/>
          <a:p>
            <a:pPr algn="l"/>
            <a:r>
              <a:rPr lang="en-GB" sz="8000" dirty="0">
                <a:latin typeface="Arial"/>
                <a:cs typeface="Arial"/>
              </a:rPr>
              <a:t>Coaching, community, feedback, and career development</a:t>
            </a:r>
          </a:p>
        </p:txBody>
      </p:sp>
      <p:sp>
        <p:nvSpPr>
          <p:cNvPr id="6" name="TextBox 5">
            <a:extLst>
              <a:ext uri="{FF2B5EF4-FFF2-40B4-BE49-F238E27FC236}">
                <a16:creationId xmlns:a16="http://schemas.microsoft.com/office/drawing/2014/main" id="{DE389089-DEBB-BC4A-A6BD-0A7E2CCFD154}"/>
              </a:ext>
            </a:extLst>
          </p:cNvPr>
          <p:cNvSpPr txBox="1"/>
          <p:nvPr/>
        </p:nvSpPr>
        <p:spPr>
          <a:xfrm>
            <a:off x="989904" y="8333885"/>
            <a:ext cx="10050012" cy="954107"/>
          </a:xfrm>
          <a:prstGeom prst="rect">
            <a:avLst/>
          </a:prstGeom>
          <a:noFill/>
        </p:spPr>
        <p:txBody>
          <a:bodyPr wrap="square" lIns="91440" tIns="45720" rIns="91440" bIns="45720" rtlCol="0" anchor="t">
            <a:spAutoFit/>
          </a:bodyPr>
          <a:lstStyle/>
          <a:p>
            <a:pPr algn="l"/>
            <a:r>
              <a:rPr lang="en-GB" sz="5600" b="0" dirty="0">
                <a:latin typeface="Arial"/>
                <a:cs typeface="Arial"/>
              </a:rPr>
              <a:t>The Prosper team</a:t>
            </a:r>
            <a:endParaRPr lang="en-GB" sz="5600" b="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2992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46069-4FA5-D888-217E-2161745DBB94}"/>
              </a:ext>
            </a:extLst>
          </p:cNvPr>
          <p:cNvSpPr>
            <a:spLocks noGrp="1"/>
          </p:cNvSpPr>
          <p:nvPr>
            <p:ph type="title"/>
          </p:nvPr>
        </p:nvSpPr>
        <p:spPr/>
        <p:txBody>
          <a:bodyPr/>
          <a:lstStyle/>
          <a:p>
            <a:r>
              <a:rPr lang="en-GB" dirty="0">
                <a:solidFill>
                  <a:srgbClr val="000000"/>
                </a:solidFill>
                <a:ea typeface="+mn-lt"/>
              </a:rPr>
              <a:t>Career coaching versus mentoring</a:t>
            </a:r>
            <a:br>
              <a:rPr lang="en-GB" dirty="0">
                <a:solidFill>
                  <a:srgbClr val="000000"/>
                </a:solidFill>
                <a:ea typeface="+mn-lt"/>
              </a:rPr>
            </a:br>
            <a:endParaRPr lang="en-GB" dirty="0"/>
          </a:p>
        </p:txBody>
      </p:sp>
      <p:graphicFrame>
        <p:nvGraphicFramePr>
          <p:cNvPr id="4" name="Table 3">
            <a:extLst>
              <a:ext uri="{FF2B5EF4-FFF2-40B4-BE49-F238E27FC236}">
                <a16:creationId xmlns:a16="http://schemas.microsoft.com/office/drawing/2014/main" id="{A79BEEFD-AAE8-8A49-FEAB-B9158A143208}"/>
              </a:ext>
            </a:extLst>
          </p:cNvPr>
          <p:cNvGraphicFramePr>
            <a:graphicFrameLocks noGrp="1"/>
          </p:cNvGraphicFramePr>
          <p:nvPr>
            <p:extLst>
              <p:ext uri="{D42A27DB-BD31-4B8C-83A1-F6EECF244321}">
                <p14:modId xmlns:p14="http://schemas.microsoft.com/office/powerpoint/2010/main" val="2310214310"/>
              </p:ext>
            </p:extLst>
          </p:nvPr>
        </p:nvGraphicFramePr>
        <p:xfrm>
          <a:off x="1264221" y="2751857"/>
          <a:ext cx="20270307" cy="8624161"/>
        </p:xfrm>
        <a:graphic>
          <a:graphicData uri="http://schemas.openxmlformats.org/drawingml/2006/table">
            <a:tbl>
              <a:tblPr firstRow="1" firstCol="1" bandRow="1">
                <a:tableStyleId>{073A0DAA-6AF3-43AB-8588-CEC1D06C72B9}</a:tableStyleId>
              </a:tblPr>
              <a:tblGrid>
                <a:gridCol w="6756769">
                  <a:extLst>
                    <a:ext uri="{9D8B030D-6E8A-4147-A177-3AD203B41FA5}">
                      <a16:colId xmlns:a16="http://schemas.microsoft.com/office/drawing/2014/main" val="2146826144"/>
                    </a:ext>
                  </a:extLst>
                </a:gridCol>
                <a:gridCol w="6756769">
                  <a:extLst>
                    <a:ext uri="{9D8B030D-6E8A-4147-A177-3AD203B41FA5}">
                      <a16:colId xmlns:a16="http://schemas.microsoft.com/office/drawing/2014/main" val="478634312"/>
                    </a:ext>
                  </a:extLst>
                </a:gridCol>
                <a:gridCol w="6756769">
                  <a:extLst>
                    <a:ext uri="{9D8B030D-6E8A-4147-A177-3AD203B41FA5}">
                      <a16:colId xmlns:a16="http://schemas.microsoft.com/office/drawing/2014/main" val="291013473"/>
                    </a:ext>
                  </a:extLst>
                </a:gridCol>
              </a:tblGrid>
              <a:tr h="918380">
                <a:tc>
                  <a:txBody>
                    <a:bodyPr/>
                    <a:lstStyle/>
                    <a:p>
                      <a:pPr>
                        <a:lnSpc>
                          <a:spcPct val="107000"/>
                        </a:lnSpc>
                        <a:buNone/>
                      </a:pPr>
                      <a:endParaRPr lang="en-GB" sz="4900">
                        <a:effectLst/>
                        <a:latin typeface="+mn-lt"/>
                      </a:endParaRPr>
                    </a:p>
                  </a:txBody>
                  <a:tcPr marL="92415" marR="92415" marT="92415" marB="92415" anchor="ctr"/>
                </a:tc>
                <a:tc>
                  <a:txBody>
                    <a:bodyPr/>
                    <a:lstStyle/>
                    <a:p>
                      <a:pPr>
                        <a:lnSpc>
                          <a:spcPct val="107000"/>
                        </a:lnSpc>
                        <a:spcAft>
                          <a:spcPts val="800"/>
                        </a:spcAft>
                        <a:buNone/>
                      </a:pPr>
                      <a:r>
                        <a:rPr lang="en-GB" sz="4900">
                          <a:effectLst/>
                          <a:latin typeface="+mn-lt"/>
                        </a:rPr>
                        <a:t>Career coaching</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Mentoring</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extLst>
                  <a:ext uri="{0D108BD9-81ED-4DB2-BD59-A6C34878D82A}">
                    <a16:rowId xmlns:a16="http://schemas.microsoft.com/office/drawing/2014/main" val="2407195675"/>
                  </a:ext>
                </a:extLst>
              </a:tr>
              <a:tr h="918380">
                <a:tc>
                  <a:txBody>
                    <a:bodyPr/>
                    <a:lstStyle/>
                    <a:p>
                      <a:pPr>
                        <a:lnSpc>
                          <a:spcPct val="107000"/>
                        </a:lnSpc>
                        <a:spcAft>
                          <a:spcPts val="800"/>
                        </a:spcAft>
                        <a:buNone/>
                      </a:pPr>
                      <a:r>
                        <a:rPr lang="en-GB" sz="4900">
                          <a:effectLst/>
                          <a:latin typeface="+mn-lt"/>
                        </a:rPr>
                        <a:t>Relationship</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Professional</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Personal, evolving</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extLst>
                  <a:ext uri="{0D108BD9-81ED-4DB2-BD59-A6C34878D82A}">
                    <a16:rowId xmlns:a16="http://schemas.microsoft.com/office/drawing/2014/main" val="51816749"/>
                  </a:ext>
                </a:extLst>
              </a:tr>
              <a:tr h="2500533">
                <a:tc>
                  <a:txBody>
                    <a:bodyPr/>
                    <a:lstStyle/>
                    <a:p>
                      <a:pPr>
                        <a:lnSpc>
                          <a:spcPct val="107000"/>
                        </a:lnSpc>
                        <a:spcAft>
                          <a:spcPts val="800"/>
                        </a:spcAft>
                        <a:buNone/>
                      </a:pPr>
                      <a:r>
                        <a:rPr lang="en-GB" sz="4900">
                          <a:effectLst/>
                          <a:latin typeface="+mn-lt"/>
                        </a:rPr>
                        <a:t>Approach</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Non-directive, coaching techniques used</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dirty="0">
                          <a:effectLst/>
                          <a:latin typeface="+mn-lt"/>
                        </a:rPr>
                        <a:t>Sector/ Organisation/ Role experience, insight and advice sharing</a:t>
                      </a:r>
                      <a:endParaRPr lang="en-GB" sz="4900" dirty="0">
                        <a:effectLst/>
                        <a:latin typeface="+mn-lt"/>
                        <a:ea typeface="Aptos" panose="020B0004020202020204" pitchFamily="34" charset="0"/>
                        <a:cs typeface="Times New Roman" panose="02020603050405020304" pitchFamily="18" charset="0"/>
                      </a:endParaRPr>
                    </a:p>
                  </a:txBody>
                  <a:tcPr marL="92415" marR="92415" marT="92415" marB="92415" anchor="ctr"/>
                </a:tc>
                <a:extLst>
                  <a:ext uri="{0D108BD9-81ED-4DB2-BD59-A6C34878D82A}">
                    <a16:rowId xmlns:a16="http://schemas.microsoft.com/office/drawing/2014/main" val="649369668"/>
                  </a:ext>
                </a:extLst>
              </a:tr>
              <a:tr h="1709456">
                <a:tc>
                  <a:txBody>
                    <a:bodyPr/>
                    <a:lstStyle/>
                    <a:p>
                      <a:pPr>
                        <a:lnSpc>
                          <a:spcPct val="107000"/>
                        </a:lnSpc>
                        <a:spcAft>
                          <a:spcPts val="800"/>
                        </a:spcAft>
                        <a:buNone/>
                      </a:pPr>
                      <a:r>
                        <a:rPr lang="en-GB" sz="4900">
                          <a:effectLst/>
                          <a:latin typeface="+mn-lt"/>
                        </a:rPr>
                        <a:t>Duration</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Defined period of time (short to medium term)</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Long term</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extLst>
                  <a:ext uri="{0D108BD9-81ED-4DB2-BD59-A6C34878D82A}">
                    <a16:rowId xmlns:a16="http://schemas.microsoft.com/office/drawing/2014/main" val="4142559686"/>
                  </a:ext>
                </a:extLst>
              </a:tr>
              <a:tr h="918380">
                <a:tc>
                  <a:txBody>
                    <a:bodyPr/>
                    <a:lstStyle/>
                    <a:p>
                      <a:pPr>
                        <a:lnSpc>
                          <a:spcPct val="107000"/>
                        </a:lnSpc>
                        <a:spcAft>
                          <a:spcPts val="800"/>
                        </a:spcAft>
                        <a:buNone/>
                      </a:pPr>
                      <a:r>
                        <a:rPr lang="en-GB" sz="4900">
                          <a:effectLst/>
                          <a:latin typeface="+mn-lt"/>
                        </a:rPr>
                        <a:t>Goal</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a:effectLst/>
                          <a:latin typeface="+mn-lt"/>
                        </a:rPr>
                        <a:t>Specific outcome/s</a:t>
                      </a:r>
                      <a:endParaRPr lang="en-GB" sz="4900">
                        <a:effectLst/>
                        <a:latin typeface="+mn-lt"/>
                        <a:ea typeface="Aptos" panose="020B0004020202020204" pitchFamily="34" charset="0"/>
                        <a:cs typeface="Times New Roman" panose="02020603050405020304" pitchFamily="18" charset="0"/>
                      </a:endParaRPr>
                    </a:p>
                  </a:txBody>
                  <a:tcPr marL="92415" marR="92415" marT="92415" marB="92415" anchor="ctr"/>
                </a:tc>
                <a:tc>
                  <a:txBody>
                    <a:bodyPr/>
                    <a:lstStyle/>
                    <a:p>
                      <a:pPr>
                        <a:lnSpc>
                          <a:spcPct val="107000"/>
                        </a:lnSpc>
                        <a:spcAft>
                          <a:spcPts val="800"/>
                        </a:spcAft>
                        <a:buNone/>
                      </a:pPr>
                      <a:r>
                        <a:rPr lang="en-GB" sz="4900" dirty="0">
                          <a:effectLst/>
                          <a:latin typeface="+mn-lt"/>
                        </a:rPr>
                        <a:t>Long-term development</a:t>
                      </a:r>
                      <a:endParaRPr lang="en-GB" sz="4900" dirty="0">
                        <a:effectLst/>
                        <a:latin typeface="+mn-lt"/>
                        <a:ea typeface="Aptos" panose="020B0004020202020204" pitchFamily="34" charset="0"/>
                        <a:cs typeface="Times New Roman" panose="02020603050405020304" pitchFamily="18" charset="0"/>
                      </a:endParaRPr>
                    </a:p>
                  </a:txBody>
                  <a:tcPr marL="92415" marR="92415" marT="92415" marB="92415" anchor="ctr"/>
                </a:tc>
                <a:extLst>
                  <a:ext uri="{0D108BD9-81ED-4DB2-BD59-A6C34878D82A}">
                    <a16:rowId xmlns:a16="http://schemas.microsoft.com/office/drawing/2014/main" val="507205616"/>
                  </a:ext>
                </a:extLst>
              </a:tr>
            </a:tbl>
          </a:graphicData>
        </a:graphic>
      </p:graphicFrame>
    </p:spTree>
    <p:extLst>
      <p:ext uri="{BB962C8B-B14F-4D97-AF65-F5344CB8AC3E}">
        <p14:creationId xmlns:p14="http://schemas.microsoft.com/office/powerpoint/2010/main" val="3991569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E99BE-3780-C1A1-6AD2-60E1C5203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B13B0E-6A32-E61F-AAD8-5090AD9A6505}"/>
              </a:ext>
            </a:extLst>
          </p:cNvPr>
          <p:cNvSpPr>
            <a:spLocks noGrp="1"/>
          </p:cNvSpPr>
          <p:nvPr>
            <p:ph type="title"/>
          </p:nvPr>
        </p:nvSpPr>
        <p:spPr/>
        <p:txBody>
          <a:bodyPr/>
          <a:lstStyle/>
          <a:p>
            <a:r>
              <a:rPr lang="en-US" dirty="0"/>
              <a:t>Community – cohort, buddy scheme, career sculpting sessions</a:t>
            </a:r>
          </a:p>
        </p:txBody>
      </p:sp>
      <p:sp>
        <p:nvSpPr>
          <p:cNvPr id="4" name="TextBox 3">
            <a:extLst>
              <a:ext uri="{FF2B5EF4-FFF2-40B4-BE49-F238E27FC236}">
                <a16:creationId xmlns:a16="http://schemas.microsoft.com/office/drawing/2014/main" id="{D89534C4-529F-58E3-CFD4-5CEBD4A425D7}"/>
              </a:ext>
            </a:extLst>
          </p:cNvPr>
          <p:cNvSpPr txBox="1"/>
          <p:nvPr/>
        </p:nvSpPr>
        <p:spPr>
          <a:xfrm>
            <a:off x="1784926" y="3828474"/>
            <a:ext cx="9370639" cy="59580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GB" sz="3850" b="0" dirty="0">
                <a:latin typeface="Arial"/>
                <a:cs typeface="Arial"/>
              </a:rPr>
              <a:t>"Gathering—the conscious bringing together of people for a reason—shapes the way we think, feel, and make sense of our world."</a:t>
            </a:r>
            <a:endParaRPr lang="en-US" sz="3850"/>
          </a:p>
          <a:p>
            <a:pPr algn="r"/>
            <a:r>
              <a:rPr lang="en-GB" sz="3850" b="0" dirty="0">
                <a:latin typeface="Arial"/>
                <a:cs typeface="Arial"/>
              </a:rPr>
              <a:t>Priya Parker, The Art of Gathering</a:t>
            </a:r>
          </a:p>
          <a:p>
            <a:pPr algn="l"/>
            <a:endParaRPr lang="en-GB" sz="4400" b="0" dirty="0">
              <a:latin typeface="Arial"/>
              <a:cs typeface="Arial"/>
            </a:endParaRPr>
          </a:p>
          <a:p>
            <a:pPr algn="l"/>
            <a:r>
              <a:rPr lang="en-GB" sz="4800" dirty="0">
                <a:latin typeface="Arial"/>
                <a:cs typeface="Arial"/>
              </a:rPr>
              <a:t>The purpose of a gathering should be sharp, bold, meaningful and disputable</a:t>
            </a:r>
          </a:p>
        </p:txBody>
      </p:sp>
      <p:sp>
        <p:nvSpPr>
          <p:cNvPr id="3" name="TextBox 2">
            <a:extLst>
              <a:ext uri="{FF2B5EF4-FFF2-40B4-BE49-F238E27FC236}">
                <a16:creationId xmlns:a16="http://schemas.microsoft.com/office/drawing/2014/main" id="{E83A7C2B-6C1A-029F-5893-3F31340E8E2F}"/>
              </a:ext>
            </a:extLst>
          </p:cNvPr>
          <p:cNvSpPr txBox="1"/>
          <p:nvPr/>
        </p:nvSpPr>
        <p:spPr>
          <a:xfrm>
            <a:off x="13046248" y="4079548"/>
            <a:ext cx="8595830" cy="54348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algn="l"/>
            <a:r>
              <a:rPr lang="en-GB" sz="3850" b="0" dirty="0">
                <a:latin typeface="Arial"/>
                <a:cs typeface="Arial"/>
              </a:rPr>
              <a:t>Ichi-go </a:t>
            </a:r>
            <a:r>
              <a:rPr lang="en-GB" sz="3850" b="0" err="1">
                <a:latin typeface="Arial"/>
                <a:cs typeface="Arial"/>
              </a:rPr>
              <a:t>ichi</a:t>
            </a:r>
            <a:r>
              <a:rPr lang="en-GB" sz="3850" b="0" dirty="0">
                <a:latin typeface="Arial"/>
                <a:cs typeface="Arial"/>
              </a:rPr>
              <a:t>-e [one meeting, one moment in your life that will never happen again], Japanese tea master Sen no </a:t>
            </a:r>
            <a:r>
              <a:rPr lang="en-GB" sz="3850" b="0" err="1">
                <a:latin typeface="Arial"/>
                <a:cs typeface="Arial"/>
              </a:rPr>
              <a:t>Rikyū</a:t>
            </a:r>
            <a:r>
              <a:rPr lang="en-GB" sz="3850" b="0" dirty="0">
                <a:latin typeface="Arial"/>
                <a:cs typeface="Arial"/>
              </a:rPr>
              <a:t>, 16th century</a:t>
            </a:r>
            <a:endParaRPr lang="en-US" sz="3850">
              <a:cs typeface="Arial"/>
            </a:endParaRPr>
          </a:p>
          <a:p>
            <a:pPr algn="l"/>
            <a:endParaRPr lang="en-GB" sz="3850" b="0" dirty="0">
              <a:latin typeface="Arial"/>
              <a:cs typeface="Arial"/>
            </a:endParaRPr>
          </a:p>
          <a:p>
            <a:pPr algn="l"/>
            <a:r>
              <a:rPr lang="en-GB" sz="3850" b="0" dirty="0">
                <a:solidFill>
                  <a:srgbClr val="202122"/>
                </a:solidFill>
                <a:highlight>
                  <a:srgbClr val="F8F9FA"/>
                </a:highlight>
                <a:latin typeface="Arial"/>
                <a:cs typeface="Arial"/>
              </a:rPr>
              <a:t>Mah </a:t>
            </a:r>
            <a:r>
              <a:rPr lang="en-GB" sz="3850" b="0" err="1">
                <a:solidFill>
                  <a:srgbClr val="202122"/>
                </a:solidFill>
                <a:highlight>
                  <a:srgbClr val="F8F9FA"/>
                </a:highlight>
                <a:latin typeface="Arial"/>
                <a:cs typeface="Arial"/>
              </a:rPr>
              <a:t>nishtanah</a:t>
            </a:r>
            <a:r>
              <a:rPr lang="en-GB" sz="3850" b="0" dirty="0">
                <a:solidFill>
                  <a:srgbClr val="202122"/>
                </a:solidFill>
                <a:highlight>
                  <a:srgbClr val="F8F9FA"/>
                </a:highlight>
                <a:latin typeface="Arial"/>
                <a:cs typeface="Arial"/>
              </a:rPr>
              <a:t>, ha-</a:t>
            </a:r>
            <a:r>
              <a:rPr lang="en-GB" sz="3850" b="0" err="1">
                <a:solidFill>
                  <a:srgbClr val="202122"/>
                </a:solidFill>
                <a:highlight>
                  <a:srgbClr val="F8F9FA"/>
                </a:highlight>
                <a:latin typeface="Arial"/>
                <a:cs typeface="Arial"/>
              </a:rPr>
              <a:t>laylah</a:t>
            </a:r>
            <a:r>
              <a:rPr lang="en-GB" sz="3850" b="0" dirty="0">
                <a:solidFill>
                  <a:srgbClr val="202122"/>
                </a:solidFill>
                <a:highlight>
                  <a:srgbClr val="F8F9FA"/>
                </a:highlight>
                <a:latin typeface="Arial"/>
                <a:cs typeface="Arial"/>
              </a:rPr>
              <a:t> ha-</a:t>
            </a:r>
            <a:r>
              <a:rPr lang="en-GB" sz="3850" b="0" err="1">
                <a:solidFill>
                  <a:srgbClr val="202122"/>
                </a:solidFill>
                <a:highlight>
                  <a:srgbClr val="F8F9FA"/>
                </a:highlight>
                <a:latin typeface="Arial"/>
                <a:cs typeface="Arial"/>
              </a:rPr>
              <a:t>zeh</a:t>
            </a:r>
            <a:r>
              <a:rPr lang="en-GB" sz="3850" b="0" dirty="0">
                <a:solidFill>
                  <a:srgbClr val="202122"/>
                </a:solidFill>
                <a:highlight>
                  <a:srgbClr val="F8F9FA"/>
                </a:highlight>
                <a:latin typeface="Arial"/>
                <a:cs typeface="Arial"/>
              </a:rPr>
              <a:t>, mi-</a:t>
            </a:r>
            <a:r>
              <a:rPr lang="en-GB" sz="3850" b="0" err="1">
                <a:solidFill>
                  <a:srgbClr val="202122"/>
                </a:solidFill>
                <a:highlight>
                  <a:srgbClr val="F8F9FA"/>
                </a:highlight>
                <a:latin typeface="Arial"/>
                <a:cs typeface="Arial"/>
              </a:rPr>
              <a:t>kol</a:t>
            </a:r>
            <a:r>
              <a:rPr lang="en-GB" sz="3850" b="0" dirty="0">
                <a:solidFill>
                  <a:srgbClr val="202122"/>
                </a:solidFill>
                <a:highlight>
                  <a:srgbClr val="F8F9FA"/>
                </a:highlight>
                <a:latin typeface="Arial"/>
                <a:cs typeface="Arial"/>
              </a:rPr>
              <a:t> ha-</a:t>
            </a:r>
            <a:r>
              <a:rPr lang="en-GB" sz="3850" b="0" err="1">
                <a:solidFill>
                  <a:srgbClr val="202122"/>
                </a:solidFill>
                <a:highlight>
                  <a:srgbClr val="F8F9FA"/>
                </a:highlight>
                <a:latin typeface="Arial"/>
                <a:cs typeface="Arial"/>
              </a:rPr>
              <a:t>leylot</a:t>
            </a:r>
            <a:r>
              <a:rPr lang="en-GB" sz="3850" b="0" dirty="0">
                <a:solidFill>
                  <a:srgbClr val="202122"/>
                </a:solidFill>
                <a:highlight>
                  <a:srgbClr val="F8F9FA"/>
                </a:highlight>
                <a:latin typeface="Arial"/>
                <a:cs typeface="Arial"/>
              </a:rPr>
              <a:t> [</a:t>
            </a:r>
            <a:r>
              <a:rPr lang="en-GB" sz="3850" b="0" dirty="0">
                <a:latin typeface="Arial"/>
                <a:cs typeface="Arial"/>
              </a:rPr>
              <a:t>Why is this night different from all other nights?], Jewish Passover Haggadah text</a:t>
            </a:r>
            <a:endParaRPr lang="en-GB" sz="3850"/>
          </a:p>
        </p:txBody>
      </p:sp>
    </p:spTree>
    <p:custDataLst>
      <p:tags r:id="rId1"/>
    </p:custDataLst>
    <p:extLst>
      <p:ext uri="{BB962C8B-B14F-4D97-AF65-F5344CB8AC3E}">
        <p14:creationId xmlns:p14="http://schemas.microsoft.com/office/powerpoint/2010/main" val="229968252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33DF462-00FC-C15F-C2A7-2D9D52A6D37D}"/>
              </a:ext>
            </a:extLst>
          </p:cNvPr>
          <p:cNvSpPr>
            <a:spLocks noGrp="1"/>
          </p:cNvSpPr>
          <p:nvPr>
            <p:ph type="title"/>
          </p:nvPr>
        </p:nvSpPr>
        <p:spPr>
          <a:xfrm>
            <a:off x="559332" y="344081"/>
            <a:ext cx="22453200" cy="971269"/>
          </a:xfrm>
        </p:spPr>
        <p:txBody>
          <a:bodyPr/>
          <a:lstStyle/>
          <a:p>
            <a:r>
              <a:rPr lang="en-US"/>
              <a:t>Feedback</a:t>
            </a:r>
          </a:p>
        </p:txBody>
      </p:sp>
      <p:sp>
        <p:nvSpPr>
          <p:cNvPr id="5" name="Text Placeholder 2">
            <a:extLst>
              <a:ext uri="{FF2B5EF4-FFF2-40B4-BE49-F238E27FC236}">
                <a16:creationId xmlns:a16="http://schemas.microsoft.com/office/drawing/2014/main" id="{7491F13D-8D5F-A537-5492-EE1B067FFF2D}"/>
              </a:ext>
            </a:extLst>
          </p:cNvPr>
          <p:cNvSpPr>
            <a:spLocks noGrp="1"/>
          </p:cNvSpPr>
          <p:nvPr>
            <p:ph type="body" sz="quarter" idx="1"/>
          </p:nvPr>
        </p:nvSpPr>
        <p:spPr>
          <a:xfrm>
            <a:off x="810809" y="2410020"/>
            <a:ext cx="10563872" cy="7094338"/>
          </a:xfrm>
        </p:spPr>
        <p:txBody>
          <a:bodyPr/>
          <a:lstStyle/>
          <a:p>
            <a:pPr marL="857250" indent="-857250">
              <a:lnSpc>
                <a:spcPct val="125000"/>
              </a:lnSpc>
              <a:buFont typeface="Arial,Sans-Serif"/>
              <a:buChar char="•"/>
            </a:pPr>
            <a:r>
              <a:rPr lang="en-US" sz="6600"/>
              <a:t>Good feedback</a:t>
            </a:r>
          </a:p>
          <a:p>
            <a:pPr marL="1314450" lvl="2" indent="-857250">
              <a:lnSpc>
                <a:spcPct val="125000"/>
              </a:lnSpc>
              <a:buFont typeface="Wingdings"/>
              <a:buChar char="§"/>
            </a:pPr>
            <a:r>
              <a:rPr lang="en-US">
                <a:latin typeface="Arial"/>
                <a:cs typeface="Arial"/>
              </a:rPr>
              <a:t>Clear and concise</a:t>
            </a:r>
            <a:endParaRPr lang="en-US">
              <a:latin typeface="Arial"/>
            </a:endParaRPr>
          </a:p>
          <a:p>
            <a:pPr marL="1314450" lvl="2" indent="-857250">
              <a:lnSpc>
                <a:spcPct val="125000"/>
              </a:lnSpc>
              <a:buFont typeface="Wingdings"/>
              <a:buChar char="§"/>
            </a:pPr>
            <a:r>
              <a:rPr lang="en-US">
                <a:latin typeface="Arial"/>
                <a:cs typeface="Arial"/>
              </a:rPr>
              <a:t>Actionable </a:t>
            </a:r>
          </a:p>
          <a:p>
            <a:pPr marL="1314450" lvl="2" indent="-857250">
              <a:lnSpc>
                <a:spcPct val="125000"/>
              </a:lnSpc>
              <a:buClrTx/>
              <a:buFont typeface="Wingdings"/>
              <a:buChar char="§"/>
            </a:pPr>
            <a:r>
              <a:rPr lang="en-US">
                <a:latin typeface="Arial"/>
                <a:cs typeface="Arial"/>
              </a:rPr>
              <a:t>Bias-free</a:t>
            </a:r>
          </a:p>
          <a:p>
            <a:pPr marL="1314450" lvl="2" indent="-857250">
              <a:lnSpc>
                <a:spcPct val="125000"/>
              </a:lnSpc>
              <a:buFont typeface="Wingdings"/>
              <a:buChar char="§"/>
            </a:pPr>
            <a:r>
              <a:rPr lang="en-US">
                <a:latin typeface="Arial"/>
                <a:cs typeface="Arial"/>
              </a:rPr>
              <a:t>Empathetic and constructive</a:t>
            </a:r>
          </a:p>
          <a:p>
            <a:pPr marL="1314450" lvl="2" indent="-857250">
              <a:lnSpc>
                <a:spcPct val="125000"/>
              </a:lnSpc>
              <a:buClrTx/>
              <a:buFont typeface="Wingdings"/>
              <a:buChar char="§"/>
            </a:pPr>
            <a:r>
              <a:rPr lang="en-US">
                <a:latin typeface="Arial"/>
                <a:cs typeface="Arial"/>
              </a:rPr>
              <a:t>Growth-oriented</a:t>
            </a:r>
          </a:p>
          <a:p>
            <a:pPr>
              <a:lnSpc>
                <a:spcPct val="125000"/>
              </a:lnSpc>
              <a:buClr>
                <a:srgbClr val="000000"/>
              </a:buClr>
            </a:pPr>
            <a:endParaRPr lang="en-US" sz="1400"/>
          </a:p>
          <a:p>
            <a:pPr marL="857250" indent="-857250">
              <a:lnSpc>
                <a:spcPct val="125000"/>
              </a:lnSpc>
              <a:buClr>
                <a:srgbClr val="000000"/>
              </a:buClr>
              <a:buFont typeface="Arial,Sans-Serif"/>
              <a:buChar char="•"/>
            </a:pPr>
            <a:endParaRPr lang="en-US" sz="4800"/>
          </a:p>
          <a:p>
            <a:pPr marL="857250" indent="-857250">
              <a:lnSpc>
                <a:spcPct val="125000"/>
              </a:lnSpc>
              <a:spcAft>
                <a:spcPts val="100"/>
              </a:spcAft>
              <a:buFont typeface="Arial,Sans-Serif"/>
              <a:buChar char="•"/>
            </a:pPr>
            <a:endParaRPr lang="en-US" sz="4400"/>
          </a:p>
          <a:p>
            <a:pPr marL="857250" indent="-857250">
              <a:spcAft>
                <a:spcPts val="100"/>
              </a:spcAft>
              <a:buFont typeface="Arial,Sans-Serif"/>
              <a:buChar char="•"/>
            </a:pPr>
            <a:endParaRPr lang="en-US" sz="4000"/>
          </a:p>
          <a:p>
            <a:endParaRPr lang="en-US"/>
          </a:p>
          <a:p>
            <a:endParaRPr lang="en-US">
              <a:latin typeface="Arial"/>
              <a:cs typeface="Arial"/>
            </a:endParaRPr>
          </a:p>
          <a:p>
            <a:pPr>
              <a:buClr>
                <a:srgbClr val="000000"/>
              </a:buClr>
            </a:pPr>
            <a:endParaRPr lang="en-US" sz="4800"/>
          </a:p>
          <a:p>
            <a:pPr>
              <a:buClr>
                <a:srgbClr val="000000"/>
              </a:buClr>
            </a:pPr>
            <a:endParaRPr lang="en-US"/>
          </a:p>
        </p:txBody>
      </p:sp>
      <p:sp>
        <p:nvSpPr>
          <p:cNvPr id="3" name="TextBox 2">
            <a:extLst>
              <a:ext uri="{FF2B5EF4-FFF2-40B4-BE49-F238E27FC236}">
                <a16:creationId xmlns:a16="http://schemas.microsoft.com/office/drawing/2014/main" id="{2688A85F-4A6C-35AE-FDE9-F7A368559200}"/>
              </a:ext>
            </a:extLst>
          </p:cNvPr>
          <p:cNvSpPr txBox="1"/>
          <p:nvPr/>
        </p:nvSpPr>
        <p:spPr>
          <a:xfrm>
            <a:off x="13009321" y="2212574"/>
            <a:ext cx="10027402" cy="7489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fromWordArt="0" anchor="ctr" anchorCtr="0" forceAA="0" compatLnSpc="1">
            <a:prstTxWarp prst="textNoShape">
              <a:avLst/>
            </a:prstTxWarp>
            <a:spAutoFit/>
          </a:bodyPr>
          <a:lstStyle/>
          <a:p>
            <a:pPr marL="1314450" marR="0" lvl="2" indent="-857250" algn="l" defTabSz="825500">
              <a:lnSpc>
                <a:spcPct val="125000"/>
              </a:lnSpc>
              <a:spcBef>
                <a:spcPts val="0"/>
              </a:spcBef>
              <a:spcAft>
                <a:spcPts val="0"/>
              </a:spcAft>
              <a:buFont typeface="Wingdings,Sans-Serif"/>
              <a:buChar char="§"/>
              <a:tabLst/>
            </a:pPr>
            <a:endParaRPr lang="en-US" sz="3600" b="0" i="0" u="none" strike="noStrike" cap="none" spc="0" normalizeH="0" baseline="0" dirty="0">
              <a:ln>
                <a:noFill/>
              </a:ln>
              <a:solidFill>
                <a:srgbClr val="000000"/>
              </a:solidFill>
              <a:effectLst/>
              <a:uFillTx/>
              <a:latin typeface="Arial"/>
              <a:cs typeface="Arial"/>
            </a:endParaRPr>
          </a:p>
          <a:p>
            <a:pPr algn="l">
              <a:lnSpc>
                <a:spcPct val="125000"/>
              </a:lnSpc>
            </a:pPr>
            <a:r>
              <a:rPr lang="en-US" sz="3600" b="0" dirty="0">
                <a:latin typeface="Arial"/>
                <a:cs typeface="Arial"/>
              </a:rPr>
              <a:t>'I also really wasn't a fan of the group coaching.'</a:t>
            </a:r>
          </a:p>
          <a:p>
            <a:pPr marL="285750" indent="-285750" algn="l">
              <a:lnSpc>
                <a:spcPct val="125000"/>
              </a:lnSpc>
              <a:buFont typeface="Arial,Sans-Serif"/>
              <a:buChar char="•"/>
            </a:pPr>
            <a:endParaRPr lang="en-US" sz="3600" b="0" dirty="0">
              <a:latin typeface="Arial"/>
              <a:cs typeface="Arial"/>
            </a:endParaRPr>
          </a:p>
          <a:p>
            <a:pPr algn="l">
              <a:lnSpc>
                <a:spcPct val="125000"/>
              </a:lnSpc>
            </a:pPr>
            <a:r>
              <a:rPr lang="en-US" sz="3600" b="0" dirty="0">
                <a:latin typeface="Arial"/>
                <a:cs typeface="Arial"/>
              </a:rPr>
              <a:t>'I appreciate that a hybrid approach makes the course more accessible, and this is really important, so I'm not sure what the solution is. But perhaps some more in-person sessions focused on giving opportunities to meet the cohort, especially at the beginning, would be nice.' </a:t>
            </a:r>
          </a:p>
          <a:p>
            <a:pPr algn="l"/>
            <a:endParaRPr lang="en-GB" dirty="0"/>
          </a:p>
        </p:txBody>
      </p:sp>
      <p:sp>
        <p:nvSpPr>
          <p:cNvPr id="6" name="Text Placeholder 3">
            <a:extLst>
              <a:ext uri="{FF2B5EF4-FFF2-40B4-BE49-F238E27FC236}">
                <a16:creationId xmlns:a16="http://schemas.microsoft.com/office/drawing/2014/main" id="{94FE8906-37C8-D612-90D2-D1F4EF13E0C1}"/>
              </a:ext>
            </a:extLst>
          </p:cNvPr>
          <p:cNvSpPr txBox="1">
            <a:spLocks/>
          </p:cNvSpPr>
          <p:nvPr/>
        </p:nvSpPr>
        <p:spPr>
          <a:xfrm>
            <a:off x="965199" y="9899650"/>
            <a:ext cx="12878391" cy="1090613"/>
          </a:xfrm>
          <a:prstGeom prst="rect">
            <a:avLst/>
          </a:prstGeom>
        </p:spPr>
        <p:txBody>
          <a:bodyPr lIns="91440" tIns="45720" rIns="91440" bIns="45720" anchor="t"/>
          <a:lstStyle>
            <a:lvl1pPr marL="360000" marR="0" indent="-360000" algn="l" defTabSz="825500" latinLnBrk="0">
              <a:lnSpc>
                <a:spcPct val="100000"/>
              </a:lnSpc>
              <a:spcBef>
                <a:spcPts val="5900"/>
              </a:spcBef>
              <a:spcAft>
                <a:spcPts val="0"/>
              </a:spcAft>
              <a:buClr>
                <a:schemeClr val="tx1"/>
              </a:buClr>
              <a:buSzPct val="75000"/>
              <a:buFontTx/>
              <a:buBlip>
                <a:blip r:embed="rId4"/>
              </a:buBlip>
              <a:tabLst/>
              <a:defRPr sz="5200" b="0" i="0" u="none" strike="noStrike" cap="none" spc="0" baseline="0">
                <a:solidFill>
                  <a:srgbClr val="000000"/>
                </a:solidFill>
                <a:uFillTx/>
                <a:latin typeface="Arial"/>
                <a:ea typeface="Helvetica Neue"/>
                <a:cs typeface="Arial"/>
                <a:sym typeface="Helvetica Neue"/>
              </a:defRPr>
            </a:lvl1pPr>
            <a:lvl2pPr marL="127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2pPr>
            <a:lvl3pPr marL="190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3pPr>
            <a:lvl4pPr marL="254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4pPr>
            <a:lvl5pPr marL="317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CircularStd-Bold"/>
                <a:ea typeface="Helvetica Neue"/>
                <a:cs typeface="CircularStd-Bold"/>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a:lstStyle>
          <a:p>
            <a:pPr marL="0" indent="0">
              <a:buNone/>
            </a:pPr>
            <a:r>
              <a:rPr lang="en-GB" sz="3000">
                <a:hlinkClick r:id="rId5"/>
              </a:rPr>
              <a:t>https://textio.com/blog/bye-bye-bias-how-to-stop-bias-in-performance-feedback</a:t>
            </a:r>
            <a:r>
              <a:rPr lang="en-GB" sz="3000"/>
              <a:t> </a:t>
            </a:r>
            <a:endParaRPr lang="en-US"/>
          </a:p>
        </p:txBody>
      </p:sp>
    </p:spTree>
    <p:custDataLst>
      <p:tags r:id="rId1"/>
    </p:custDataLst>
    <p:extLst>
      <p:ext uri="{BB962C8B-B14F-4D97-AF65-F5344CB8AC3E}">
        <p14:creationId xmlns:p14="http://schemas.microsoft.com/office/powerpoint/2010/main" val="410262942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FA4A91B-F0FD-4C84-52A1-F90FA2064C72}"/>
              </a:ext>
            </a:extLst>
          </p:cNvPr>
          <p:cNvSpPr txBox="1">
            <a:spLocks/>
          </p:cNvSpPr>
          <p:nvPr/>
        </p:nvSpPr>
        <p:spPr>
          <a:xfrm>
            <a:off x="965532" y="1017764"/>
            <a:ext cx="22451739" cy="2225024"/>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417" rtl="0" latinLnBrk="0">
              <a:lnSpc>
                <a:spcPct val="100000"/>
              </a:lnSpc>
              <a:spcBef>
                <a:spcPts val="0"/>
              </a:spcBef>
              <a:spcAft>
                <a:spcPts val="0"/>
              </a:spcAft>
              <a:buClrTx/>
              <a:buSzTx/>
              <a:buFontTx/>
              <a:buNone/>
              <a:tabLst/>
              <a:defRPr sz="5999" b="1" i="0" u="none" strike="noStrike" cap="none" spc="0" baseline="0">
                <a:solidFill>
                  <a:srgbClr val="000000"/>
                </a:solidFill>
                <a:uFillTx/>
                <a:latin typeface="Arial"/>
                <a:ea typeface="+mn-ea"/>
                <a:cs typeface="Arial"/>
                <a:sym typeface="Helvetica Neue Medium"/>
              </a:defRPr>
            </a:lvl1pPr>
            <a:lvl2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2pPr>
            <a:lvl3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3pPr>
            <a:lvl4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4pPr>
            <a:lvl5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5pPr>
            <a:lvl6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6pPr>
            <a:lvl7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7pPr>
            <a:lvl8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8pPr>
            <a:lvl9pPr marL="0" marR="0" indent="0" algn="ctr" defTabSz="825417" rtl="0" latinLnBrk="0">
              <a:lnSpc>
                <a:spcPct val="100000"/>
              </a:lnSpc>
              <a:spcBef>
                <a:spcPts val="0"/>
              </a:spcBef>
              <a:spcAft>
                <a:spcPts val="0"/>
              </a:spcAft>
              <a:buClrTx/>
              <a:buSzTx/>
              <a:buFontTx/>
              <a:buNone/>
              <a:tabLst/>
              <a:defRPr sz="11199" b="0" i="0" u="none" strike="noStrike" cap="none" spc="0" baseline="0">
                <a:solidFill>
                  <a:srgbClr val="000000"/>
                </a:solidFill>
                <a:uFillTx/>
                <a:latin typeface="+mn-lt"/>
                <a:ea typeface="+mn-ea"/>
                <a:cs typeface="+mn-cs"/>
                <a:sym typeface="Helvetica Neue Medium"/>
              </a:defRPr>
            </a:lvl9pPr>
          </a:lstStyle>
          <a:p>
            <a:r>
              <a:rPr lang="en-GB" sz="5950"/>
              <a:t>Career development versus training</a:t>
            </a:r>
            <a:endParaRPr lang="en-GB" sz="5950" kern="0"/>
          </a:p>
        </p:txBody>
      </p:sp>
      <p:sp>
        <p:nvSpPr>
          <p:cNvPr id="6" name="Text Placeholder 4">
            <a:extLst>
              <a:ext uri="{FF2B5EF4-FFF2-40B4-BE49-F238E27FC236}">
                <a16:creationId xmlns:a16="http://schemas.microsoft.com/office/drawing/2014/main" id="{863DCA2D-F250-96D4-859C-C2D9A9787371}"/>
              </a:ext>
            </a:extLst>
          </p:cNvPr>
          <p:cNvSpPr>
            <a:spLocks noGrp="1"/>
          </p:cNvSpPr>
          <p:nvPr>
            <p:ph type="body" sz="quarter" idx="1"/>
          </p:nvPr>
        </p:nvSpPr>
        <p:spPr>
          <a:xfrm>
            <a:off x="965532" y="4330807"/>
            <a:ext cx="9691469" cy="6548899"/>
          </a:xfrm>
        </p:spPr>
        <p:txBody>
          <a:bodyPr/>
          <a:lstStyle/>
          <a:p>
            <a:r>
              <a:rPr lang="en-GB"/>
              <a:t>to continually improve upon your existing skills and abilities</a:t>
            </a:r>
          </a:p>
          <a:p>
            <a:endParaRPr lang="en-GB"/>
          </a:p>
          <a:p>
            <a:pPr marL="1371600" indent="-1371600">
              <a:buFontTx/>
              <a:buAutoNum type="arabicParenBoth"/>
            </a:pPr>
            <a:r>
              <a:rPr lang="en-GB"/>
              <a:t>broad</a:t>
            </a:r>
            <a:endParaRPr lang="en-US"/>
          </a:p>
          <a:p>
            <a:pPr marL="1371600" indent="-1371600">
              <a:buFontTx/>
              <a:buAutoNum type="arabicParenBoth"/>
            </a:pPr>
            <a:r>
              <a:rPr lang="en-GB"/>
              <a:t>proactive</a:t>
            </a:r>
          </a:p>
          <a:p>
            <a:pPr marL="1371600" indent="-1371600">
              <a:buFontTx/>
              <a:buAutoNum type="arabicParenBoth"/>
            </a:pPr>
            <a:r>
              <a:rPr lang="en-GB"/>
              <a:t>long-term</a:t>
            </a:r>
          </a:p>
        </p:txBody>
      </p:sp>
      <p:sp>
        <p:nvSpPr>
          <p:cNvPr id="3" name="Text Placeholder 4">
            <a:extLst>
              <a:ext uri="{FF2B5EF4-FFF2-40B4-BE49-F238E27FC236}">
                <a16:creationId xmlns:a16="http://schemas.microsoft.com/office/drawing/2014/main" id="{D1491DF3-E4DE-8AE0-3F6C-022C1FEB2462}"/>
              </a:ext>
            </a:extLst>
          </p:cNvPr>
          <p:cNvSpPr txBox="1">
            <a:spLocks/>
          </p:cNvSpPr>
          <p:nvPr/>
        </p:nvSpPr>
        <p:spPr>
          <a:xfrm>
            <a:off x="13572224" y="4330807"/>
            <a:ext cx="9691469" cy="6548899"/>
          </a:xfrm>
          <a:prstGeom prst="rect">
            <a:avLst/>
          </a:prstGeom>
          <a:ln w="12700">
            <a:miter lim="400000"/>
          </a:ln>
          <a:extLst>
            <a:ext uri="{C572A759-6A51-4108-AA02-DFA0A04FC94B}">
              <ma14:wrappingTextBoxFlag xmlns="" xmlns:ma14="http://schemas.microsoft.com/office/mac/drawingml/2011/main" val="1"/>
            </a:ext>
          </a:extLst>
        </p:spPr>
        <p:txBody>
          <a:bodyPr lIns="0" tIns="0" rIns="0" bIns="0" anchor="t">
            <a:noAutofit/>
          </a:bodyPr>
          <a:lstStyle>
            <a:lvl1pPr marL="0" marR="0" indent="0" algn="l" defTabSz="825500" latinLnBrk="0">
              <a:lnSpc>
                <a:spcPct val="90000"/>
              </a:lnSpc>
              <a:spcBef>
                <a:spcPts val="0"/>
              </a:spcBef>
              <a:spcAft>
                <a:spcPts val="0"/>
              </a:spcAft>
              <a:buClr>
                <a:schemeClr val="tx1"/>
              </a:buClr>
              <a:buSzTx/>
              <a:buFontTx/>
              <a:buNone/>
              <a:tabLst/>
              <a:defRPr sz="6000" b="0" i="0" u="none" strike="noStrike" cap="none" spc="0" baseline="0">
                <a:solidFill>
                  <a:srgbClr val="000000"/>
                </a:solidFill>
                <a:uFillTx/>
                <a:latin typeface="Arial"/>
                <a:ea typeface="Helvetica Neue"/>
                <a:cs typeface="Arial"/>
                <a:sym typeface="Helvetica Neue"/>
              </a:defRPr>
            </a:lvl1pPr>
            <a:lvl2pPr marL="0" marR="0" indent="0" algn="l"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CircularStd-Bold"/>
                <a:ea typeface="Helvetica Neue"/>
                <a:cs typeface="CircularStd-Bold"/>
                <a:sym typeface="Helvetica Neue"/>
              </a:defRPr>
            </a:lvl2pPr>
            <a:lvl3pPr marL="0" marR="0" indent="0" algn="l"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CircularStd-Bold"/>
                <a:ea typeface="Helvetica Neue"/>
                <a:cs typeface="CircularStd-Bold"/>
                <a:sym typeface="Helvetica Neue"/>
              </a:defRPr>
            </a:lvl3pPr>
            <a:lvl4pPr marL="0" marR="0" indent="0" algn="l"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CircularStd-Bold"/>
                <a:ea typeface="Helvetica Neue"/>
                <a:cs typeface="CircularStd-Bold"/>
                <a:sym typeface="Helvetica Neue"/>
              </a:defRPr>
            </a:lvl4pPr>
            <a:lvl5pPr marL="0" marR="0" indent="0" algn="l" defTabSz="825500" latinLnBrk="0">
              <a:lnSpc>
                <a:spcPct val="100000"/>
              </a:lnSpc>
              <a:spcBef>
                <a:spcPts val="0"/>
              </a:spcBef>
              <a:spcAft>
                <a:spcPts val="0"/>
              </a:spcAft>
              <a:buClrTx/>
              <a:buSzTx/>
              <a:buFontTx/>
              <a:buNone/>
              <a:tabLst/>
              <a:defRPr sz="5400" b="0" i="0" u="none" strike="noStrike" cap="none" spc="0" baseline="0">
                <a:solidFill>
                  <a:srgbClr val="000000"/>
                </a:solidFill>
                <a:uFillTx/>
                <a:latin typeface="CircularStd-Bold"/>
                <a:ea typeface="Helvetica Neue"/>
                <a:cs typeface="CircularStd-Bold"/>
                <a:sym typeface="Helvetica Neue"/>
              </a:defRPr>
            </a:lvl5pPr>
            <a:lvl6pPr marL="381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6pPr>
            <a:lvl7pPr marL="444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7pPr>
            <a:lvl8pPr marL="5080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8pPr>
            <a:lvl9pPr marL="5715000" marR="0" indent="-635000" algn="l" defTabSz="825500" latinLnBrk="0">
              <a:lnSpc>
                <a:spcPct val="100000"/>
              </a:lnSpc>
              <a:spcBef>
                <a:spcPts val="5900"/>
              </a:spcBef>
              <a:spcAft>
                <a:spcPts val="0"/>
              </a:spcAft>
              <a:buClrTx/>
              <a:buSzPct val="125000"/>
              <a:buFontTx/>
              <a:buChar char="•"/>
              <a:tabLst/>
              <a:defRPr sz="5200" b="0" i="0" u="none" strike="noStrike" cap="none" spc="0" baseline="0">
                <a:solidFill>
                  <a:srgbClr val="000000"/>
                </a:solidFill>
                <a:uFillTx/>
                <a:latin typeface="Helvetica Neue"/>
                <a:ea typeface="Helvetica Neue"/>
                <a:cs typeface="Helvetica Neue"/>
                <a:sym typeface="Helvetica Neue"/>
              </a:defRPr>
            </a:lvl9pPr>
          </a:lstStyle>
          <a:p>
            <a:pPr hangingPunct="1"/>
            <a:r>
              <a:rPr lang="en-GB"/>
              <a:t>to help you perform better in your current role</a:t>
            </a:r>
          </a:p>
          <a:p>
            <a:endParaRPr lang="en-GB"/>
          </a:p>
          <a:p>
            <a:pPr marL="1371600" indent="-1371600">
              <a:buFontTx/>
              <a:buAutoNum type="arabicParenBoth"/>
            </a:pPr>
            <a:r>
              <a:rPr lang="en-GB"/>
              <a:t>narrowly defined</a:t>
            </a:r>
          </a:p>
          <a:p>
            <a:pPr marL="1371600" indent="-1371600" hangingPunct="1">
              <a:buFontTx/>
              <a:buAutoNum type="arabicParenBoth"/>
            </a:pPr>
            <a:r>
              <a:rPr lang="en-GB"/>
              <a:t>reactive</a:t>
            </a:r>
          </a:p>
          <a:p>
            <a:pPr marL="1371600" indent="-1371600" hangingPunct="1">
              <a:buFontTx/>
              <a:buAutoNum type="arabicParenBoth"/>
            </a:pPr>
            <a:r>
              <a:rPr lang="en-GB"/>
              <a:t>short-term in focus</a:t>
            </a:r>
          </a:p>
        </p:txBody>
      </p:sp>
      <p:grpSp>
        <p:nvGrpSpPr>
          <p:cNvPr id="9" name="Group 8">
            <a:extLst>
              <a:ext uri="{FF2B5EF4-FFF2-40B4-BE49-F238E27FC236}">
                <a16:creationId xmlns:a16="http://schemas.microsoft.com/office/drawing/2014/main" id="{407C487F-67E4-8C22-751D-F9624E15DD8B}"/>
              </a:ext>
            </a:extLst>
          </p:cNvPr>
          <p:cNvGrpSpPr/>
          <p:nvPr/>
        </p:nvGrpSpPr>
        <p:grpSpPr>
          <a:xfrm>
            <a:off x="1675201" y="2579588"/>
            <a:ext cx="8272130" cy="1324025"/>
            <a:chOff x="1675201" y="2579588"/>
            <a:chExt cx="8272130" cy="1324025"/>
          </a:xfrm>
        </p:grpSpPr>
        <p:sp>
          <p:nvSpPr>
            <p:cNvPr id="2" name="Rectangle 1">
              <a:extLst>
                <a:ext uri="{FF2B5EF4-FFF2-40B4-BE49-F238E27FC236}">
                  <a16:creationId xmlns:a16="http://schemas.microsoft.com/office/drawing/2014/main" id="{F665C640-1C6A-4F26-CD31-398F1D745F1D}"/>
                </a:ext>
              </a:extLst>
            </p:cNvPr>
            <p:cNvSpPr/>
            <p:nvPr/>
          </p:nvSpPr>
          <p:spPr>
            <a:xfrm>
              <a:off x="1675201" y="2579588"/>
              <a:ext cx="8272130" cy="1324025"/>
            </a:xfrm>
            <a:prstGeom prst="rect">
              <a:avLst/>
            </a:prstGeom>
            <a:solidFill>
              <a:srgbClr val="59595A"/>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7" name="TextBox 6">
              <a:extLst>
                <a:ext uri="{FF2B5EF4-FFF2-40B4-BE49-F238E27FC236}">
                  <a16:creationId xmlns:a16="http://schemas.microsoft.com/office/drawing/2014/main" id="{59B273E2-E60E-C7CA-19E9-6A4CD1E393DF}"/>
                </a:ext>
              </a:extLst>
            </p:cNvPr>
            <p:cNvSpPr txBox="1"/>
            <p:nvPr/>
          </p:nvSpPr>
          <p:spPr>
            <a:xfrm>
              <a:off x="2542358" y="2823062"/>
              <a:ext cx="6847368"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4400" b="1" i="0" u="none" strike="noStrike" cap="none" spc="0" normalizeH="0" baseline="0">
                  <a:ln>
                    <a:noFill/>
                  </a:ln>
                  <a:solidFill>
                    <a:schemeClr val="bg1"/>
                  </a:solidFill>
                  <a:effectLst/>
                  <a:uFillTx/>
                  <a:latin typeface="Arial" panose="020B0604020202020204" pitchFamily="34" charset="0"/>
                  <a:cs typeface="Arial" panose="020B0604020202020204" pitchFamily="34" charset="0"/>
                  <a:sym typeface="Helvetica Neue"/>
                </a:rPr>
                <a:t>Career Development</a:t>
              </a:r>
            </a:p>
          </p:txBody>
        </p:sp>
      </p:grpSp>
      <p:grpSp>
        <p:nvGrpSpPr>
          <p:cNvPr id="10" name="Group 9">
            <a:extLst>
              <a:ext uri="{FF2B5EF4-FFF2-40B4-BE49-F238E27FC236}">
                <a16:creationId xmlns:a16="http://schemas.microsoft.com/office/drawing/2014/main" id="{0B272048-98FA-408A-7EBB-6744EF1176A0}"/>
              </a:ext>
            </a:extLst>
          </p:cNvPr>
          <p:cNvGrpSpPr/>
          <p:nvPr/>
        </p:nvGrpSpPr>
        <p:grpSpPr>
          <a:xfrm>
            <a:off x="13974726" y="2580775"/>
            <a:ext cx="8272130" cy="1324025"/>
            <a:chOff x="13974726" y="2580775"/>
            <a:chExt cx="8272130" cy="1324025"/>
          </a:xfrm>
        </p:grpSpPr>
        <p:sp>
          <p:nvSpPr>
            <p:cNvPr id="5" name="Rectangle 4">
              <a:extLst>
                <a:ext uri="{FF2B5EF4-FFF2-40B4-BE49-F238E27FC236}">
                  <a16:creationId xmlns:a16="http://schemas.microsoft.com/office/drawing/2014/main" id="{1608F588-A639-A6B3-3CB8-807E8679CA9E}"/>
                </a:ext>
              </a:extLst>
            </p:cNvPr>
            <p:cNvSpPr/>
            <p:nvPr/>
          </p:nvSpPr>
          <p:spPr>
            <a:xfrm>
              <a:off x="13974726" y="2580775"/>
              <a:ext cx="8272130" cy="1324025"/>
            </a:xfrm>
            <a:prstGeom prst="rect">
              <a:avLst/>
            </a:prstGeom>
            <a:solidFill>
              <a:srgbClr val="E4E8E5"/>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GB" sz="3200" b="0" i="0" u="none" strike="noStrike" cap="none" spc="0" normalizeH="0" baseline="0">
                <a:ln>
                  <a:noFill/>
                </a:ln>
                <a:solidFill>
                  <a:srgbClr val="FFFFFF"/>
                </a:solidFill>
                <a:effectLst/>
                <a:uFillTx/>
                <a:latin typeface="+mn-lt"/>
                <a:ea typeface="+mn-ea"/>
                <a:cs typeface="+mn-cs"/>
                <a:sym typeface="Helvetica Neue Medium"/>
              </a:endParaRPr>
            </a:p>
          </p:txBody>
        </p:sp>
        <p:sp>
          <p:nvSpPr>
            <p:cNvPr id="8" name="TextBox 7">
              <a:extLst>
                <a:ext uri="{FF2B5EF4-FFF2-40B4-BE49-F238E27FC236}">
                  <a16:creationId xmlns:a16="http://schemas.microsoft.com/office/drawing/2014/main" id="{B59CE486-9DDF-9E6B-5524-F5E719B0EDDB}"/>
                </a:ext>
              </a:extLst>
            </p:cNvPr>
            <p:cNvSpPr txBox="1"/>
            <p:nvPr/>
          </p:nvSpPr>
          <p:spPr>
            <a:xfrm>
              <a:off x="14994274" y="2793499"/>
              <a:ext cx="6847368"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4400" b="1" i="0" u="none" strike="noStrike" cap="none" spc="0" normalizeH="0" baseline="0">
                  <a:ln>
                    <a:noFill/>
                  </a:ln>
                  <a:solidFill>
                    <a:schemeClr val="tx1"/>
                  </a:solidFill>
                  <a:effectLst/>
                  <a:uFillTx/>
                  <a:latin typeface="Arial" panose="020B0604020202020204" pitchFamily="34" charset="0"/>
                  <a:cs typeface="Arial" panose="020B0604020202020204" pitchFamily="34" charset="0"/>
                  <a:sym typeface="Helvetica Neue"/>
                </a:rPr>
                <a:t>Training</a:t>
              </a:r>
            </a:p>
          </p:txBody>
        </p:sp>
      </p:grpSp>
    </p:spTree>
    <p:extLst>
      <p:ext uri="{BB962C8B-B14F-4D97-AF65-F5344CB8AC3E}">
        <p14:creationId xmlns:p14="http://schemas.microsoft.com/office/powerpoint/2010/main" val="923768678"/>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7E4C096-5FEC-4A64-AB21-D15F761F01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0633" y="1160959"/>
            <a:ext cx="8749398" cy="1329735"/>
          </a:xfrm>
          <a:prstGeom prst="rect">
            <a:avLst/>
          </a:prstGeom>
        </p:spPr>
      </p:pic>
      <p:pic>
        <p:nvPicPr>
          <p:cNvPr id="9" name="Picture 8">
            <a:extLst>
              <a:ext uri="{FF2B5EF4-FFF2-40B4-BE49-F238E27FC236}">
                <a16:creationId xmlns:a16="http://schemas.microsoft.com/office/drawing/2014/main" id="{6D4F65DF-FA0E-4D67-8583-05250ACF0653}"/>
              </a:ext>
            </a:extLst>
          </p:cNvPr>
          <p:cNvPicPr>
            <a:picLocks noChangeAspect="1"/>
          </p:cNvPicPr>
          <p:nvPr/>
        </p:nvPicPr>
        <p:blipFill>
          <a:blip r:embed="rId3"/>
          <a:stretch>
            <a:fillRect/>
          </a:stretch>
        </p:blipFill>
        <p:spPr>
          <a:xfrm>
            <a:off x="18040182" y="447"/>
            <a:ext cx="5933304" cy="2853994"/>
          </a:xfrm>
          <a:prstGeom prst="rect">
            <a:avLst/>
          </a:prstGeom>
        </p:spPr>
      </p:pic>
      <p:sp>
        <p:nvSpPr>
          <p:cNvPr id="13" name="TextBox 12">
            <a:extLst>
              <a:ext uri="{FF2B5EF4-FFF2-40B4-BE49-F238E27FC236}">
                <a16:creationId xmlns:a16="http://schemas.microsoft.com/office/drawing/2014/main" id="{8D74006E-F178-47A3-88CF-98B6E167755D}"/>
              </a:ext>
            </a:extLst>
          </p:cNvPr>
          <p:cNvSpPr txBox="1"/>
          <p:nvPr/>
        </p:nvSpPr>
        <p:spPr>
          <a:xfrm>
            <a:off x="990634" y="3505852"/>
            <a:ext cx="22257267" cy="5724644"/>
          </a:xfrm>
          <a:prstGeom prst="rect">
            <a:avLst/>
          </a:prstGeom>
          <a:noFill/>
        </p:spPr>
        <p:txBody>
          <a:bodyPr wrap="square" lIns="91440" tIns="45720" rIns="91440" bIns="45720" rtlCol="0" anchor="t">
            <a:spAutoFit/>
          </a:bodyPr>
          <a:lstStyle/>
          <a:p>
            <a:pPr algn="l" defTabSz="1828709" hangingPunct="1"/>
            <a:r>
              <a:rPr lang="en-GB" sz="7200" b="0" kern="1200">
                <a:latin typeface="Arial"/>
                <a:ea typeface="+mn-ea"/>
                <a:cs typeface="Arial"/>
              </a:rPr>
              <a:t>Thank you. Get in touch:</a:t>
            </a:r>
          </a:p>
          <a:p>
            <a:pPr algn="l" defTabSz="1828709" hangingPunct="1"/>
            <a:endParaRPr lang="en-GB" sz="5400" b="0" kern="1200">
              <a:latin typeface="Arial" panose="020B0604020202020204" pitchFamily="34" charset="0"/>
              <a:ea typeface="+mn-ea"/>
              <a:cs typeface="Arial" panose="020B0604020202020204" pitchFamily="34" charset="0"/>
            </a:endParaRPr>
          </a:p>
          <a:p>
            <a:pPr algn="l" defTabSz="1828709" hangingPunct="1"/>
            <a:r>
              <a:rPr lang="en-GB" sz="4800" b="0" kern="1200">
                <a:latin typeface="Arial"/>
                <a:ea typeface="+mn-ea"/>
                <a:cs typeface="Arial"/>
              </a:rPr>
              <a:t>Email </a:t>
            </a:r>
            <a:r>
              <a:rPr lang="en-GB" sz="4800" b="0" kern="1200">
                <a:latin typeface="Arial"/>
                <a:ea typeface="+mn-ea"/>
                <a:cs typeface="Arial"/>
                <a:hlinkClick r:id="rId4"/>
              </a:rPr>
              <a:t>prosper.postdoc@liverpool.ac.uk</a:t>
            </a:r>
            <a:r>
              <a:rPr lang="en-GB" sz="4800" b="0" kern="1200">
                <a:latin typeface="Arial"/>
                <a:ea typeface="+mn-ea"/>
                <a:cs typeface="Arial"/>
              </a:rPr>
              <a:t> </a:t>
            </a:r>
          </a:p>
          <a:p>
            <a:pPr algn="l" defTabSz="1828709" hangingPunct="1"/>
            <a:r>
              <a:rPr lang="en-GB" sz="4800" b="0" kern="1200">
                <a:latin typeface="Arial"/>
                <a:ea typeface="+mn-ea"/>
                <a:cs typeface="Arial"/>
              </a:rPr>
              <a:t>Website </a:t>
            </a:r>
            <a:r>
              <a:rPr lang="en-GB" sz="4800" b="0" kern="1200">
                <a:solidFill>
                  <a:prstClr val="black"/>
                </a:solidFill>
                <a:latin typeface="Arial"/>
                <a:ea typeface="+mn-ea"/>
                <a:cs typeface="Arial"/>
                <a:hlinkClick r:id="rId5">
                  <a:extLst>
                    <a:ext uri="{A12FA001-AC4F-418D-AE19-62706E023703}">
                      <ahyp:hlinkClr xmlns:ahyp="http://schemas.microsoft.com/office/drawing/2018/hyperlinkcolor" val="tx"/>
                    </a:ext>
                  </a:extLst>
                </a:hlinkClick>
              </a:rPr>
              <a:t>https://prosper.liverpool.ac.uk/</a:t>
            </a:r>
            <a:r>
              <a:rPr lang="en-GB" sz="4800" b="0" kern="1200">
                <a:solidFill>
                  <a:prstClr val="black"/>
                </a:solidFill>
                <a:latin typeface="Arial"/>
                <a:ea typeface="+mn-ea"/>
                <a:cs typeface="Arial"/>
              </a:rPr>
              <a:t> and </a:t>
            </a:r>
            <a:r>
              <a:rPr lang="en-GB" sz="4800" b="0" kern="1200">
                <a:latin typeface="Arial"/>
                <a:ea typeface="+mn-ea"/>
                <a:cs typeface="Arial"/>
                <a:hlinkClick r:id="rId6"/>
              </a:rPr>
              <a:t>https://www.liverpool.ac.uk/researcher/prosper/</a:t>
            </a:r>
            <a:r>
              <a:rPr lang="en-GB" sz="4800" b="0" kern="1200">
                <a:latin typeface="Arial"/>
                <a:ea typeface="+mn-ea"/>
                <a:cs typeface="Arial"/>
              </a:rPr>
              <a:t> </a:t>
            </a:r>
            <a:endParaRPr lang="en-GB" sz="4800" b="0" kern="1200">
              <a:latin typeface="Arial" panose="020B0604020202020204" pitchFamily="34" charset="0"/>
              <a:ea typeface="+mn-ea"/>
              <a:cs typeface="Arial" panose="020B0604020202020204" pitchFamily="34" charset="0"/>
            </a:endParaRPr>
          </a:p>
          <a:p>
            <a:pPr algn="l" defTabSz="1828709" hangingPunct="1"/>
            <a:r>
              <a:rPr lang="en-GB" sz="4800" b="0" kern="1200">
                <a:latin typeface="Arial"/>
                <a:ea typeface="+mn-ea"/>
                <a:cs typeface="Arial"/>
              </a:rPr>
              <a:t>LinkedIn </a:t>
            </a:r>
            <a:r>
              <a:rPr lang="en-GB" sz="4800" b="0" kern="1200">
                <a:latin typeface="Arial"/>
                <a:ea typeface="+mn-ea"/>
                <a:cs typeface="Arial"/>
                <a:hlinkClick r:id="rId7"/>
              </a:rPr>
              <a:t>https://www.linkedin.com/company/prosperproject/</a:t>
            </a:r>
            <a:r>
              <a:rPr lang="en-GB" sz="4800" b="0" kern="1200">
                <a:latin typeface="Arial"/>
                <a:ea typeface="+mn-ea"/>
                <a:cs typeface="Arial"/>
              </a:rPr>
              <a:t> </a:t>
            </a:r>
            <a:endParaRPr lang="en-GB" sz="4800" b="0" kern="1200">
              <a:latin typeface="Arial" panose="020B0604020202020204" pitchFamily="34" charset="0"/>
              <a:ea typeface="+mn-ea"/>
              <a:cs typeface="Arial" panose="020B0604020202020204" pitchFamily="34" charset="0"/>
            </a:endParaRPr>
          </a:p>
          <a:p>
            <a:pPr algn="l" defTabSz="1828709" hangingPunct="1"/>
            <a:r>
              <a:rPr lang="en-GB" sz="4800" b="0" kern="1200">
                <a:latin typeface="Arial"/>
                <a:ea typeface="+mn-ea"/>
                <a:cs typeface="Arial"/>
              </a:rPr>
              <a:t>X/Twitter @ProsperPostdoc</a:t>
            </a:r>
            <a:endParaRPr lang="en-GB" sz="4800" b="0" kern="1200">
              <a:latin typeface="Arial" panose="020B0604020202020204" pitchFamily="34" charset="0"/>
              <a:ea typeface="+mn-ea"/>
              <a:cs typeface="Arial" panose="020B0604020202020204" pitchFamily="34" charset="0"/>
            </a:endParaRPr>
          </a:p>
        </p:txBody>
      </p:sp>
      <p:grpSp>
        <p:nvGrpSpPr>
          <p:cNvPr id="8" name="Group 7">
            <a:extLst>
              <a:ext uri="{FF2B5EF4-FFF2-40B4-BE49-F238E27FC236}">
                <a16:creationId xmlns:a16="http://schemas.microsoft.com/office/drawing/2014/main" id="{8C36C595-0118-4BAD-A088-8050473B8451}"/>
              </a:ext>
            </a:extLst>
          </p:cNvPr>
          <p:cNvGrpSpPr/>
          <p:nvPr/>
        </p:nvGrpSpPr>
        <p:grpSpPr>
          <a:xfrm>
            <a:off x="821693" y="10752412"/>
            <a:ext cx="15667824" cy="2368479"/>
            <a:chOff x="821693" y="10752412"/>
            <a:chExt cx="15667824" cy="2368479"/>
          </a:xfrm>
        </p:grpSpPr>
        <p:pic>
          <p:nvPicPr>
            <p:cNvPr id="10" name="Picture 9">
              <a:extLst>
                <a:ext uri="{FF2B5EF4-FFF2-40B4-BE49-F238E27FC236}">
                  <a16:creationId xmlns:a16="http://schemas.microsoft.com/office/drawing/2014/main" id="{4C714D52-4C98-493A-842B-BF6EC3727A4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2820757" y="11495274"/>
              <a:ext cx="3668760" cy="1625617"/>
            </a:xfrm>
            <a:prstGeom prst="rect">
              <a:avLst/>
            </a:prstGeom>
          </p:spPr>
        </p:pic>
        <p:pic>
          <p:nvPicPr>
            <p:cNvPr id="11" name="Picture 10">
              <a:extLst>
                <a:ext uri="{FF2B5EF4-FFF2-40B4-BE49-F238E27FC236}">
                  <a16:creationId xmlns:a16="http://schemas.microsoft.com/office/drawing/2014/main" id="{5FD84586-EAEA-4410-BF3C-DC7993CB55D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338528" y="11713492"/>
              <a:ext cx="4703704" cy="1209051"/>
            </a:xfrm>
            <a:prstGeom prst="rect">
              <a:avLst/>
            </a:prstGeom>
          </p:spPr>
        </p:pic>
        <p:pic>
          <p:nvPicPr>
            <p:cNvPr id="12" name="Picture 11">
              <a:extLst>
                <a:ext uri="{FF2B5EF4-FFF2-40B4-BE49-F238E27FC236}">
                  <a16:creationId xmlns:a16="http://schemas.microsoft.com/office/drawing/2014/main" id="{7FA9433B-3F3E-4DB1-AEA8-617F0F224D9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2594" y="11713492"/>
              <a:ext cx="4154556" cy="1224951"/>
            </a:xfrm>
            <a:prstGeom prst="rect">
              <a:avLst/>
            </a:prstGeom>
          </p:spPr>
        </p:pic>
        <p:sp>
          <p:nvSpPr>
            <p:cNvPr id="14" name="TextBox 13">
              <a:extLst>
                <a:ext uri="{FF2B5EF4-FFF2-40B4-BE49-F238E27FC236}">
                  <a16:creationId xmlns:a16="http://schemas.microsoft.com/office/drawing/2014/main" id="{C7E486A0-72BF-4414-919E-589C6B828286}"/>
                </a:ext>
              </a:extLst>
            </p:cNvPr>
            <p:cNvSpPr txBox="1"/>
            <p:nvPr/>
          </p:nvSpPr>
          <p:spPr>
            <a:xfrm>
              <a:off x="821693" y="10752412"/>
              <a:ext cx="192573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kumimoji="0" lang="en-GB" sz="2400" b="0" i="0" u="none" strike="noStrike" cap="none" spc="0" normalizeH="0" baseline="0">
                  <a:ln>
                    <a:noFill/>
                  </a:ln>
                  <a:solidFill>
                    <a:srgbClr val="000000"/>
                  </a:solidFill>
                  <a:effectLst/>
                  <a:uFillTx/>
                  <a:latin typeface="Helvetica Neue"/>
                  <a:ea typeface="Helvetica Neue"/>
                  <a:cs typeface="Helvetica Neue"/>
                  <a:sym typeface="Helvetica Neue"/>
                </a:rPr>
                <a:t>Led by</a:t>
              </a:r>
            </a:p>
          </p:txBody>
        </p:sp>
        <p:sp>
          <p:nvSpPr>
            <p:cNvPr id="15" name="TextBox 14">
              <a:extLst>
                <a:ext uri="{FF2B5EF4-FFF2-40B4-BE49-F238E27FC236}">
                  <a16:creationId xmlns:a16="http://schemas.microsoft.com/office/drawing/2014/main" id="{F0B161F7-EA1E-4303-A158-5DCF537EE31E}"/>
                </a:ext>
              </a:extLst>
            </p:cNvPr>
            <p:cNvSpPr txBox="1"/>
            <p:nvPr/>
          </p:nvSpPr>
          <p:spPr>
            <a:xfrm>
              <a:off x="13129369" y="10752412"/>
              <a:ext cx="3051536"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2400" b="0"/>
                <a:t>An Academy project</a:t>
              </a:r>
              <a:endParaRPr kumimoji="0" lang="en-GB" sz="2400" b="0" i="0" u="none" strike="noStrike" cap="none" spc="0" normalizeH="0" baseline="0">
                <a:ln>
                  <a:noFill/>
                </a:ln>
                <a:solidFill>
                  <a:srgbClr val="000000"/>
                </a:solidFill>
                <a:effectLst/>
                <a:uFillTx/>
                <a:latin typeface="Helvetica Neue"/>
                <a:ea typeface="Helvetica Neue"/>
                <a:cs typeface="Helvetica Neue"/>
                <a:sym typeface="Helvetica Neue"/>
              </a:endParaRPr>
            </a:p>
          </p:txBody>
        </p:sp>
        <p:sp>
          <p:nvSpPr>
            <p:cNvPr id="16" name="TextBox 15">
              <a:extLst>
                <a:ext uri="{FF2B5EF4-FFF2-40B4-BE49-F238E27FC236}">
                  <a16:creationId xmlns:a16="http://schemas.microsoft.com/office/drawing/2014/main" id="{541BB01E-988C-4E2E-9431-975799DD14DF}"/>
                </a:ext>
              </a:extLst>
            </p:cNvPr>
            <p:cNvSpPr txBox="1"/>
            <p:nvPr/>
          </p:nvSpPr>
          <p:spPr>
            <a:xfrm>
              <a:off x="7662594" y="10752412"/>
              <a:ext cx="1925738" cy="4719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en-GB" sz="2400" b="0"/>
                <a:t>Supported</a:t>
              </a:r>
              <a:r>
                <a:rPr kumimoji="0" lang="en-GB" sz="2400" b="0" i="0" u="none" strike="noStrike" cap="none" spc="0" normalizeH="0" baseline="0">
                  <a:ln>
                    <a:noFill/>
                  </a:ln>
                  <a:solidFill>
                    <a:srgbClr val="000000"/>
                  </a:solidFill>
                  <a:effectLst/>
                  <a:uFillTx/>
                  <a:latin typeface="Helvetica Neue"/>
                  <a:ea typeface="Helvetica Neue"/>
                  <a:cs typeface="Helvetica Neue"/>
                  <a:sym typeface="Helvetica Neue"/>
                </a:rPr>
                <a:t> by</a:t>
              </a:r>
            </a:p>
          </p:txBody>
        </p:sp>
      </p:grpSp>
      <p:pic>
        <p:nvPicPr>
          <p:cNvPr id="2" name="Picture 1" descr="A qr code on a white background&#10;&#10;Description automatically generated">
            <a:extLst>
              <a:ext uri="{FF2B5EF4-FFF2-40B4-BE49-F238E27FC236}">
                <a16:creationId xmlns:a16="http://schemas.microsoft.com/office/drawing/2014/main" id="{C3C80343-1BD8-D564-6762-ED9516256D8F}"/>
              </a:ext>
            </a:extLst>
          </p:cNvPr>
          <p:cNvPicPr>
            <a:picLocks noChangeAspect="1"/>
          </p:cNvPicPr>
          <p:nvPr/>
        </p:nvPicPr>
        <p:blipFill>
          <a:blip r:embed="rId11"/>
          <a:stretch>
            <a:fillRect/>
          </a:stretch>
        </p:blipFill>
        <p:spPr>
          <a:xfrm>
            <a:off x="18046355" y="4144618"/>
            <a:ext cx="4766872" cy="4741888"/>
          </a:xfrm>
          <a:prstGeom prst="rect">
            <a:avLst/>
          </a:prstGeom>
        </p:spPr>
      </p:pic>
      <p:sp>
        <p:nvSpPr>
          <p:cNvPr id="6" name="Rectangle 5">
            <a:extLst>
              <a:ext uri="{FF2B5EF4-FFF2-40B4-BE49-F238E27FC236}">
                <a16:creationId xmlns:a16="http://schemas.microsoft.com/office/drawing/2014/main" id="{2C318E5A-7AAA-73E5-383B-267A9E73B743}"/>
              </a:ext>
            </a:extLst>
          </p:cNvPr>
          <p:cNvSpPr/>
          <p:nvPr/>
        </p:nvSpPr>
        <p:spPr>
          <a:xfrm>
            <a:off x="17372173" y="11787322"/>
            <a:ext cx="6620411" cy="1631216"/>
          </a:xfrm>
          <a:prstGeom prst="rect">
            <a:avLst/>
          </a:prstGeom>
        </p:spPr>
        <p:txBody>
          <a:bodyPr wrap="square" lIns="91440" tIns="45720" rIns="91440" bIns="45720" anchor="t">
            <a:spAutoFit/>
          </a:bodyPr>
          <a:lstStyle/>
          <a:p>
            <a:pPr algn="l"/>
            <a:r>
              <a:rPr lang="en-GB" sz="2000" b="0">
                <a:latin typeface="Arial"/>
                <a:cs typeface="Arial"/>
              </a:rPr>
              <a:t>Except where otherwise noted, this work is licensed under the Creative Commons Attribution-</a:t>
            </a:r>
            <a:r>
              <a:rPr lang="en-GB" sz="2000" b="0" err="1">
                <a:latin typeface="Arial"/>
                <a:cs typeface="Arial"/>
              </a:rPr>
              <a:t>NonCommercial</a:t>
            </a:r>
            <a:r>
              <a:rPr lang="en-GB" sz="2000" b="0">
                <a:latin typeface="Arial"/>
                <a:cs typeface="Arial"/>
              </a:rPr>
              <a:t>-</a:t>
            </a:r>
            <a:r>
              <a:rPr lang="en-GB" sz="2000" b="0" err="1">
                <a:latin typeface="Arial"/>
                <a:cs typeface="Arial"/>
              </a:rPr>
              <a:t>ShareAlike</a:t>
            </a:r>
            <a:r>
              <a:rPr lang="en-GB" sz="2000" b="0">
                <a:latin typeface="Arial"/>
                <a:cs typeface="Arial"/>
              </a:rPr>
              <a:t> 4.0 International License. To view a copy of this license, </a:t>
            </a:r>
            <a:r>
              <a:rPr lang="en-GB" sz="2000" b="0" u="sng">
                <a:latin typeface="Arial"/>
                <a:cs typeface="Arial"/>
                <a:hlinkClick r:id="rId12"/>
              </a:rPr>
              <a:t>https://creativecommons.org/licenses/by-nc-sa/4.0/</a:t>
            </a:r>
            <a:r>
              <a:rPr lang="en-GB" sz="2000" b="0">
                <a:latin typeface="Arial"/>
                <a:cs typeface="Arial"/>
              </a:rPr>
              <a:t> </a:t>
            </a:r>
            <a:endParaRPr lang="en-GB" sz="2000" b="0">
              <a:latin typeface="Arial" panose="020B0604020202020204" pitchFamily="34" charset="0"/>
              <a:cs typeface="Arial" panose="020B0604020202020204" pitchFamily="34" charset="0"/>
            </a:endParaRPr>
          </a:p>
        </p:txBody>
      </p:sp>
      <p:pic>
        <p:nvPicPr>
          <p:cNvPr id="18" name="Picture 17">
            <a:extLst>
              <a:ext uri="{FF2B5EF4-FFF2-40B4-BE49-F238E27FC236}">
                <a16:creationId xmlns:a16="http://schemas.microsoft.com/office/drawing/2014/main" id="{D737100F-81D9-C2D8-2C5D-BED5A26B0AB8}"/>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352668" y="10755582"/>
            <a:ext cx="2143539" cy="746069"/>
          </a:xfrm>
          <a:prstGeom prst="rect">
            <a:avLst/>
          </a:prstGeom>
        </p:spPr>
      </p:pic>
    </p:spTree>
    <p:extLst>
      <p:ext uri="{BB962C8B-B14F-4D97-AF65-F5344CB8AC3E}">
        <p14:creationId xmlns:p14="http://schemas.microsoft.com/office/powerpoint/2010/main" val="323995949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DESIGN_ID_WHITE" val="q8I9Fw1j"/>
  <p:tag name="ARTICULATE_SLIDE_COUNT" val="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White">
  <a:themeElements>
    <a:clrScheme name="Prosper">
      <a:dk1>
        <a:srgbClr val="000000"/>
      </a:dk1>
      <a:lt1>
        <a:srgbClr val="FFFFFF"/>
      </a:lt1>
      <a:dk2>
        <a:srgbClr val="5E5E5E"/>
      </a:dk2>
      <a:lt2>
        <a:srgbClr val="D5D5D5"/>
      </a:lt2>
      <a:accent1>
        <a:srgbClr val="FACF35"/>
      </a:accent1>
      <a:accent2>
        <a:srgbClr val="2CBEC0"/>
      </a:accent2>
      <a:accent3>
        <a:srgbClr val="EE5127"/>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5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25F32C0F53DF48B3E47551D7EC4F69" ma:contentTypeVersion="21" ma:contentTypeDescription="Create a new document." ma:contentTypeScope="" ma:versionID="8bb22769e3860e7c166333a9d545fa8e">
  <xsd:schema xmlns:xsd="http://www.w3.org/2001/XMLSchema" xmlns:xs="http://www.w3.org/2001/XMLSchema" xmlns:p="http://schemas.microsoft.com/office/2006/metadata/properties" xmlns:ns1="http://schemas.microsoft.com/sharepoint/v3" xmlns:ns2="51c8a0a0-30a2-4aea-a631-07f16a169a79" xmlns:ns3="f16359fa-b7b0-49ed-a307-549d00d08faa" targetNamespace="http://schemas.microsoft.com/office/2006/metadata/properties" ma:root="true" ma:fieldsID="5bf6f7bdb785369e14e31e4d21af4f71" ns1:_="" ns2:_="" ns3:_="">
    <xsd:import namespace="http://schemas.microsoft.com/sharepoint/v3"/>
    <xsd:import namespace="51c8a0a0-30a2-4aea-a631-07f16a169a79"/>
    <xsd:import namespace="f16359fa-b7b0-49ed-a307-549d00d08fa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1:_ip_UnifiedCompliancePolicyProperties" minOccurs="0"/>
                <xsd:element ref="ns1:_ip_UnifiedCompliancePolicyUIAction" minOccurs="0"/>
                <xsd:element ref="ns2:MediaServiceDateTaken"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Numb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1c8a0a0-30a2-4aea-a631-07f16a169a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MediaServiceLocation" ma:index="22" nillable="true" ma:displayName="Location" ma:internalName="MediaServiceLocation" ma:readOnly="true">
      <xsd:simpleType>
        <xsd:restriction base="dms:Text"/>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dfd38f81-9561-40ce-98eb-cd713668d4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Number" ma:index="28" nillable="true" ma:displayName="Number" ma:format="Dropdown" ma:internalName="Number" ma:percentage="FALSE">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f16359fa-b7b0-49ed-a307-549d00d08faa"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69b34857-5037-452a-a4a7-39e1872ba64f}" ma:internalName="TaxCatchAll" ma:showField="CatchAllData" ma:web="f16359fa-b7b0-49ed-a307-549d00d08f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51c8a0a0-30a2-4aea-a631-07f16a169a79">
      <Terms xmlns="http://schemas.microsoft.com/office/infopath/2007/PartnerControls"/>
    </lcf76f155ced4ddcb4097134ff3c332f>
    <TaxCatchAll xmlns="f16359fa-b7b0-49ed-a307-549d00d08faa" xsi:nil="true"/>
    <Number xmlns="51c8a0a0-30a2-4aea-a631-07f16a169a79" xsi:nil="true"/>
  </documentManagement>
</p:properties>
</file>

<file path=customXml/itemProps1.xml><?xml version="1.0" encoding="utf-8"?>
<ds:datastoreItem xmlns:ds="http://schemas.openxmlformats.org/officeDocument/2006/customXml" ds:itemID="{F443B760-B498-4DA0-A84A-21B21ACB070E}">
  <ds:schemaRefs>
    <ds:schemaRef ds:uri="http://schemas.microsoft.com/sharepoint/v3/contenttype/forms"/>
  </ds:schemaRefs>
</ds:datastoreItem>
</file>

<file path=customXml/itemProps2.xml><?xml version="1.0" encoding="utf-8"?>
<ds:datastoreItem xmlns:ds="http://schemas.openxmlformats.org/officeDocument/2006/customXml" ds:itemID="{588D8D32-CE7D-4F82-93C2-84EC1181A0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51c8a0a0-30a2-4aea-a631-07f16a169a79"/>
    <ds:schemaRef ds:uri="f16359fa-b7b0-49ed-a307-549d00d08f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8DD153-56FF-4E33-BCB5-65E613AEF1EF}">
  <ds:schemaRefs>
    <ds:schemaRef ds:uri="http://schemas.microsoft.com/sharepoint/v3"/>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purl.org/dc/dcmitype/"/>
    <ds:schemaRef ds:uri="51c8a0a0-30a2-4aea-a631-07f16a169a79"/>
    <ds:schemaRef ds:uri="http://www.w3.org/XML/1998/namespace"/>
    <ds:schemaRef ds:uri="http://purl.org/dc/terms/"/>
    <ds:schemaRef ds:uri="http://schemas.microsoft.com/office/infopath/2007/PartnerControls"/>
    <ds:schemaRef ds:uri="f16359fa-b7b0-49ed-a307-549d00d08faa"/>
  </ds:schemaRefs>
</ds:datastoreItem>
</file>

<file path=docMetadata/LabelInfo.xml><?xml version="1.0" encoding="utf-8"?>
<clbl:labelList xmlns:clbl="http://schemas.microsoft.com/office/2020/mipLabelMetadata">
  <clbl:label id="{53255131-b129-4010-86e1-474bfd7e8076}" enabled="0" method="" siteId="{53255131-b129-4010-86e1-474bfd7e8076}" removed="1"/>
</clbl:labelList>
</file>

<file path=docProps/app.xml><?xml version="1.0" encoding="utf-8"?>
<Properties xmlns="http://schemas.openxmlformats.org/officeDocument/2006/extended-properties" xmlns:vt="http://schemas.openxmlformats.org/officeDocument/2006/docPropsVTypes">
  <TotalTime>71</TotalTime>
  <Words>1506</Words>
  <Application>Microsoft Office PowerPoint</Application>
  <PresentationFormat>Custom</PresentationFormat>
  <Paragraphs>107</Paragraphs>
  <Slides>7</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Arial</vt:lpstr>
      <vt:lpstr>Arial,Sans-Serif</vt:lpstr>
      <vt:lpstr>Calibri</vt:lpstr>
      <vt:lpstr>CircularStd-Bold</vt:lpstr>
      <vt:lpstr>CircularStd-Book</vt:lpstr>
      <vt:lpstr>Helvetica Neue</vt:lpstr>
      <vt:lpstr>Wingdings</vt:lpstr>
      <vt:lpstr>Wingdings,Sans-Serif</vt:lpstr>
      <vt:lpstr>White</vt:lpstr>
      <vt:lpstr>PowerPoint Presentation</vt:lpstr>
      <vt:lpstr>PowerPoint Presentation</vt:lpstr>
      <vt:lpstr>Career coaching versus mentoring </vt:lpstr>
      <vt:lpstr>Community – cohort, buddy scheme, career sculpting sessions</vt:lpstr>
      <vt:lpstr>Feedback</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Kennedy, Catherine</dc:creator>
  <cp:keywords/>
  <dc:description/>
  <cp:lastModifiedBy>Silvestri, Stefania</cp:lastModifiedBy>
  <cp:revision>307</cp:revision>
  <dcterms:modified xsi:type="dcterms:W3CDTF">2026-04-01T09:19:33Z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B08192AE-350C-4452-B7AE-B8DFE9A2A5B1</vt:lpwstr>
  </property>
  <property fmtid="{D5CDD505-2E9C-101B-9397-08002B2CF9AE}" pid="3" name="ArticulatePath">
    <vt:lpwstr>Prosper slide deck template</vt:lpwstr>
  </property>
  <property fmtid="{D5CDD505-2E9C-101B-9397-08002B2CF9AE}" pid="4" name="ContentTypeId">
    <vt:lpwstr>0x0101007925F32C0F53DF48B3E47551D7EC4F69</vt:lpwstr>
  </property>
  <property fmtid="{D5CDD505-2E9C-101B-9397-08002B2CF9AE}" pid="5" name="MediaServiceImageTags">
    <vt:lpwstr/>
  </property>
</Properties>
</file>