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9"/>
  </p:notesMasterIdLst>
  <p:sldIdLst>
    <p:sldId id="847" r:id="rId5"/>
    <p:sldId id="849" r:id="rId6"/>
    <p:sldId id="846" r:id="rId7"/>
    <p:sldId id="323" r:id="rId8"/>
    <p:sldId id="758" r:id="rId9"/>
    <p:sldId id="850" r:id="rId10"/>
    <p:sldId id="826" r:id="rId11"/>
    <p:sldId id="825" r:id="rId12"/>
    <p:sldId id="830" r:id="rId13"/>
    <p:sldId id="843" r:id="rId14"/>
    <p:sldId id="799" r:id="rId15"/>
    <p:sldId id="767" r:id="rId16"/>
    <p:sldId id="768" r:id="rId17"/>
    <p:sldId id="838" r:id="rId18"/>
    <p:sldId id="791" r:id="rId19"/>
    <p:sldId id="697" r:id="rId20"/>
    <p:sldId id="701" r:id="rId21"/>
    <p:sldId id="832" r:id="rId22"/>
    <p:sldId id="696" r:id="rId23"/>
    <p:sldId id="703" r:id="rId24"/>
    <p:sldId id="749" r:id="rId25"/>
    <p:sldId id="840" r:id="rId26"/>
    <p:sldId id="789" r:id="rId27"/>
    <p:sldId id="743" r:id="rId28"/>
    <p:sldId id="839" r:id="rId29"/>
    <p:sldId id="845" r:id="rId30"/>
    <p:sldId id="714" r:id="rId31"/>
    <p:sldId id="833" r:id="rId32"/>
    <p:sldId id="300" r:id="rId33"/>
    <p:sldId id="781" r:id="rId34"/>
    <p:sldId id="303" r:id="rId35"/>
    <p:sldId id="304" r:id="rId36"/>
    <p:sldId id="765" r:id="rId37"/>
    <p:sldId id="776" r:id="rId38"/>
    <p:sldId id="750" r:id="rId39"/>
    <p:sldId id="777" r:id="rId40"/>
    <p:sldId id="719" r:id="rId41"/>
    <p:sldId id="790" r:id="rId42"/>
    <p:sldId id="722" r:id="rId43"/>
    <p:sldId id="797" r:id="rId44"/>
    <p:sldId id="728" r:id="rId45"/>
    <p:sldId id="729" r:id="rId46"/>
    <p:sldId id="730" r:id="rId47"/>
    <p:sldId id="731" r:id="rId48"/>
    <p:sldId id="732" r:id="rId49"/>
    <p:sldId id="733" r:id="rId50"/>
    <p:sldId id="734" r:id="rId51"/>
    <p:sldId id="735" r:id="rId52"/>
    <p:sldId id="736" r:id="rId53"/>
    <p:sldId id="738" r:id="rId54"/>
    <p:sldId id="739" r:id="rId55"/>
    <p:sldId id="853" r:id="rId56"/>
    <p:sldId id="751" r:id="rId57"/>
    <p:sldId id="393"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5D67"/>
    <a:srgbClr val="B4E5A2"/>
    <a:srgbClr val="85AF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48997"/>
  </p:normalViewPr>
  <p:slideViewPr>
    <p:cSldViewPr snapToGrid="0">
      <p:cViewPr varScale="1">
        <p:scale>
          <a:sx n="51" d="100"/>
          <a:sy n="51" d="100"/>
        </p:scale>
        <p:origin x="18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FE5C83-C1EA-44A1-A1D3-4FFE5EF8E354}"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75F709C4-10FA-485D-BC06-36442FC47FA7}">
      <dgm:prSet custT="1"/>
      <dgm:spPr>
        <a:noFill/>
        <a:ln>
          <a:solidFill>
            <a:schemeClr val="tx1"/>
          </a:solidFill>
        </a:ln>
      </dgm:spPr>
      <dgm:t>
        <a:bodyPr/>
        <a:lstStyle/>
        <a:p>
          <a:r>
            <a:rPr lang="en-US" sz="2000" dirty="0">
              <a:solidFill>
                <a:schemeClr val="tx1"/>
              </a:solidFill>
            </a:rPr>
            <a:t>To establish the </a:t>
          </a:r>
          <a:r>
            <a:rPr lang="en-US" sz="2000" b="1" dirty="0">
              <a:solidFill>
                <a:schemeClr val="tx1"/>
              </a:solidFill>
            </a:rPr>
            <a:t>value of your research</a:t>
          </a:r>
          <a:r>
            <a:rPr lang="en-US" sz="2000" dirty="0">
              <a:solidFill>
                <a:schemeClr val="tx1"/>
              </a:solidFill>
            </a:rPr>
            <a:t>, you need to start with:</a:t>
          </a:r>
        </a:p>
        <a:p>
          <a:endParaRPr lang="en-US" sz="2000" dirty="0">
            <a:solidFill>
              <a:schemeClr val="tx1"/>
            </a:solidFill>
          </a:endParaRPr>
        </a:p>
      </dgm:t>
    </dgm:pt>
    <dgm:pt modelId="{805668D9-5634-4DB3-B933-8BA9BA09901F}" type="parTrans" cxnId="{D4B227BB-59FF-4469-B90E-D3F2626F0FE3}">
      <dgm:prSet/>
      <dgm:spPr/>
      <dgm:t>
        <a:bodyPr/>
        <a:lstStyle/>
        <a:p>
          <a:endParaRPr lang="en-US"/>
        </a:p>
      </dgm:t>
    </dgm:pt>
    <dgm:pt modelId="{C167032C-D373-45BE-9341-73F8EFC32AEC}" type="sibTrans" cxnId="{D4B227BB-59FF-4469-B90E-D3F2626F0FE3}">
      <dgm:prSet/>
      <dgm:spPr/>
      <dgm:t>
        <a:bodyPr/>
        <a:lstStyle/>
        <a:p>
          <a:endParaRPr lang="en-US"/>
        </a:p>
      </dgm:t>
    </dgm:pt>
    <dgm:pt modelId="{C9AE2902-3D49-4906-9BD8-7E7BC62A50CE}">
      <dgm:prSet/>
      <dgm:spPr>
        <a:noFill/>
        <a:ln>
          <a:solidFill>
            <a:schemeClr val="tx1"/>
          </a:solidFill>
        </a:ln>
      </dgm:spPr>
      <dgm:t>
        <a:bodyPr/>
        <a:lstStyle/>
        <a:p>
          <a:r>
            <a:rPr lang="en-US" sz="2000" b="1" dirty="0">
              <a:solidFill>
                <a:schemeClr val="tx1"/>
              </a:solidFill>
            </a:rPr>
            <a:t>Identifying (and articulating) a clear need for your research or problem </a:t>
          </a:r>
          <a:r>
            <a:rPr lang="en-US" sz="2000" dirty="0">
              <a:solidFill>
                <a:schemeClr val="tx1"/>
              </a:solidFill>
            </a:rPr>
            <a:t>your research will address</a:t>
          </a:r>
        </a:p>
      </dgm:t>
    </dgm:pt>
    <dgm:pt modelId="{1746CF06-7465-4367-B29E-D1949256D794}" type="parTrans" cxnId="{E87828FC-960A-4B9E-A9BA-C608AD922307}">
      <dgm:prSet/>
      <dgm:spPr/>
      <dgm:t>
        <a:bodyPr/>
        <a:lstStyle/>
        <a:p>
          <a:endParaRPr lang="en-US"/>
        </a:p>
      </dgm:t>
    </dgm:pt>
    <dgm:pt modelId="{07779B57-4C00-4D19-9078-70A12336B7BE}" type="sibTrans" cxnId="{E87828FC-960A-4B9E-A9BA-C608AD922307}">
      <dgm:prSet/>
      <dgm:spPr/>
      <dgm:t>
        <a:bodyPr/>
        <a:lstStyle/>
        <a:p>
          <a:endParaRPr lang="en-US"/>
        </a:p>
      </dgm:t>
    </dgm:pt>
    <dgm:pt modelId="{D51B2E4C-B1D7-4F78-84EF-4B1BAC670FD4}">
      <dgm:prSet/>
      <dgm:spPr>
        <a:noFill/>
        <a:ln>
          <a:solidFill>
            <a:schemeClr val="tx1"/>
          </a:solidFill>
        </a:ln>
      </dgm:spPr>
      <dgm:t>
        <a:bodyPr/>
        <a:lstStyle/>
        <a:p>
          <a:r>
            <a:rPr lang="en-US" sz="2000" b="1" dirty="0">
              <a:solidFill>
                <a:schemeClr val="tx1"/>
              </a:solidFill>
            </a:rPr>
            <a:t>Identifying who’s problem </a:t>
          </a:r>
          <a:r>
            <a:rPr lang="en-US" sz="2000" dirty="0">
              <a:solidFill>
                <a:schemeClr val="tx1"/>
              </a:solidFill>
            </a:rPr>
            <a:t>this is and </a:t>
          </a:r>
          <a:r>
            <a:rPr lang="en-US" sz="2000" b="1" dirty="0">
              <a:solidFill>
                <a:schemeClr val="tx1"/>
              </a:solidFill>
            </a:rPr>
            <a:t>who will benefit and how</a:t>
          </a:r>
          <a:endParaRPr lang="en-US" sz="2000" dirty="0">
            <a:solidFill>
              <a:schemeClr val="tx1"/>
            </a:solidFill>
          </a:endParaRPr>
        </a:p>
      </dgm:t>
    </dgm:pt>
    <dgm:pt modelId="{659BDE1D-3831-416D-9D26-E71C2E8D9731}" type="parTrans" cxnId="{C5B419E3-8E25-4A26-905D-58C3C2B9506C}">
      <dgm:prSet/>
      <dgm:spPr/>
      <dgm:t>
        <a:bodyPr/>
        <a:lstStyle/>
        <a:p>
          <a:endParaRPr lang="en-US"/>
        </a:p>
      </dgm:t>
    </dgm:pt>
    <dgm:pt modelId="{7535C771-0533-44E2-9386-0CA9B8197946}" type="sibTrans" cxnId="{C5B419E3-8E25-4A26-905D-58C3C2B9506C}">
      <dgm:prSet/>
      <dgm:spPr/>
      <dgm:t>
        <a:bodyPr/>
        <a:lstStyle/>
        <a:p>
          <a:endParaRPr lang="en-US"/>
        </a:p>
      </dgm:t>
    </dgm:pt>
    <dgm:pt modelId="{8BE02FC0-2CBC-4BFA-A695-6401FFCD00BB}">
      <dgm:prSet custT="1"/>
      <dgm:spPr>
        <a:noFill/>
        <a:ln>
          <a:solidFill>
            <a:schemeClr val="tx1"/>
          </a:solidFill>
        </a:ln>
      </dgm:spPr>
      <dgm:t>
        <a:bodyPr/>
        <a:lstStyle/>
        <a:p>
          <a:r>
            <a:rPr lang="en-US" sz="2000" b="1" dirty="0">
              <a:solidFill>
                <a:schemeClr val="tx1"/>
              </a:solidFill>
            </a:rPr>
            <a:t>Then, you propose what you’re going to do and how</a:t>
          </a:r>
          <a:r>
            <a:rPr lang="en-US" sz="2000" dirty="0">
              <a:solidFill>
                <a:schemeClr val="tx1"/>
              </a:solidFill>
            </a:rPr>
            <a:t> and how the proposed research outcomes will </a:t>
          </a:r>
          <a:r>
            <a:rPr lang="en-US" sz="2000" b="1" dirty="0">
              <a:solidFill>
                <a:schemeClr val="tx1"/>
              </a:solidFill>
            </a:rPr>
            <a:t>solve</a:t>
          </a:r>
          <a:r>
            <a:rPr lang="en-US" sz="2000" dirty="0">
              <a:solidFill>
                <a:schemeClr val="tx1"/>
              </a:solidFill>
            </a:rPr>
            <a:t> (or be a key step towards solving) the problem/need</a:t>
          </a:r>
        </a:p>
      </dgm:t>
    </dgm:pt>
    <dgm:pt modelId="{2713E849-1761-4731-8A90-76FBD2F00C15}" type="parTrans" cxnId="{5149B82E-63F1-42B9-9832-C252A332CEDC}">
      <dgm:prSet/>
      <dgm:spPr/>
      <dgm:t>
        <a:bodyPr/>
        <a:lstStyle/>
        <a:p>
          <a:endParaRPr lang="en-US"/>
        </a:p>
      </dgm:t>
    </dgm:pt>
    <dgm:pt modelId="{155FE33A-5422-42A2-B595-2DEE62A5BB5F}" type="sibTrans" cxnId="{5149B82E-63F1-42B9-9832-C252A332CEDC}">
      <dgm:prSet/>
      <dgm:spPr/>
      <dgm:t>
        <a:bodyPr/>
        <a:lstStyle/>
        <a:p>
          <a:endParaRPr lang="en-US"/>
        </a:p>
      </dgm:t>
    </dgm:pt>
    <dgm:pt modelId="{C657068B-B710-CF46-9AA7-2453277C6F6A}">
      <dgm:prSet/>
      <dgm:spPr>
        <a:noFill/>
        <a:ln>
          <a:solidFill>
            <a:schemeClr val="tx1"/>
          </a:solidFill>
        </a:ln>
      </dgm:spPr>
      <dgm:t>
        <a:bodyPr/>
        <a:lstStyle/>
        <a:p>
          <a:endParaRPr lang="en-US" sz="2000" dirty="0">
            <a:solidFill>
              <a:schemeClr val="tx1"/>
            </a:solidFill>
          </a:endParaRPr>
        </a:p>
      </dgm:t>
    </dgm:pt>
    <dgm:pt modelId="{FEF9C158-88AD-DE43-812D-FB790F2DDC84}" type="parTrans" cxnId="{01EE0A69-F633-1643-A74F-EEC377864C54}">
      <dgm:prSet/>
      <dgm:spPr/>
      <dgm:t>
        <a:bodyPr/>
        <a:lstStyle/>
        <a:p>
          <a:endParaRPr lang="en-GB"/>
        </a:p>
      </dgm:t>
    </dgm:pt>
    <dgm:pt modelId="{9EB4CE4D-6257-E543-A300-F6936A714C01}" type="sibTrans" cxnId="{01EE0A69-F633-1643-A74F-EEC377864C54}">
      <dgm:prSet/>
      <dgm:spPr/>
      <dgm:t>
        <a:bodyPr/>
        <a:lstStyle/>
        <a:p>
          <a:endParaRPr lang="en-GB"/>
        </a:p>
      </dgm:t>
    </dgm:pt>
    <dgm:pt modelId="{80B613F8-D864-4747-8F64-DF321D1D2690}" type="pres">
      <dgm:prSet presAssocID="{13FE5C83-C1EA-44A1-A1D3-4FFE5EF8E354}" presName="diagram" presStyleCnt="0">
        <dgm:presLayoutVars>
          <dgm:dir/>
          <dgm:resizeHandles val="exact"/>
        </dgm:presLayoutVars>
      </dgm:prSet>
      <dgm:spPr/>
    </dgm:pt>
    <dgm:pt modelId="{98F9B721-5F94-2B40-88F5-FCF052B32E5D}" type="pres">
      <dgm:prSet presAssocID="{75F709C4-10FA-485D-BC06-36442FC47FA7}" presName="node" presStyleLbl="node1" presStyleIdx="0" presStyleCnt="2" custScaleX="118252" custScaleY="150038" custLinFactNeighborX="-5583" custLinFactNeighborY="774">
        <dgm:presLayoutVars>
          <dgm:bulletEnabled val="1"/>
        </dgm:presLayoutVars>
      </dgm:prSet>
      <dgm:spPr/>
    </dgm:pt>
    <dgm:pt modelId="{792082C4-DB27-954F-99C4-636A505B082E}" type="pres">
      <dgm:prSet presAssocID="{C167032C-D373-45BE-9341-73F8EFC32AEC}" presName="sibTrans" presStyleLbl="sibTrans2D1" presStyleIdx="0" presStyleCnt="1"/>
      <dgm:spPr/>
    </dgm:pt>
    <dgm:pt modelId="{E278A1ED-59C9-9F40-9E97-0D1B6B4A8E98}" type="pres">
      <dgm:prSet presAssocID="{C167032C-D373-45BE-9341-73F8EFC32AEC}" presName="connectorText" presStyleLbl="sibTrans2D1" presStyleIdx="0" presStyleCnt="1"/>
      <dgm:spPr/>
    </dgm:pt>
    <dgm:pt modelId="{A742C854-129E-B74B-87C7-D4F5B29651F0}" type="pres">
      <dgm:prSet presAssocID="{8BE02FC0-2CBC-4BFA-A695-6401FFCD00BB}" presName="node" presStyleLbl="node1" presStyleIdx="1" presStyleCnt="2" custScaleX="110882" custScaleY="150116" custLinFactNeighborX="589" custLinFactNeighborY="-6187">
        <dgm:presLayoutVars>
          <dgm:bulletEnabled val="1"/>
        </dgm:presLayoutVars>
      </dgm:prSet>
      <dgm:spPr/>
    </dgm:pt>
  </dgm:ptLst>
  <dgm:cxnLst>
    <dgm:cxn modelId="{30EAA408-31A3-1646-8E8A-8AD1F255F169}" type="presOf" srcId="{13FE5C83-C1EA-44A1-A1D3-4FFE5EF8E354}" destId="{80B613F8-D864-4747-8F64-DF321D1D2690}" srcOrd="0" destOrd="0" presId="urn:microsoft.com/office/officeart/2005/8/layout/process5"/>
    <dgm:cxn modelId="{5149B82E-63F1-42B9-9832-C252A332CEDC}" srcId="{13FE5C83-C1EA-44A1-A1D3-4FFE5EF8E354}" destId="{8BE02FC0-2CBC-4BFA-A695-6401FFCD00BB}" srcOrd="1" destOrd="0" parTransId="{2713E849-1761-4731-8A90-76FBD2F00C15}" sibTransId="{155FE33A-5422-42A2-B595-2DEE62A5BB5F}"/>
    <dgm:cxn modelId="{18FB9467-1BE5-2145-AFBB-4191B8D2571F}" type="presOf" srcId="{8BE02FC0-2CBC-4BFA-A695-6401FFCD00BB}" destId="{A742C854-129E-B74B-87C7-D4F5B29651F0}" srcOrd="0" destOrd="0" presId="urn:microsoft.com/office/officeart/2005/8/layout/process5"/>
    <dgm:cxn modelId="{01EE0A69-F633-1643-A74F-EEC377864C54}" srcId="{75F709C4-10FA-485D-BC06-36442FC47FA7}" destId="{C657068B-B710-CF46-9AA7-2453277C6F6A}" srcOrd="1" destOrd="0" parTransId="{FEF9C158-88AD-DE43-812D-FB790F2DDC84}" sibTransId="{9EB4CE4D-6257-E543-A300-F6936A714C01}"/>
    <dgm:cxn modelId="{1087DB6F-F38B-C34B-B075-1EDA8FC345D3}" type="presOf" srcId="{D51B2E4C-B1D7-4F78-84EF-4B1BAC670FD4}" destId="{98F9B721-5F94-2B40-88F5-FCF052B32E5D}" srcOrd="0" destOrd="3" presId="urn:microsoft.com/office/officeart/2005/8/layout/process5"/>
    <dgm:cxn modelId="{9E187582-FC55-DD4D-94C3-955B968FB3CC}" type="presOf" srcId="{75F709C4-10FA-485D-BC06-36442FC47FA7}" destId="{98F9B721-5F94-2B40-88F5-FCF052B32E5D}" srcOrd="0" destOrd="0" presId="urn:microsoft.com/office/officeart/2005/8/layout/process5"/>
    <dgm:cxn modelId="{76A4959C-7A2B-364A-9018-4FD371B42B2A}" type="presOf" srcId="{C9AE2902-3D49-4906-9BD8-7E7BC62A50CE}" destId="{98F9B721-5F94-2B40-88F5-FCF052B32E5D}" srcOrd="0" destOrd="1" presId="urn:microsoft.com/office/officeart/2005/8/layout/process5"/>
    <dgm:cxn modelId="{8CD9F6A0-EE7C-8743-9449-81D26D825C1B}" type="presOf" srcId="{C657068B-B710-CF46-9AA7-2453277C6F6A}" destId="{98F9B721-5F94-2B40-88F5-FCF052B32E5D}" srcOrd="0" destOrd="2" presId="urn:microsoft.com/office/officeart/2005/8/layout/process5"/>
    <dgm:cxn modelId="{A99E69B5-7719-084B-AA8A-4A5F785805D9}" type="presOf" srcId="{C167032C-D373-45BE-9341-73F8EFC32AEC}" destId="{792082C4-DB27-954F-99C4-636A505B082E}" srcOrd="0" destOrd="0" presId="urn:microsoft.com/office/officeart/2005/8/layout/process5"/>
    <dgm:cxn modelId="{D4B227BB-59FF-4469-B90E-D3F2626F0FE3}" srcId="{13FE5C83-C1EA-44A1-A1D3-4FFE5EF8E354}" destId="{75F709C4-10FA-485D-BC06-36442FC47FA7}" srcOrd="0" destOrd="0" parTransId="{805668D9-5634-4DB3-B933-8BA9BA09901F}" sibTransId="{C167032C-D373-45BE-9341-73F8EFC32AEC}"/>
    <dgm:cxn modelId="{C5B419E3-8E25-4A26-905D-58C3C2B9506C}" srcId="{75F709C4-10FA-485D-BC06-36442FC47FA7}" destId="{D51B2E4C-B1D7-4F78-84EF-4B1BAC670FD4}" srcOrd="2" destOrd="0" parTransId="{659BDE1D-3831-416D-9D26-E71C2E8D9731}" sibTransId="{7535C771-0533-44E2-9386-0CA9B8197946}"/>
    <dgm:cxn modelId="{E1C514F3-B613-F245-9FDE-6B3C515704AD}" type="presOf" srcId="{C167032C-D373-45BE-9341-73F8EFC32AEC}" destId="{E278A1ED-59C9-9F40-9E97-0D1B6B4A8E98}" srcOrd="1" destOrd="0" presId="urn:microsoft.com/office/officeart/2005/8/layout/process5"/>
    <dgm:cxn modelId="{E87828FC-960A-4B9E-A9BA-C608AD922307}" srcId="{75F709C4-10FA-485D-BC06-36442FC47FA7}" destId="{C9AE2902-3D49-4906-9BD8-7E7BC62A50CE}" srcOrd="0" destOrd="0" parTransId="{1746CF06-7465-4367-B29E-D1949256D794}" sibTransId="{07779B57-4C00-4D19-9078-70A12336B7BE}"/>
    <dgm:cxn modelId="{35551D16-C3E0-6847-8512-EB5364419644}" type="presParOf" srcId="{80B613F8-D864-4747-8F64-DF321D1D2690}" destId="{98F9B721-5F94-2B40-88F5-FCF052B32E5D}" srcOrd="0" destOrd="0" presId="urn:microsoft.com/office/officeart/2005/8/layout/process5"/>
    <dgm:cxn modelId="{7647E883-3ACD-374E-932D-AA989F218F7F}" type="presParOf" srcId="{80B613F8-D864-4747-8F64-DF321D1D2690}" destId="{792082C4-DB27-954F-99C4-636A505B082E}" srcOrd="1" destOrd="0" presId="urn:microsoft.com/office/officeart/2005/8/layout/process5"/>
    <dgm:cxn modelId="{A214D6A2-9017-D344-94D8-FC1E75E1885C}" type="presParOf" srcId="{792082C4-DB27-954F-99C4-636A505B082E}" destId="{E278A1ED-59C9-9F40-9E97-0D1B6B4A8E98}" srcOrd="0" destOrd="0" presId="urn:microsoft.com/office/officeart/2005/8/layout/process5"/>
    <dgm:cxn modelId="{2E35D427-6BB5-FE4E-AF4F-314205A25149}" type="presParOf" srcId="{80B613F8-D864-4747-8F64-DF321D1D2690}" destId="{A742C854-129E-B74B-87C7-D4F5B29651F0}" srcOrd="2" destOrd="0" presId="urn:microsoft.com/office/officeart/2005/8/layout/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165041-3C2E-4B77-9C7D-EC093E0141C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18AA4ED-D517-4181-A721-6C0EDFAE7579}">
      <dgm:prSet custT="1"/>
      <dgm:spPr/>
      <dgm:t>
        <a:bodyPr/>
        <a:lstStyle/>
        <a:p>
          <a:r>
            <a:rPr lang="en-US" sz="2000" dirty="0"/>
            <a:t>Change in funding landscape</a:t>
          </a:r>
        </a:p>
      </dgm:t>
    </dgm:pt>
    <dgm:pt modelId="{C6090EB0-0F17-4193-8102-5880737CBDB8}" type="parTrans" cxnId="{B80EB2E4-91C4-4F30-815E-40B74AC94AC3}">
      <dgm:prSet/>
      <dgm:spPr/>
      <dgm:t>
        <a:bodyPr/>
        <a:lstStyle/>
        <a:p>
          <a:endParaRPr lang="en-US"/>
        </a:p>
      </dgm:t>
    </dgm:pt>
    <dgm:pt modelId="{BD3E8267-6919-4785-81C7-8F43EE91316B}" type="sibTrans" cxnId="{B80EB2E4-91C4-4F30-815E-40B74AC94AC3}">
      <dgm:prSet/>
      <dgm:spPr/>
      <dgm:t>
        <a:bodyPr/>
        <a:lstStyle/>
        <a:p>
          <a:endParaRPr lang="en-US"/>
        </a:p>
      </dgm:t>
    </dgm:pt>
    <dgm:pt modelId="{D0334F63-DAC3-4127-93DA-63A5FAE5CF22}">
      <dgm:prSet custT="1"/>
      <dgm:spPr/>
      <dgm:t>
        <a:bodyPr/>
        <a:lstStyle/>
        <a:p>
          <a:r>
            <a:rPr lang="en-US" sz="2000" dirty="0"/>
            <a:t>Change in regulations that will affect specific sectors </a:t>
          </a:r>
        </a:p>
      </dgm:t>
    </dgm:pt>
    <dgm:pt modelId="{46792CCA-9EC4-4ED5-A9A2-E897E77D8020}" type="parTrans" cxnId="{2AD1EBC6-1813-4092-A1BA-F6F68B5F8DD8}">
      <dgm:prSet/>
      <dgm:spPr/>
      <dgm:t>
        <a:bodyPr/>
        <a:lstStyle/>
        <a:p>
          <a:endParaRPr lang="en-US"/>
        </a:p>
      </dgm:t>
    </dgm:pt>
    <dgm:pt modelId="{E1787615-E544-4978-99E9-BED1268866B3}" type="sibTrans" cxnId="{2AD1EBC6-1813-4092-A1BA-F6F68B5F8DD8}">
      <dgm:prSet/>
      <dgm:spPr/>
      <dgm:t>
        <a:bodyPr/>
        <a:lstStyle/>
        <a:p>
          <a:endParaRPr lang="en-US"/>
        </a:p>
      </dgm:t>
    </dgm:pt>
    <dgm:pt modelId="{0D0706A3-E37B-4EE7-968D-47F61046FDEC}">
      <dgm:prSet custT="1"/>
      <dgm:spPr/>
      <dgm:t>
        <a:bodyPr/>
        <a:lstStyle/>
        <a:p>
          <a:r>
            <a:rPr lang="en-US" sz="2000" dirty="0"/>
            <a:t>Changes in societal </a:t>
          </a:r>
          <a:r>
            <a:rPr lang="en-US" sz="2000" dirty="0" err="1"/>
            <a:t>behaviour</a:t>
          </a:r>
          <a:endParaRPr lang="en-US" sz="2000" dirty="0"/>
        </a:p>
      </dgm:t>
    </dgm:pt>
    <dgm:pt modelId="{85EBF3EF-F376-4BD7-9FA7-CBF219CB202E}" type="parTrans" cxnId="{594B23B2-7B1D-47AB-8381-D9BACCF30E09}">
      <dgm:prSet/>
      <dgm:spPr/>
      <dgm:t>
        <a:bodyPr/>
        <a:lstStyle/>
        <a:p>
          <a:endParaRPr lang="en-US"/>
        </a:p>
      </dgm:t>
    </dgm:pt>
    <dgm:pt modelId="{31DD89E1-087C-430B-917E-62C9F9AF1EB9}" type="sibTrans" cxnId="{594B23B2-7B1D-47AB-8381-D9BACCF30E09}">
      <dgm:prSet/>
      <dgm:spPr/>
      <dgm:t>
        <a:bodyPr/>
        <a:lstStyle/>
        <a:p>
          <a:endParaRPr lang="en-US"/>
        </a:p>
      </dgm:t>
    </dgm:pt>
    <dgm:pt modelId="{2CA61BE6-8051-45BF-BE92-5E19C4392D6A}">
      <dgm:prSet custT="1"/>
      <dgm:spPr/>
      <dgm:t>
        <a:bodyPr/>
        <a:lstStyle/>
        <a:p>
          <a:r>
            <a:rPr lang="en-US" sz="2000" dirty="0"/>
            <a:t>Industry trends and challenges </a:t>
          </a:r>
        </a:p>
      </dgm:t>
    </dgm:pt>
    <dgm:pt modelId="{F46F1382-02FE-429D-ADB8-455C7ED9A7B1}" type="parTrans" cxnId="{922FFF1E-BB4F-470D-A133-E5377B31FA2B}">
      <dgm:prSet/>
      <dgm:spPr/>
      <dgm:t>
        <a:bodyPr/>
        <a:lstStyle/>
        <a:p>
          <a:endParaRPr lang="en-US"/>
        </a:p>
      </dgm:t>
    </dgm:pt>
    <dgm:pt modelId="{674F0F90-7D4B-4DE6-A60C-98A89013D819}" type="sibTrans" cxnId="{922FFF1E-BB4F-470D-A133-E5377B31FA2B}">
      <dgm:prSet/>
      <dgm:spPr/>
      <dgm:t>
        <a:bodyPr/>
        <a:lstStyle/>
        <a:p>
          <a:endParaRPr lang="en-US"/>
        </a:p>
      </dgm:t>
    </dgm:pt>
    <dgm:pt modelId="{4E098F9D-D72D-445E-B40A-1BAF6DE14DA2}">
      <dgm:prSet custT="1"/>
      <dgm:spPr/>
      <dgm:t>
        <a:bodyPr/>
        <a:lstStyle/>
        <a:p>
          <a:r>
            <a:rPr lang="en-US" sz="2000" dirty="0"/>
            <a:t>New technological developments </a:t>
          </a:r>
        </a:p>
      </dgm:t>
    </dgm:pt>
    <dgm:pt modelId="{58B1F3A5-777C-4AAC-82E2-661018CE5904}" type="parTrans" cxnId="{7C046635-2E22-4AD1-BEF3-0CAECE2D5208}">
      <dgm:prSet/>
      <dgm:spPr/>
      <dgm:t>
        <a:bodyPr/>
        <a:lstStyle/>
        <a:p>
          <a:endParaRPr lang="en-US"/>
        </a:p>
      </dgm:t>
    </dgm:pt>
    <dgm:pt modelId="{A23FD01A-5658-4F92-9423-0C4FDFEDC483}" type="sibTrans" cxnId="{7C046635-2E22-4AD1-BEF3-0CAECE2D5208}">
      <dgm:prSet/>
      <dgm:spPr/>
      <dgm:t>
        <a:bodyPr/>
        <a:lstStyle/>
        <a:p>
          <a:endParaRPr lang="en-US"/>
        </a:p>
      </dgm:t>
    </dgm:pt>
    <dgm:pt modelId="{E0E4B365-C34A-4B28-927C-DCF2FC53C3C0}" type="pres">
      <dgm:prSet presAssocID="{6C165041-3C2E-4B77-9C7D-EC093E0141C4}" presName="root" presStyleCnt="0">
        <dgm:presLayoutVars>
          <dgm:dir/>
          <dgm:resizeHandles val="exact"/>
        </dgm:presLayoutVars>
      </dgm:prSet>
      <dgm:spPr/>
    </dgm:pt>
    <dgm:pt modelId="{E63248C3-401A-495F-AF31-77711FCA063B}" type="pres">
      <dgm:prSet presAssocID="{118AA4ED-D517-4181-A721-6C0EDFAE7579}" presName="compNode" presStyleCnt="0"/>
      <dgm:spPr/>
    </dgm:pt>
    <dgm:pt modelId="{E0DE0D7D-96FC-428C-9860-C7D5BFBB439D}" type="pres">
      <dgm:prSet presAssocID="{118AA4ED-D517-4181-A721-6C0EDFAE7579}" presName="bgRect" presStyleLbl="bgShp" presStyleIdx="0" presStyleCnt="5"/>
      <dgm:spPr/>
    </dgm:pt>
    <dgm:pt modelId="{9601BFDA-8F92-4142-831E-61DCE0AD0040}" type="pres">
      <dgm:prSet presAssocID="{118AA4ED-D517-4181-A721-6C0EDFAE757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1E630BA6-4B3A-4B70-8BD8-C422C76B0238}" type="pres">
      <dgm:prSet presAssocID="{118AA4ED-D517-4181-A721-6C0EDFAE7579}" presName="spaceRect" presStyleCnt="0"/>
      <dgm:spPr/>
    </dgm:pt>
    <dgm:pt modelId="{4AE5B553-89DE-426F-9BFB-1C3704EC19B8}" type="pres">
      <dgm:prSet presAssocID="{118AA4ED-D517-4181-A721-6C0EDFAE7579}" presName="parTx" presStyleLbl="revTx" presStyleIdx="0" presStyleCnt="5">
        <dgm:presLayoutVars>
          <dgm:chMax val="0"/>
          <dgm:chPref val="0"/>
        </dgm:presLayoutVars>
      </dgm:prSet>
      <dgm:spPr/>
    </dgm:pt>
    <dgm:pt modelId="{5610AC20-FDB3-41A7-AFD7-B4DDF1EBD9EC}" type="pres">
      <dgm:prSet presAssocID="{BD3E8267-6919-4785-81C7-8F43EE91316B}" presName="sibTrans" presStyleCnt="0"/>
      <dgm:spPr/>
    </dgm:pt>
    <dgm:pt modelId="{D2E24E9B-92A9-416F-860C-660A737B7A17}" type="pres">
      <dgm:prSet presAssocID="{D0334F63-DAC3-4127-93DA-63A5FAE5CF22}" presName="compNode" presStyleCnt="0"/>
      <dgm:spPr/>
    </dgm:pt>
    <dgm:pt modelId="{477AF42E-EA8F-4940-BBC3-7687C20432D1}" type="pres">
      <dgm:prSet presAssocID="{D0334F63-DAC3-4127-93DA-63A5FAE5CF22}" presName="bgRect" presStyleLbl="bgShp" presStyleIdx="1" presStyleCnt="5"/>
      <dgm:spPr/>
    </dgm:pt>
    <dgm:pt modelId="{897CB7AA-B048-4E3E-9733-4C4C66CE3528}" type="pres">
      <dgm:prSet presAssocID="{D0334F63-DAC3-4127-93DA-63A5FAE5CF2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09381D7F-979A-4F1E-87E5-5B417C79B465}" type="pres">
      <dgm:prSet presAssocID="{D0334F63-DAC3-4127-93DA-63A5FAE5CF22}" presName="spaceRect" presStyleCnt="0"/>
      <dgm:spPr/>
    </dgm:pt>
    <dgm:pt modelId="{CE053FFE-3375-4CA5-9CCF-5E67C34E4868}" type="pres">
      <dgm:prSet presAssocID="{D0334F63-DAC3-4127-93DA-63A5FAE5CF22}" presName="parTx" presStyleLbl="revTx" presStyleIdx="1" presStyleCnt="5">
        <dgm:presLayoutVars>
          <dgm:chMax val="0"/>
          <dgm:chPref val="0"/>
        </dgm:presLayoutVars>
      </dgm:prSet>
      <dgm:spPr/>
    </dgm:pt>
    <dgm:pt modelId="{F6D4D921-DD07-4622-B62B-1041CEFF15C1}" type="pres">
      <dgm:prSet presAssocID="{E1787615-E544-4978-99E9-BED1268866B3}" presName="sibTrans" presStyleCnt="0"/>
      <dgm:spPr/>
    </dgm:pt>
    <dgm:pt modelId="{57AA96F4-946D-40AC-8E4B-5B18201CA848}" type="pres">
      <dgm:prSet presAssocID="{0D0706A3-E37B-4EE7-968D-47F61046FDEC}" presName="compNode" presStyleCnt="0"/>
      <dgm:spPr/>
    </dgm:pt>
    <dgm:pt modelId="{0CA39AC8-373F-4D6C-82C0-5F2B0677B95E}" type="pres">
      <dgm:prSet presAssocID="{0D0706A3-E37B-4EE7-968D-47F61046FDEC}" presName="bgRect" presStyleLbl="bgShp" presStyleIdx="2" presStyleCnt="5"/>
      <dgm:spPr/>
    </dgm:pt>
    <dgm:pt modelId="{12FB2034-2672-48FF-88D8-F38EBBE2AF0C}" type="pres">
      <dgm:prSet presAssocID="{0D0706A3-E37B-4EE7-968D-47F61046FDE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ABBA46FA-4E0F-448D-8E4F-FC1A9A680A52}" type="pres">
      <dgm:prSet presAssocID="{0D0706A3-E37B-4EE7-968D-47F61046FDEC}" presName="spaceRect" presStyleCnt="0"/>
      <dgm:spPr/>
    </dgm:pt>
    <dgm:pt modelId="{8F1D75FB-54E0-4822-83BF-146A37D0821F}" type="pres">
      <dgm:prSet presAssocID="{0D0706A3-E37B-4EE7-968D-47F61046FDEC}" presName="parTx" presStyleLbl="revTx" presStyleIdx="2" presStyleCnt="5">
        <dgm:presLayoutVars>
          <dgm:chMax val="0"/>
          <dgm:chPref val="0"/>
        </dgm:presLayoutVars>
      </dgm:prSet>
      <dgm:spPr/>
    </dgm:pt>
    <dgm:pt modelId="{5F0937C4-02AE-4E40-B103-F3127C1F1B5B}" type="pres">
      <dgm:prSet presAssocID="{31DD89E1-087C-430B-917E-62C9F9AF1EB9}" presName="sibTrans" presStyleCnt="0"/>
      <dgm:spPr/>
    </dgm:pt>
    <dgm:pt modelId="{5541517C-7161-48C1-873B-7A85F4508188}" type="pres">
      <dgm:prSet presAssocID="{2CA61BE6-8051-45BF-BE92-5E19C4392D6A}" presName="compNode" presStyleCnt="0"/>
      <dgm:spPr/>
    </dgm:pt>
    <dgm:pt modelId="{CE9363C5-9702-48C0-A093-78BFC64169CB}" type="pres">
      <dgm:prSet presAssocID="{2CA61BE6-8051-45BF-BE92-5E19C4392D6A}" presName="bgRect" presStyleLbl="bgShp" presStyleIdx="3" presStyleCnt="5"/>
      <dgm:spPr/>
    </dgm:pt>
    <dgm:pt modelId="{355D417B-5F9A-43E9-AB26-500FB986751D}" type="pres">
      <dgm:prSet presAssocID="{2CA61BE6-8051-45BF-BE92-5E19C4392D6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E5B9E13A-5FA9-4DB3-B425-DBAC2A67C3C2}" type="pres">
      <dgm:prSet presAssocID="{2CA61BE6-8051-45BF-BE92-5E19C4392D6A}" presName="spaceRect" presStyleCnt="0"/>
      <dgm:spPr/>
    </dgm:pt>
    <dgm:pt modelId="{E5957150-5ADF-4040-B510-A4352D838B84}" type="pres">
      <dgm:prSet presAssocID="{2CA61BE6-8051-45BF-BE92-5E19C4392D6A}" presName="parTx" presStyleLbl="revTx" presStyleIdx="3" presStyleCnt="5">
        <dgm:presLayoutVars>
          <dgm:chMax val="0"/>
          <dgm:chPref val="0"/>
        </dgm:presLayoutVars>
      </dgm:prSet>
      <dgm:spPr/>
    </dgm:pt>
    <dgm:pt modelId="{56AE14AE-41E2-4698-A4A0-FF3009607F4B}" type="pres">
      <dgm:prSet presAssocID="{674F0F90-7D4B-4DE6-A60C-98A89013D819}" presName="sibTrans" presStyleCnt="0"/>
      <dgm:spPr/>
    </dgm:pt>
    <dgm:pt modelId="{3C424DA3-7E45-4B24-80AE-933D9DD9C591}" type="pres">
      <dgm:prSet presAssocID="{4E098F9D-D72D-445E-B40A-1BAF6DE14DA2}" presName="compNode" presStyleCnt="0"/>
      <dgm:spPr/>
    </dgm:pt>
    <dgm:pt modelId="{BCF83514-7D36-4F2B-BCC5-05EC74B2595E}" type="pres">
      <dgm:prSet presAssocID="{4E098F9D-D72D-445E-B40A-1BAF6DE14DA2}" presName="bgRect" presStyleLbl="bgShp" presStyleIdx="4" presStyleCnt="5"/>
      <dgm:spPr/>
    </dgm:pt>
    <dgm:pt modelId="{A0D486E2-E20A-4DB0-8FC0-561CF2B7423E}" type="pres">
      <dgm:prSet presAssocID="{4E098F9D-D72D-445E-B40A-1BAF6DE14DA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mputer"/>
        </a:ext>
      </dgm:extLst>
    </dgm:pt>
    <dgm:pt modelId="{9B6FCDDE-36CA-49C4-9921-A2AF30801EE6}" type="pres">
      <dgm:prSet presAssocID="{4E098F9D-D72D-445E-B40A-1BAF6DE14DA2}" presName="spaceRect" presStyleCnt="0"/>
      <dgm:spPr/>
    </dgm:pt>
    <dgm:pt modelId="{B81672F3-E5C5-418F-84AA-785FFC5CE2F8}" type="pres">
      <dgm:prSet presAssocID="{4E098F9D-D72D-445E-B40A-1BAF6DE14DA2}" presName="parTx" presStyleLbl="revTx" presStyleIdx="4" presStyleCnt="5">
        <dgm:presLayoutVars>
          <dgm:chMax val="0"/>
          <dgm:chPref val="0"/>
        </dgm:presLayoutVars>
      </dgm:prSet>
      <dgm:spPr/>
    </dgm:pt>
  </dgm:ptLst>
  <dgm:cxnLst>
    <dgm:cxn modelId="{922FFF1E-BB4F-470D-A133-E5377B31FA2B}" srcId="{6C165041-3C2E-4B77-9C7D-EC093E0141C4}" destId="{2CA61BE6-8051-45BF-BE92-5E19C4392D6A}" srcOrd="3" destOrd="0" parTransId="{F46F1382-02FE-429D-ADB8-455C7ED9A7B1}" sibTransId="{674F0F90-7D4B-4DE6-A60C-98A89013D819}"/>
    <dgm:cxn modelId="{7C046635-2E22-4AD1-BEF3-0CAECE2D5208}" srcId="{6C165041-3C2E-4B77-9C7D-EC093E0141C4}" destId="{4E098F9D-D72D-445E-B40A-1BAF6DE14DA2}" srcOrd="4" destOrd="0" parTransId="{58B1F3A5-777C-4AAC-82E2-661018CE5904}" sibTransId="{A23FD01A-5658-4F92-9423-0C4FDFEDC483}"/>
    <dgm:cxn modelId="{199AC343-C3AE-44E0-AE6D-FA81C9B76777}" type="presOf" srcId="{D0334F63-DAC3-4127-93DA-63A5FAE5CF22}" destId="{CE053FFE-3375-4CA5-9CCF-5E67C34E4868}" srcOrd="0" destOrd="0" presId="urn:microsoft.com/office/officeart/2018/2/layout/IconVerticalSolidList"/>
    <dgm:cxn modelId="{628B814B-35FB-4826-A861-CF1DC17367AE}" type="presOf" srcId="{0D0706A3-E37B-4EE7-968D-47F61046FDEC}" destId="{8F1D75FB-54E0-4822-83BF-146A37D0821F}" srcOrd="0" destOrd="0" presId="urn:microsoft.com/office/officeart/2018/2/layout/IconVerticalSolidList"/>
    <dgm:cxn modelId="{F4C3E981-8C0F-4F84-BDD1-3894469D1DD2}" type="presOf" srcId="{118AA4ED-D517-4181-A721-6C0EDFAE7579}" destId="{4AE5B553-89DE-426F-9BFB-1C3704EC19B8}" srcOrd="0" destOrd="0" presId="urn:microsoft.com/office/officeart/2018/2/layout/IconVerticalSolidList"/>
    <dgm:cxn modelId="{594B23B2-7B1D-47AB-8381-D9BACCF30E09}" srcId="{6C165041-3C2E-4B77-9C7D-EC093E0141C4}" destId="{0D0706A3-E37B-4EE7-968D-47F61046FDEC}" srcOrd="2" destOrd="0" parTransId="{85EBF3EF-F376-4BD7-9FA7-CBF219CB202E}" sibTransId="{31DD89E1-087C-430B-917E-62C9F9AF1EB9}"/>
    <dgm:cxn modelId="{04DBBFC1-60DE-43C5-ADA2-E2682A4C5E08}" type="presOf" srcId="{2CA61BE6-8051-45BF-BE92-5E19C4392D6A}" destId="{E5957150-5ADF-4040-B510-A4352D838B84}" srcOrd="0" destOrd="0" presId="urn:microsoft.com/office/officeart/2018/2/layout/IconVerticalSolidList"/>
    <dgm:cxn modelId="{2AD1EBC6-1813-4092-A1BA-F6F68B5F8DD8}" srcId="{6C165041-3C2E-4B77-9C7D-EC093E0141C4}" destId="{D0334F63-DAC3-4127-93DA-63A5FAE5CF22}" srcOrd="1" destOrd="0" parTransId="{46792CCA-9EC4-4ED5-A9A2-E897E77D8020}" sibTransId="{E1787615-E544-4978-99E9-BED1268866B3}"/>
    <dgm:cxn modelId="{E0AF8FE3-C978-4B8E-9413-C42C31722880}" type="presOf" srcId="{4E098F9D-D72D-445E-B40A-1BAF6DE14DA2}" destId="{B81672F3-E5C5-418F-84AA-785FFC5CE2F8}" srcOrd="0" destOrd="0" presId="urn:microsoft.com/office/officeart/2018/2/layout/IconVerticalSolidList"/>
    <dgm:cxn modelId="{B80EB2E4-91C4-4F30-815E-40B74AC94AC3}" srcId="{6C165041-3C2E-4B77-9C7D-EC093E0141C4}" destId="{118AA4ED-D517-4181-A721-6C0EDFAE7579}" srcOrd="0" destOrd="0" parTransId="{C6090EB0-0F17-4193-8102-5880737CBDB8}" sibTransId="{BD3E8267-6919-4785-81C7-8F43EE91316B}"/>
    <dgm:cxn modelId="{194FA6FA-24F0-41B1-9170-A63F63869B14}" type="presOf" srcId="{6C165041-3C2E-4B77-9C7D-EC093E0141C4}" destId="{E0E4B365-C34A-4B28-927C-DCF2FC53C3C0}" srcOrd="0" destOrd="0" presId="urn:microsoft.com/office/officeart/2018/2/layout/IconVerticalSolidList"/>
    <dgm:cxn modelId="{E98086DF-87D4-4305-B56A-C51CB8ECCFBF}" type="presParOf" srcId="{E0E4B365-C34A-4B28-927C-DCF2FC53C3C0}" destId="{E63248C3-401A-495F-AF31-77711FCA063B}" srcOrd="0" destOrd="0" presId="urn:microsoft.com/office/officeart/2018/2/layout/IconVerticalSolidList"/>
    <dgm:cxn modelId="{EA24EC5D-4FCA-4607-AEC2-D24C067645FF}" type="presParOf" srcId="{E63248C3-401A-495F-AF31-77711FCA063B}" destId="{E0DE0D7D-96FC-428C-9860-C7D5BFBB439D}" srcOrd="0" destOrd="0" presId="urn:microsoft.com/office/officeart/2018/2/layout/IconVerticalSolidList"/>
    <dgm:cxn modelId="{84913137-FFD0-4D37-8832-AC94A26BA117}" type="presParOf" srcId="{E63248C3-401A-495F-AF31-77711FCA063B}" destId="{9601BFDA-8F92-4142-831E-61DCE0AD0040}" srcOrd="1" destOrd="0" presId="urn:microsoft.com/office/officeart/2018/2/layout/IconVerticalSolidList"/>
    <dgm:cxn modelId="{7F084DEA-F4BC-4F4B-AFD0-BEFDE8D5C6B7}" type="presParOf" srcId="{E63248C3-401A-495F-AF31-77711FCA063B}" destId="{1E630BA6-4B3A-4B70-8BD8-C422C76B0238}" srcOrd="2" destOrd="0" presId="urn:microsoft.com/office/officeart/2018/2/layout/IconVerticalSolidList"/>
    <dgm:cxn modelId="{A2021B90-F1E4-4CD1-9F41-8ADC819F73A4}" type="presParOf" srcId="{E63248C3-401A-495F-AF31-77711FCA063B}" destId="{4AE5B553-89DE-426F-9BFB-1C3704EC19B8}" srcOrd="3" destOrd="0" presId="urn:microsoft.com/office/officeart/2018/2/layout/IconVerticalSolidList"/>
    <dgm:cxn modelId="{DCBD0482-5784-4F20-B651-A55606C151CA}" type="presParOf" srcId="{E0E4B365-C34A-4B28-927C-DCF2FC53C3C0}" destId="{5610AC20-FDB3-41A7-AFD7-B4DDF1EBD9EC}" srcOrd="1" destOrd="0" presId="urn:microsoft.com/office/officeart/2018/2/layout/IconVerticalSolidList"/>
    <dgm:cxn modelId="{D9053B9D-4E5E-44BC-953F-2F4B8765A0B8}" type="presParOf" srcId="{E0E4B365-C34A-4B28-927C-DCF2FC53C3C0}" destId="{D2E24E9B-92A9-416F-860C-660A737B7A17}" srcOrd="2" destOrd="0" presId="urn:microsoft.com/office/officeart/2018/2/layout/IconVerticalSolidList"/>
    <dgm:cxn modelId="{7DDFF8ED-58EC-416A-B402-CD6F1769AEDC}" type="presParOf" srcId="{D2E24E9B-92A9-416F-860C-660A737B7A17}" destId="{477AF42E-EA8F-4940-BBC3-7687C20432D1}" srcOrd="0" destOrd="0" presId="urn:microsoft.com/office/officeart/2018/2/layout/IconVerticalSolidList"/>
    <dgm:cxn modelId="{B43D362D-ADD7-4AB3-8232-16B9F0A286C2}" type="presParOf" srcId="{D2E24E9B-92A9-416F-860C-660A737B7A17}" destId="{897CB7AA-B048-4E3E-9733-4C4C66CE3528}" srcOrd="1" destOrd="0" presId="urn:microsoft.com/office/officeart/2018/2/layout/IconVerticalSolidList"/>
    <dgm:cxn modelId="{CF6281FC-6FA6-40B8-A83E-9DB3113212CB}" type="presParOf" srcId="{D2E24E9B-92A9-416F-860C-660A737B7A17}" destId="{09381D7F-979A-4F1E-87E5-5B417C79B465}" srcOrd="2" destOrd="0" presId="urn:microsoft.com/office/officeart/2018/2/layout/IconVerticalSolidList"/>
    <dgm:cxn modelId="{85F97DF1-98B0-4CDB-BB70-75D10C50B528}" type="presParOf" srcId="{D2E24E9B-92A9-416F-860C-660A737B7A17}" destId="{CE053FFE-3375-4CA5-9CCF-5E67C34E4868}" srcOrd="3" destOrd="0" presId="urn:microsoft.com/office/officeart/2018/2/layout/IconVerticalSolidList"/>
    <dgm:cxn modelId="{C5D57871-CDCD-44A5-981A-21802FA41F33}" type="presParOf" srcId="{E0E4B365-C34A-4B28-927C-DCF2FC53C3C0}" destId="{F6D4D921-DD07-4622-B62B-1041CEFF15C1}" srcOrd="3" destOrd="0" presId="urn:microsoft.com/office/officeart/2018/2/layout/IconVerticalSolidList"/>
    <dgm:cxn modelId="{CE9F79B3-3500-4DF2-9346-FD8154664DE5}" type="presParOf" srcId="{E0E4B365-C34A-4B28-927C-DCF2FC53C3C0}" destId="{57AA96F4-946D-40AC-8E4B-5B18201CA848}" srcOrd="4" destOrd="0" presId="urn:microsoft.com/office/officeart/2018/2/layout/IconVerticalSolidList"/>
    <dgm:cxn modelId="{9BAF47AD-FED0-4825-ACFD-C714D0A3D6E4}" type="presParOf" srcId="{57AA96F4-946D-40AC-8E4B-5B18201CA848}" destId="{0CA39AC8-373F-4D6C-82C0-5F2B0677B95E}" srcOrd="0" destOrd="0" presId="urn:microsoft.com/office/officeart/2018/2/layout/IconVerticalSolidList"/>
    <dgm:cxn modelId="{6F03549C-CC6C-47C6-B4E7-CBFB12921DA8}" type="presParOf" srcId="{57AA96F4-946D-40AC-8E4B-5B18201CA848}" destId="{12FB2034-2672-48FF-88D8-F38EBBE2AF0C}" srcOrd="1" destOrd="0" presId="urn:microsoft.com/office/officeart/2018/2/layout/IconVerticalSolidList"/>
    <dgm:cxn modelId="{8CFEEF2C-4676-4960-9DE8-7CABA339D548}" type="presParOf" srcId="{57AA96F4-946D-40AC-8E4B-5B18201CA848}" destId="{ABBA46FA-4E0F-448D-8E4F-FC1A9A680A52}" srcOrd="2" destOrd="0" presId="urn:microsoft.com/office/officeart/2018/2/layout/IconVerticalSolidList"/>
    <dgm:cxn modelId="{23383C74-9395-4175-9A58-583994A20365}" type="presParOf" srcId="{57AA96F4-946D-40AC-8E4B-5B18201CA848}" destId="{8F1D75FB-54E0-4822-83BF-146A37D0821F}" srcOrd="3" destOrd="0" presId="urn:microsoft.com/office/officeart/2018/2/layout/IconVerticalSolidList"/>
    <dgm:cxn modelId="{022FFBE9-FF7D-4600-8CF9-460475E870E6}" type="presParOf" srcId="{E0E4B365-C34A-4B28-927C-DCF2FC53C3C0}" destId="{5F0937C4-02AE-4E40-B103-F3127C1F1B5B}" srcOrd="5" destOrd="0" presId="urn:microsoft.com/office/officeart/2018/2/layout/IconVerticalSolidList"/>
    <dgm:cxn modelId="{541016B4-A363-4794-B7E9-18994DEEBF63}" type="presParOf" srcId="{E0E4B365-C34A-4B28-927C-DCF2FC53C3C0}" destId="{5541517C-7161-48C1-873B-7A85F4508188}" srcOrd="6" destOrd="0" presId="urn:microsoft.com/office/officeart/2018/2/layout/IconVerticalSolidList"/>
    <dgm:cxn modelId="{7F01F064-D6BD-4780-9E65-4B8A44C3653A}" type="presParOf" srcId="{5541517C-7161-48C1-873B-7A85F4508188}" destId="{CE9363C5-9702-48C0-A093-78BFC64169CB}" srcOrd="0" destOrd="0" presId="urn:microsoft.com/office/officeart/2018/2/layout/IconVerticalSolidList"/>
    <dgm:cxn modelId="{402927B0-A5A4-4A18-AB44-52DFF96C505D}" type="presParOf" srcId="{5541517C-7161-48C1-873B-7A85F4508188}" destId="{355D417B-5F9A-43E9-AB26-500FB986751D}" srcOrd="1" destOrd="0" presId="urn:microsoft.com/office/officeart/2018/2/layout/IconVerticalSolidList"/>
    <dgm:cxn modelId="{C735658E-A7CE-4BFA-A6BA-EB7CE9DFE975}" type="presParOf" srcId="{5541517C-7161-48C1-873B-7A85F4508188}" destId="{E5B9E13A-5FA9-4DB3-B425-DBAC2A67C3C2}" srcOrd="2" destOrd="0" presId="urn:microsoft.com/office/officeart/2018/2/layout/IconVerticalSolidList"/>
    <dgm:cxn modelId="{D46A415E-BBF7-4145-9329-828288DBF914}" type="presParOf" srcId="{5541517C-7161-48C1-873B-7A85F4508188}" destId="{E5957150-5ADF-4040-B510-A4352D838B84}" srcOrd="3" destOrd="0" presId="urn:microsoft.com/office/officeart/2018/2/layout/IconVerticalSolidList"/>
    <dgm:cxn modelId="{E7A6DCAA-AB77-4790-AC30-CB606AFE2A8F}" type="presParOf" srcId="{E0E4B365-C34A-4B28-927C-DCF2FC53C3C0}" destId="{56AE14AE-41E2-4698-A4A0-FF3009607F4B}" srcOrd="7" destOrd="0" presId="urn:microsoft.com/office/officeart/2018/2/layout/IconVerticalSolidList"/>
    <dgm:cxn modelId="{5F7B751F-DD49-4A0E-919C-720E150490CB}" type="presParOf" srcId="{E0E4B365-C34A-4B28-927C-DCF2FC53C3C0}" destId="{3C424DA3-7E45-4B24-80AE-933D9DD9C591}" srcOrd="8" destOrd="0" presId="urn:microsoft.com/office/officeart/2018/2/layout/IconVerticalSolidList"/>
    <dgm:cxn modelId="{84A6E110-3032-4356-9648-D2C289090031}" type="presParOf" srcId="{3C424DA3-7E45-4B24-80AE-933D9DD9C591}" destId="{BCF83514-7D36-4F2B-BCC5-05EC74B2595E}" srcOrd="0" destOrd="0" presId="urn:microsoft.com/office/officeart/2018/2/layout/IconVerticalSolidList"/>
    <dgm:cxn modelId="{242BAE94-C21A-4BF4-9F06-C45E0ADE593F}" type="presParOf" srcId="{3C424DA3-7E45-4B24-80AE-933D9DD9C591}" destId="{A0D486E2-E20A-4DB0-8FC0-561CF2B7423E}" srcOrd="1" destOrd="0" presId="urn:microsoft.com/office/officeart/2018/2/layout/IconVerticalSolidList"/>
    <dgm:cxn modelId="{BBC06F03-CDD1-4E65-B5B7-F80B0F85CEF9}" type="presParOf" srcId="{3C424DA3-7E45-4B24-80AE-933D9DD9C591}" destId="{9B6FCDDE-36CA-49C4-9921-A2AF30801EE6}" srcOrd="2" destOrd="0" presId="urn:microsoft.com/office/officeart/2018/2/layout/IconVerticalSolidList"/>
    <dgm:cxn modelId="{2B0E1E59-781C-4469-B206-BC3C8DCE398D}" type="presParOf" srcId="{3C424DA3-7E45-4B24-80AE-933D9DD9C591}" destId="{B81672F3-E5C5-418F-84AA-785FFC5CE2F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9B721-5F94-2B40-88F5-FCF052B32E5D}">
      <dsp:nvSpPr>
        <dsp:cNvPr id="0" name=""/>
        <dsp:cNvSpPr/>
      </dsp:nvSpPr>
      <dsp:spPr>
        <a:xfrm>
          <a:off x="0" y="6507"/>
          <a:ext cx="4559913" cy="3471367"/>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To establish the </a:t>
          </a:r>
          <a:r>
            <a:rPr lang="en-US" sz="2000" b="1" kern="1200" dirty="0">
              <a:solidFill>
                <a:schemeClr val="tx1"/>
              </a:solidFill>
            </a:rPr>
            <a:t>value of your research</a:t>
          </a:r>
          <a:r>
            <a:rPr lang="en-US" sz="2000" kern="1200" dirty="0">
              <a:solidFill>
                <a:schemeClr val="tx1"/>
              </a:solidFill>
            </a:rPr>
            <a:t>, you need to start with:</a:t>
          </a:r>
        </a:p>
        <a:p>
          <a:pPr marL="0" lvl="0" indent="0" algn="l" defTabSz="889000">
            <a:lnSpc>
              <a:spcPct val="90000"/>
            </a:lnSpc>
            <a:spcBef>
              <a:spcPct val="0"/>
            </a:spcBef>
            <a:spcAft>
              <a:spcPct val="35000"/>
            </a:spcAft>
            <a:buNone/>
          </a:pPr>
          <a:endParaRPr lang="en-US" sz="2000" kern="1200" dirty="0">
            <a:solidFill>
              <a:schemeClr val="tx1"/>
            </a:solidFill>
          </a:endParaRPr>
        </a:p>
        <a:p>
          <a:pPr marL="228600" lvl="1" indent="-228600" algn="l" defTabSz="889000">
            <a:lnSpc>
              <a:spcPct val="90000"/>
            </a:lnSpc>
            <a:spcBef>
              <a:spcPct val="0"/>
            </a:spcBef>
            <a:spcAft>
              <a:spcPct val="15000"/>
            </a:spcAft>
            <a:buChar char="•"/>
          </a:pPr>
          <a:r>
            <a:rPr lang="en-US" sz="2000" b="1" kern="1200" dirty="0">
              <a:solidFill>
                <a:schemeClr val="tx1"/>
              </a:solidFill>
            </a:rPr>
            <a:t>Identifying (and articulating) a clear need for your research or problem </a:t>
          </a:r>
          <a:r>
            <a:rPr lang="en-US" sz="2000" kern="1200" dirty="0">
              <a:solidFill>
                <a:schemeClr val="tx1"/>
              </a:solidFill>
            </a:rPr>
            <a:t>your research will address</a:t>
          </a:r>
        </a:p>
        <a:p>
          <a:pPr marL="228600" lvl="1" indent="-228600" algn="l" defTabSz="889000">
            <a:lnSpc>
              <a:spcPct val="90000"/>
            </a:lnSpc>
            <a:spcBef>
              <a:spcPct val="0"/>
            </a:spcBef>
            <a:spcAft>
              <a:spcPct val="15000"/>
            </a:spcAft>
            <a:buChar char="•"/>
          </a:pPr>
          <a:endParaRPr lang="en-US" sz="2000" kern="1200" dirty="0">
            <a:solidFill>
              <a:schemeClr val="tx1"/>
            </a:solidFill>
          </a:endParaRPr>
        </a:p>
        <a:p>
          <a:pPr marL="228600" lvl="1" indent="-228600" algn="l" defTabSz="889000">
            <a:lnSpc>
              <a:spcPct val="90000"/>
            </a:lnSpc>
            <a:spcBef>
              <a:spcPct val="0"/>
            </a:spcBef>
            <a:spcAft>
              <a:spcPct val="15000"/>
            </a:spcAft>
            <a:buChar char="•"/>
          </a:pPr>
          <a:r>
            <a:rPr lang="en-US" sz="2000" b="1" kern="1200" dirty="0">
              <a:solidFill>
                <a:schemeClr val="tx1"/>
              </a:solidFill>
            </a:rPr>
            <a:t>Identifying who’s problem </a:t>
          </a:r>
          <a:r>
            <a:rPr lang="en-US" sz="2000" kern="1200" dirty="0">
              <a:solidFill>
                <a:schemeClr val="tx1"/>
              </a:solidFill>
            </a:rPr>
            <a:t>this is and </a:t>
          </a:r>
          <a:r>
            <a:rPr lang="en-US" sz="2000" b="1" kern="1200" dirty="0">
              <a:solidFill>
                <a:schemeClr val="tx1"/>
              </a:solidFill>
            </a:rPr>
            <a:t>who will benefit and how</a:t>
          </a:r>
          <a:endParaRPr lang="en-US" sz="2000" kern="1200" dirty="0">
            <a:solidFill>
              <a:schemeClr val="tx1"/>
            </a:solidFill>
          </a:endParaRPr>
        </a:p>
      </dsp:txBody>
      <dsp:txXfrm>
        <a:off x="101673" y="108180"/>
        <a:ext cx="4356567" cy="3268021"/>
      </dsp:txXfrm>
    </dsp:sp>
    <dsp:sp modelId="{792082C4-DB27-954F-99C4-636A505B082E}">
      <dsp:nvSpPr>
        <dsp:cNvPr id="0" name=""/>
        <dsp:cNvSpPr/>
      </dsp:nvSpPr>
      <dsp:spPr>
        <a:xfrm rot="21596864">
          <a:off x="4939761" y="1261191"/>
          <a:ext cx="915089" cy="9563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endParaRPr lang="en-US" sz="4300" kern="1200"/>
        </a:p>
      </dsp:txBody>
      <dsp:txXfrm>
        <a:off x="4939761" y="1452578"/>
        <a:ext cx="640562" cy="573788"/>
      </dsp:txXfrm>
    </dsp:sp>
    <dsp:sp modelId="{A742C854-129E-B74B-87C7-D4F5B29651F0}">
      <dsp:nvSpPr>
        <dsp:cNvPr id="0" name=""/>
        <dsp:cNvSpPr/>
      </dsp:nvSpPr>
      <dsp:spPr>
        <a:xfrm>
          <a:off x="6286496" y="0"/>
          <a:ext cx="4275718" cy="3473172"/>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Then, you propose what you’re going to do and how</a:t>
          </a:r>
          <a:r>
            <a:rPr lang="en-US" sz="2000" kern="1200" dirty="0">
              <a:solidFill>
                <a:schemeClr val="tx1"/>
              </a:solidFill>
            </a:rPr>
            <a:t> and how the proposed research outcomes will </a:t>
          </a:r>
          <a:r>
            <a:rPr lang="en-US" sz="2000" b="1" kern="1200" dirty="0">
              <a:solidFill>
                <a:schemeClr val="tx1"/>
              </a:solidFill>
            </a:rPr>
            <a:t>solve</a:t>
          </a:r>
          <a:r>
            <a:rPr lang="en-US" sz="2000" kern="1200" dirty="0">
              <a:solidFill>
                <a:schemeClr val="tx1"/>
              </a:solidFill>
            </a:rPr>
            <a:t> (or be a key step towards solving) the problem/need</a:t>
          </a:r>
        </a:p>
      </dsp:txBody>
      <dsp:txXfrm>
        <a:off x="6388222" y="101726"/>
        <a:ext cx="4072266" cy="32697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E0D7D-96FC-428C-9860-C7D5BFBB439D}">
      <dsp:nvSpPr>
        <dsp:cNvPr id="0" name=""/>
        <dsp:cNvSpPr/>
      </dsp:nvSpPr>
      <dsp:spPr>
        <a:xfrm>
          <a:off x="0" y="3399"/>
          <a:ext cx="4921946" cy="7240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01BFDA-8F92-4142-831E-61DCE0AD0040}">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E5B553-89DE-426F-9BFB-1C3704EC19B8}">
      <dsp:nvSpPr>
        <dsp:cNvPr id="0" name=""/>
        <dsp:cNvSpPr/>
      </dsp:nvSpPr>
      <dsp:spPr>
        <a:xfrm>
          <a:off x="836323" y="3399"/>
          <a:ext cx="4085622"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89000">
            <a:lnSpc>
              <a:spcPct val="90000"/>
            </a:lnSpc>
            <a:spcBef>
              <a:spcPct val="0"/>
            </a:spcBef>
            <a:spcAft>
              <a:spcPct val="35000"/>
            </a:spcAft>
            <a:buNone/>
          </a:pPr>
          <a:r>
            <a:rPr lang="en-US" sz="2000" kern="1200" dirty="0"/>
            <a:t>Change in funding landscape</a:t>
          </a:r>
        </a:p>
      </dsp:txBody>
      <dsp:txXfrm>
        <a:off x="836323" y="3399"/>
        <a:ext cx="4085622" cy="724089"/>
      </dsp:txXfrm>
    </dsp:sp>
    <dsp:sp modelId="{477AF42E-EA8F-4940-BBC3-7687C20432D1}">
      <dsp:nvSpPr>
        <dsp:cNvPr id="0" name=""/>
        <dsp:cNvSpPr/>
      </dsp:nvSpPr>
      <dsp:spPr>
        <a:xfrm>
          <a:off x="0" y="908511"/>
          <a:ext cx="4921946" cy="7240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7CB7AA-B048-4E3E-9733-4C4C66CE3528}">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053FFE-3375-4CA5-9CCF-5E67C34E4868}">
      <dsp:nvSpPr>
        <dsp:cNvPr id="0" name=""/>
        <dsp:cNvSpPr/>
      </dsp:nvSpPr>
      <dsp:spPr>
        <a:xfrm>
          <a:off x="836323" y="908511"/>
          <a:ext cx="4085622"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89000">
            <a:lnSpc>
              <a:spcPct val="90000"/>
            </a:lnSpc>
            <a:spcBef>
              <a:spcPct val="0"/>
            </a:spcBef>
            <a:spcAft>
              <a:spcPct val="35000"/>
            </a:spcAft>
            <a:buNone/>
          </a:pPr>
          <a:r>
            <a:rPr lang="en-US" sz="2000" kern="1200" dirty="0"/>
            <a:t>Change in regulations that will affect specific sectors </a:t>
          </a:r>
        </a:p>
      </dsp:txBody>
      <dsp:txXfrm>
        <a:off x="836323" y="908511"/>
        <a:ext cx="4085622" cy="724089"/>
      </dsp:txXfrm>
    </dsp:sp>
    <dsp:sp modelId="{0CA39AC8-373F-4D6C-82C0-5F2B0677B95E}">
      <dsp:nvSpPr>
        <dsp:cNvPr id="0" name=""/>
        <dsp:cNvSpPr/>
      </dsp:nvSpPr>
      <dsp:spPr>
        <a:xfrm>
          <a:off x="0" y="1813624"/>
          <a:ext cx="4921946" cy="7240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FB2034-2672-48FF-88D8-F38EBBE2AF0C}">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1D75FB-54E0-4822-83BF-146A37D0821F}">
      <dsp:nvSpPr>
        <dsp:cNvPr id="0" name=""/>
        <dsp:cNvSpPr/>
      </dsp:nvSpPr>
      <dsp:spPr>
        <a:xfrm>
          <a:off x="836323" y="1813624"/>
          <a:ext cx="4085622"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89000">
            <a:lnSpc>
              <a:spcPct val="90000"/>
            </a:lnSpc>
            <a:spcBef>
              <a:spcPct val="0"/>
            </a:spcBef>
            <a:spcAft>
              <a:spcPct val="35000"/>
            </a:spcAft>
            <a:buNone/>
          </a:pPr>
          <a:r>
            <a:rPr lang="en-US" sz="2000" kern="1200" dirty="0"/>
            <a:t>Changes in societal </a:t>
          </a:r>
          <a:r>
            <a:rPr lang="en-US" sz="2000" kern="1200" dirty="0" err="1"/>
            <a:t>behaviour</a:t>
          </a:r>
          <a:endParaRPr lang="en-US" sz="2000" kern="1200" dirty="0"/>
        </a:p>
      </dsp:txBody>
      <dsp:txXfrm>
        <a:off x="836323" y="1813624"/>
        <a:ext cx="4085622" cy="724089"/>
      </dsp:txXfrm>
    </dsp:sp>
    <dsp:sp modelId="{CE9363C5-9702-48C0-A093-78BFC64169CB}">
      <dsp:nvSpPr>
        <dsp:cNvPr id="0" name=""/>
        <dsp:cNvSpPr/>
      </dsp:nvSpPr>
      <dsp:spPr>
        <a:xfrm>
          <a:off x="0" y="2718736"/>
          <a:ext cx="4921946" cy="7240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5D417B-5F9A-43E9-AB26-500FB986751D}">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957150-5ADF-4040-B510-A4352D838B84}">
      <dsp:nvSpPr>
        <dsp:cNvPr id="0" name=""/>
        <dsp:cNvSpPr/>
      </dsp:nvSpPr>
      <dsp:spPr>
        <a:xfrm>
          <a:off x="836323" y="2718736"/>
          <a:ext cx="4085622"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89000">
            <a:lnSpc>
              <a:spcPct val="90000"/>
            </a:lnSpc>
            <a:spcBef>
              <a:spcPct val="0"/>
            </a:spcBef>
            <a:spcAft>
              <a:spcPct val="35000"/>
            </a:spcAft>
            <a:buNone/>
          </a:pPr>
          <a:r>
            <a:rPr lang="en-US" sz="2000" kern="1200" dirty="0"/>
            <a:t>Industry trends and challenges </a:t>
          </a:r>
        </a:p>
      </dsp:txBody>
      <dsp:txXfrm>
        <a:off x="836323" y="2718736"/>
        <a:ext cx="4085622" cy="724089"/>
      </dsp:txXfrm>
    </dsp:sp>
    <dsp:sp modelId="{BCF83514-7D36-4F2B-BCC5-05EC74B2595E}">
      <dsp:nvSpPr>
        <dsp:cNvPr id="0" name=""/>
        <dsp:cNvSpPr/>
      </dsp:nvSpPr>
      <dsp:spPr>
        <a:xfrm>
          <a:off x="0" y="3623848"/>
          <a:ext cx="4921946" cy="72408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D486E2-E20A-4DB0-8FC0-561CF2B7423E}">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1672F3-E5C5-418F-84AA-785FFC5CE2F8}">
      <dsp:nvSpPr>
        <dsp:cNvPr id="0" name=""/>
        <dsp:cNvSpPr/>
      </dsp:nvSpPr>
      <dsp:spPr>
        <a:xfrm>
          <a:off x="836323" y="3623848"/>
          <a:ext cx="4085622"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89000">
            <a:lnSpc>
              <a:spcPct val="90000"/>
            </a:lnSpc>
            <a:spcBef>
              <a:spcPct val="0"/>
            </a:spcBef>
            <a:spcAft>
              <a:spcPct val="35000"/>
            </a:spcAft>
            <a:buNone/>
          </a:pPr>
          <a:r>
            <a:rPr lang="en-US" sz="2000" kern="1200" dirty="0"/>
            <a:t>New technological developments </a:t>
          </a:r>
        </a:p>
      </dsp:txBody>
      <dsp:txXfrm>
        <a:off x="836323" y="3623848"/>
        <a:ext cx="4085622" cy="724089"/>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B9DE9-B748-5C40-AB75-ACBE6495A64E}" type="datetimeFigureOut">
              <a:rPr lang="en-US" smtClean="0"/>
              <a:t>6/12/25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68A7F-EE11-864E-9243-B7CCC8EC491B}" type="slidenum">
              <a:rPr lang="en-US" smtClean="0"/>
              <a:t>‹#›</a:t>
            </a:fld>
            <a:endParaRPr lang="en-US"/>
          </a:p>
        </p:txBody>
      </p:sp>
    </p:spTree>
    <p:extLst>
      <p:ext uri="{BB962C8B-B14F-4D97-AF65-F5344CB8AC3E}">
        <p14:creationId xmlns:p14="http://schemas.microsoft.com/office/powerpoint/2010/main" val="2435660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i="1" kern="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B68A7F-EE11-864E-9243-B7CCC8EC491B}" type="slidenum">
              <a:rPr lang="en-US" smtClean="0"/>
              <a:t>1</a:t>
            </a:fld>
            <a:endParaRPr lang="en-US"/>
          </a:p>
        </p:txBody>
      </p:sp>
    </p:spTree>
    <p:extLst>
      <p:ext uri="{BB962C8B-B14F-4D97-AF65-F5344CB8AC3E}">
        <p14:creationId xmlns:p14="http://schemas.microsoft.com/office/powerpoint/2010/main" val="398443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3445F-64A2-5A02-6B2A-441774CC8C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82A9DD-A95C-2133-20DE-5B1373365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61366-4CA5-F701-17E5-5BA35537A5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570799-03AC-A469-BEC6-297ADB026987}"/>
              </a:ext>
            </a:extLst>
          </p:cNvPr>
          <p:cNvSpPr>
            <a:spLocks noGrp="1"/>
          </p:cNvSpPr>
          <p:nvPr>
            <p:ph type="sldNum" sz="quarter" idx="5"/>
          </p:nvPr>
        </p:nvSpPr>
        <p:spPr/>
        <p:txBody>
          <a:bodyPr/>
          <a:lstStyle/>
          <a:p>
            <a:fld id="{04B68A7F-EE11-864E-9243-B7CCC8EC491B}" type="slidenum">
              <a:rPr lang="en-US" smtClean="0"/>
              <a:t>10</a:t>
            </a:fld>
            <a:endParaRPr lang="en-US"/>
          </a:p>
        </p:txBody>
      </p:sp>
    </p:spTree>
    <p:extLst>
      <p:ext uri="{BB962C8B-B14F-4D97-AF65-F5344CB8AC3E}">
        <p14:creationId xmlns:p14="http://schemas.microsoft.com/office/powerpoint/2010/main" val="104642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DC84A-5850-FF0F-5249-757A0ACA37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5016CB-4767-F57C-6B5E-8F79C583AE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475965-2052-0148-9E25-9DB424A97F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592936C-0E73-3FB4-50C3-FD90084B0879}"/>
              </a:ext>
            </a:extLst>
          </p:cNvPr>
          <p:cNvSpPr>
            <a:spLocks noGrp="1"/>
          </p:cNvSpPr>
          <p:nvPr>
            <p:ph type="sldNum" sz="quarter" idx="5"/>
          </p:nvPr>
        </p:nvSpPr>
        <p:spPr/>
        <p:txBody>
          <a:bodyPr/>
          <a:lstStyle/>
          <a:p>
            <a:fld id="{7DC2D1E4-63F2-864A-B276-C9662FDBDC6A}" type="slidenum">
              <a:rPr lang="en-US" smtClean="0"/>
              <a:t>11</a:t>
            </a:fld>
            <a:endParaRPr lang="en-US"/>
          </a:p>
        </p:txBody>
      </p:sp>
    </p:spTree>
    <p:extLst>
      <p:ext uri="{BB962C8B-B14F-4D97-AF65-F5344CB8AC3E}">
        <p14:creationId xmlns:p14="http://schemas.microsoft.com/office/powerpoint/2010/main" val="3579731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003F5-D9DA-5326-ECE7-5114811C9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64693A-DE8B-C812-EE73-9FEFEB0672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BB2B06-A3A2-26D2-7D18-797D378B56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028C88-86C7-5067-60AE-2492523D3691}"/>
              </a:ext>
            </a:extLst>
          </p:cNvPr>
          <p:cNvSpPr>
            <a:spLocks noGrp="1"/>
          </p:cNvSpPr>
          <p:nvPr>
            <p:ph type="sldNum" sz="quarter" idx="5"/>
          </p:nvPr>
        </p:nvSpPr>
        <p:spPr/>
        <p:txBody>
          <a:bodyPr/>
          <a:lstStyle/>
          <a:p>
            <a:fld id="{C7829882-031A-B042-B8ED-8B3CB999411E}" type="slidenum">
              <a:rPr lang="en-US" smtClean="0"/>
              <a:t>12</a:t>
            </a:fld>
            <a:endParaRPr lang="en-US"/>
          </a:p>
        </p:txBody>
      </p:sp>
    </p:spTree>
    <p:extLst>
      <p:ext uri="{BB962C8B-B14F-4D97-AF65-F5344CB8AC3E}">
        <p14:creationId xmlns:p14="http://schemas.microsoft.com/office/powerpoint/2010/main" val="74616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7AE0D-A9DC-652D-BBDB-76F36D2440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319664-2C38-9F85-9AE5-4C35442EAF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2F65E8-03C9-86A2-4074-09EA8BCF1C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E64625-DA1A-9BB6-93BC-8DC43CAD7F98}"/>
              </a:ext>
            </a:extLst>
          </p:cNvPr>
          <p:cNvSpPr>
            <a:spLocks noGrp="1"/>
          </p:cNvSpPr>
          <p:nvPr>
            <p:ph type="sldNum" sz="quarter" idx="5"/>
          </p:nvPr>
        </p:nvSpPr>
        <p:spPr/>
        <p:txBody>
          <a:bodyPr/>
          <a:lstStyle/>
          <a:p>
            <a:fld id="{C7829882-031A-B042-B8ED-8B3CB999411E}" type="slidenum">
              <a:rPr lang="en-US" smtClean="0"/>
              <a:t>13</a:t>
            </a:fld>
            <a:endParaRPr lang="en-US"/>
          </a:p>
        </p:txBody>
      </p:sp>
    </p:spTree>
    <p:extLst>
      <p:ext uri="{BB962C8B-B14F-4D97-AF65-F5344CB8AC3E}">
        <p14:creationId xmlns:p14="http://schemas.microsoft.com/office/powerpoint/2010/main" val="1667223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4B68A7F-EE11-864E-9243-B7CCC8EC491B}" type="slidenum">
              <a:rPr lang="en-US" smtClean="0"/>
              <a:t>14</a:t>
            </a:fld>
            <a:endParaRPr lang="en-US"/>
          </a:p>
        </p:txBody>
      </p:sp>
    </p:spTree>
    <p:extLst>
      <p:ext uri="{BB962C8B-B14F-4D97-AF65-F5344CB8AC3E}">
        <p14:creationId xmlns:p14="http://schemas.microsoft.com/office/powerpoint/2010/main" val="760559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2D1E4-63F2-864A-B276-C9662FDBDC6A}" type="slidenum">
              <a:rPr lang="en-US" smtClean="0"/>
              <a:t>15</a:t>
            </a:fld>
            <a:endParaRPr lang="en-US"/>
          </a:p>
        </p:txBody>
      </p:sp>
    </p:spTree>
    <p:extLst>
      <p:ext uri="{BB962C8B-B14F-4D97-AF65-F5344CB8AC3E}">
        <p14:creationId xmlns:p14="http://schemas.microsoft.com/office/powerpoint/2010/main" val="1207123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2D1E4-63F2-864A-B276-C9662FDBDC6A}" type="slidenum">
              <a:rPr lang="en-US" smtClean="0"/>
              <a:t>16</a:t>
            </a:fld>
            <a:endParaRPr lang="en-US"/>
          </a:p>
        </p:txBody>
      </p:sp>
    </p:spTree>
    <p:extLst>
      <p:ext uri="{BB962C8B-B14F-4D97-AF65-F5344CB8AC3E}">
        <p14:creationId xmlns:p14="http://schemas.microsoft.com/office/powerpoint/2010/main" val="1247747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2D1E4-63F2-864A-B276-C9662FDBDC6A}" type="slidenum">
              <a:rPr lang="en-US" smtClean="0"/>
              <a:t>17</a:t>
            </a:fld>
            <a:endParaRPr lang="en-US"/>
          </a:p>
        </p:txBody>
      </p:sp>
    </p:spTree>
    <p:extLst>
      <p:ext uri="{BB962C8B-B14F-4D97-AF65-F5344CB8AC3E}">
        <p14:creationId xmlns:p14="http://schemas.microsoft.com/office/powerpoint/2010/main" val="1583049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C0FB3-30A4-2FEC-64A6-D72D0CEBC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3751E6-D0C4-4602-F9FD-40F172537D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9375BF-DDF7-B371-AE5A-475DFDBB35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6E87A7-A9B3-6FC2-60CB-49AF5F9F4B14}"/>
              </a:ext>
            </a:extLst>
          </p:cNvPr>
          <p:cNvSpPr>
            <a:spLocks noGrp="1"/>
          </p:cNvSpPr>
          <p:nvPr>
            <p:ph type="sldNum" sz="quarter" idx="5"/>
          </p:nvPr>
        </p:nvSpPr>
        <p:spPr/>
        <p:txBody>
          <a:bodyPr/>
          <a:lstStyle/>
          <a:p>
            <a:fld id="{7DC2D1E4-63F2-864A-B276-C9662FDBDC6A}" type="slidenum">
              <a:rPr lang="en-US" smtClean="0"/>
              <a:t>18</a:t>
            </a:fld>
            <a:endParaRPr lang="en-US"/>
          </a:p>
        </p:txBody>
      </p:sp>
    </p:spTree>
    <p:extLst>
      <p:ext uri="{BB962C8B-B14F-4D97-AF65-F5344CB8AC3E}">
        <p14:creationId xmlns:p14="http://schemas.microsoft.com/office/powerpoint/2010/main" val="2488500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2D1E4-63F2-864A-B276-C9662FDBDC6A}" type="slidenum">
              <a:rPr lang="en-US" smtClean="0"/>
              <a:t>19</a:t>
            </a:fld>
            <a:endParaRPr lang="en-US"/>
          </a:p>
        </p:txBody>
      </p:sp>
    </p:spTree>
    <p:extLst>
      <p:ext uri="{BB962C8B-B14F-4D97-AF65-F5344CB8AC3E}">
        <p14:creationId xmlns:p14="http://schemas.microsoft.com/office/powerpoint/2010/main" val="2287610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4B68A7F-EE11-864E-9243-B7CCC8EC491B}" type="slidenum">
              <a:rPr lang="en-US" smtClean="0"/>
              <a:t>2</a:t>
            </a:fld>
            <a:endParaRPr lang="en-US"/>
          </a:p>
        </p:txBody>
      </p:sp>
    </p:spTree>
    <p:extLst>
      <p:ext uri="{BB962C8B-B14F-4D97-AF65-F5344CB8AC3E}">
        <p14:creationId xmlns:p14="http://schemas.microsoft.com/office/powerpoint/2010/main" val="909468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2D1E4-63F2-864A-B276-C9662FDBDC6A}" type="slidenum">
              <a:rPr lang="en-US" smtClean="0"/>
              <a:t>20</a:t>
            </a:fld>
            <a:endParaRPr lang="en-US"/>
          </a:p>
        </p:txBody>
      </p:sp>
    </p:spTree>
    <p:extLst>
      <p:ext uri="{BB962C8B-B14F-4D97-AF65-F5344CB8AC3E}">
        <p14:creationId xmlns:p14="http://schemas.microsoft.com/office/powerpoint/2010/main" val="3401297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2D1E4-63F2-864A-B276-C9662FDBDC6A}" type="slidenum">
              <a:rPr lang="en-US" smtClean="0"/>
              <a:t>21</a:t>
            </a:fld>
            <a:endParaRPr lang="en-US"/>
          </a:p>
        </p:txBody>
      </p:sp>
    </p:spTree>
    <p:extLst>
      <p:ext uri="{BB962C8B-B14F-4D97-AF65-F5344CB8AC3E}">
        <p14:creationId xmlns:p14="http://schemas.microsoft.com/office/powerpoint/2010/main" val="1313882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Question: What challenges do your researchers face when trying to develop independent research ideas and apply for research funding or  fellowships? [Free text]</a:t>
            </a:r>
          </a:p>
          <a:p>
            <a:pPr>
              <a:buNone/>
            </a:pPr>
            <a:endParaRPr lang="en-GB" sz="1200" dirty="0">
              <a:solidFill>
                <a:srgbClr val="000000"/>
              </a:solidFill>
              <a:effectLst/>
              <a:latin typeface="Times New Roman" panose="02020603050405020304" pitchFamily="18" charset="0"/>
              <a:ea typeface="Times New Roman" panose="02020603050405020304" pitchFamily="18" charset="0"/>
            </a:endParaRPr>
          </a:p>
          <a:p>
            <a:pPr lvl="0">
              <a:buSzPts val="1000"/>
              <a:tabLst>
                <a:tab pos="457200" algn="l"/>
              </a:tabLst>
            </a:pPr>
            <a:endParaRPr lang="en-GB" sz="1200" b="1" kern="0" dirty="0">
              <a:effectLst/>
              <a:ea typeface="Times New Roman" panose="02020603050405020304" pitchFamily="18" charset="0"/>
            </a:endParaRPr>
          </a:p>
          <a:p>
            <a:pPr lvl="0">
              <a:buSzPts val="1000"/>
              <a:tabLst>
                <a:tab pos="457200" algn="l"/>
              </a:tabLst>
            </a:pPr>
            <a:r>
              <a:rPr lang="en-GB" sz="1200" b="1" kern="0" dirty="0">
                <a:ea typeface="Times New Roman" panose="02020603050405020304" pitchFamily="18" charset="0"/>
              </a:rPr>
              <a:t>Question: </a:t>
            </a:r>
            <a:r>
              <a:rPr lang="en-GB" sz="1200" b="1" kern="0" dirty="0">
                <a:effectLst/>
                <a:ea typeface="Times New Roman" panose="02020603050405020304" pitchFamily="18" charset="0"/>
              </a:rPr>
              <a:t>How do you currently support your ECRs in refining their own research ideas and articulating a clear research value </a:t>
            </a:r>
            <a:r>
              <a:rPr lang="en-GB" sz="1200" b="1" kern="0" dirty="0"/>
              <a:t>proposition</a:t>
            </a:r>
            <a:r>
              <a:rPr lang="en-US" sz="1200" b="1" kern="0" dirty="0"/>
              <a:t> and with grant writing</a:t>
            </a:r>
            <a:r>
              <a:rPr lang="en-GB" sz="1200" b="1" kern="0" dirty="0"/>
              <a:t> ? Free text</a:t>
            </a:r>
          </a:p>
          <a:p>
            <a:endParaRPr lang="en-US" dirty="0"/>
          </a:p>
        </p:txBody>
      </p:sp>
      <p:sp>
        <p:nvSpPr>
          <p:cNvPr id="4" name="Slide Number Placeholder 3"/>
          <p:cNvSpPr>
            <a:spLocks noGrp="1"/>
          </p:cNvSpPr>
          <p:nvPr>
            <p:ph type="sldNum" sz="quarter" idx="5"/>
          </p:nvPr>
        </p:nvSpPr>
        <p:spPr/>
        <p:txBody>
          <a:bodyPr/>
          <a:lstStyle/>
          <a:p>
            <a:fld id="{04B68A7F-EE11-864E-9243-B7CCC8EC491B}" type="slidenum">
              <a:rPr lang="en-US" smtClean="0"/>
              <a:t>22</a:t>
            </a:fld>
            <a:endParaRPr lang="en-US"/>
          </a:p>
        </p:txBody>
      </p:sp>
    </p:spTree>
    <p:extLst>
      <p:ext uri="{BB962C8B-B14F-4D97-AF65-F5344CB8AC3E}">
        <p14:creationId xmlns:p14="http://schemas.microsoft.com/office/powerpoint/2010/main" val="2042762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9B83CCA-B593-0C41-AAF4-7D3B95F3CDFF}" type="slidenum">
              <a:rPr lang="en-US" smtClean="0"/>
              <a:t>23</a:t>
            </a:fld>
            <a:endParaRPr lang="en-US"/>
          </a:p>
        </p:txBody>
      </p:sp>
    </p:spTree>
    <p:extLst>
      <p:ext uri="{BB962C8B-B14F-4D97-AF65-F5344CB8AC3E}">
        <p14:creationId xmlns:p14="http://schemas.microsoft.com/office/powerpoint/2010/main" val="46986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9B83CCA-B593-0C41-AAF4-7D3B95F3CDFF}" type="slidenum">
              <a:rPr lang="en-US" smtClean="0"/>
              <a:t>24</a:t>
            </a:fld>
            <a:endParaRPr lang="en-US"/>
          </a:p>
        </p:txBody>
      </p:sp>
    </p:spTree>
    <p:extLst>
      <p:ext uri="{BB962C8B-B14F-4D97-AF65-F5344CB8AC3E}">
        <p14:creationId xmlns:p14="http://schemas.microsoft.com/office/powerpoint/2010/main" val="1154713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674EC-BA0C-3A10-80C0-3F3E6C01C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87ADE2-2A7A-0F77-35B5-73E1717451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5F8281-3028-1164-B3D7-23302AA2C6C5}"/>
              </a:ext>
            </a:extLst>
          </p:cNvPr>
          <p:cNvSpPr>
            <a:spLocks noGrp="1"/>
          </p:cNvSpPr>
          <p:nvPr>
            <p:ph type="body" idx="1"/>
          </p:nvPr>
        </p:nvSpPr>
        <p:spPr/>
        <p:txBody>
          <a:bodyPr/>
          <a:lstStyle/>
          <a:p>
            <a:r>
              <a:rPr lang="en-GB" sz="2000" dirty="0">
                <a:solidFill>
                  <a:schemeClr val="bg2">
                    <a:lumMod val="25000"/>
                  </a:schemeClr>
                </a:solidFill>
              </a:rPr>
              <a:t>OVERALL GUIDANCE </a:t>
            </a:r>
          </a:p>
          <a:p>
            <a:br>
              <a:rPr lang="en-GB" sz="2000" dirty="0">
                <a:solidFill>
                  <a:schemeClr val="bg2">
                    <a:lumMod val="25000"/>
                  </a:schemeClr>
                </a:solidFill>
              </a:rPr>
            </a:br>
            <a:r>
              <a:rPr lang="en-GB" sz="2000" dirty="0">
                <a:solidFill>
                  <a:schemeClr val="bg2">
                    <a:lumMod val="25000"/>
                  </a:schemeClr>
                </a:solidFill>
              </a:rPr>
              <a:t>The different boxes will not necessarily correspond to specific sections in grant proposals - </a:t>
            </a:r>
            <a:r>
              <a:rPr lang="en-GB" sz="2000" b="1" dirty="0">
                <a:solidFill>
                  <a:srgbClr val="205B62"/>
                </a:solidFill>
              </a:rPr>
              <a:t>this is intentional</a:t>
            </a:r>
          </a:p>
          <a:p>
            <a:endParaRPr lang="en-GB" sz="2000" dirty="0">
              <a:solidFill>
                <a:schemeClr val="accent1">
                  <a:lumMod val="75000"/>
                </a:schemeClr>
              </a:solidFill>
            </a:endParaRPr>
          </a:p>
          <a:p>
            <a:pPr lvl="1"/>
            <a:r>
              <a:rPr lang="en-GB" sz="2000" dirty="0">
                <a:solidFill>
                  <a:schemeClr val="bg2">
                    <a:lumMod val="25000"/>
                  </a:schemeClr>
                </a:solidFill>
              </a:rPr>
              <a:t>The tool takes a wider view of the research and impact and </a:t>
            </a:r>
            <a:r>
              <a:rPr lang="en-GB" sz="2000" dirty="0">
                <a:solidFill>
                  <a:srgbClr val="205B62"/>
                </a:solidFill>
              </a:rPr>
              <a:t>when it comes to writing the proposal, you will be able to </a:t>
            </a:r>
            <a:r>
              <a:rPr lang="en-GB" sz="2000" b="1" dirty="0">
                <a:solidFill>
                  <a:srgbClr val="205B62"/>
                </a:solidFill>
              </a:rPr>
              <a:t>take and combine information from the different sections of the tool. </a:t>
            </a:r>
          </a:p>
          <a:p>
            <a:pPr lvl="1"/>
            <a:r>
              <a:rPr lang="en-GB" sz="2000" b="1" dirty="0">
                <a:solidFill>
                  <a:srgbClr val="205B62"/>
                </a:solidFill>
              </a:rPr>
              <a:t>It covers all aspects of the research to consider to make it a competitive research project</a:t>
            </a:r>
          </a:p>
          <a:p>
            <a:pPr lvl="1"/>
            <a:endParaRPr lang="en-GB" sz="2000" dirty="0">
              <a:solidFill>
                <a:schemeClr val="accent1">
                  <a:lumMod val="75000"/>
                </a:schemeClr>
              </a:solidFill>
            </a:endParaRPr>
          </a:p>
          <a:p>
            <a:pPr lvl="1"/>
            <a:r>
              <a:rPr lang="en-GB" sz="2000" dirty="0">
                <a:solidFill>
                  <a:schemeClr val="bg2">
                    <a:lumMod val="25000"/>
                  </a:schemeClr>
                </a:solidFill>
              </a:rPr>
              <a:t>Funder agnostic - </a:t>
            </a:r>
            <a:r>
              <a:rPr lang="en-GB" sz="2000" b="1" dirty="0">
                <a:solidFill>
                  <a:srgbClr val="205B62"/>
                </a:solidFill>
              </a:rPr>
              <a:t>Each funder is different</a:t>
            </a:r>
            <a:r>
              <a:rPr lang="en-GB" sz="2000" dirty="0">
                <a:solidFill>
                  <a:srgbClr val="205B62"/>
                </a:solidFill>
              </a:rPr>
              <a:t>, </a:t>
            </a:r>
            <a:r>
              <a:rPr lang="en-GB" sz="2000" dirty="0">
                <a:solidFill>
                  <a:schemeClr val="bg2">
                    <a:lumMod val="25000"/>
                  </a:schemeClr>
                </a:solidFill>
              </a:rPr>
              <a:t>you will need to look at their mission and  strategic priorities and other requirements and adapt writing the grant applications tailored to each funder.  </a:t>
            </a:r>
          </a:p>
          <a:p>
            <a:endParaRPr lang="en-GB" sz="2000" dirty="0">
              <a:solidFill>
                <a:schemeClr val="bg2">
                  <a:lumMod val="25000"/>
                </a:schemeClr>
              </a:solidFill>
            </a:endParaRPr>
          </a:p>
          <a:p>
            <a:r>
              <a:rPr lang="en-GB" sz="2000" dirty="0">
                <a:solidFill>
                  <a:schemeClr val="bg2">
                    <a:lumMod val="25000"/>
                  </a:schemeClr>
                </a:solidFill>
              </a:rPr>
              <a:t>Numbering shows </a:t>
            </a:r>
            <a:r>
              <a:rPr lang="en-GB" sz="2000" b="1" dirty="0">
                <a:solidFill>
                  <a:schemeClr val="accent1">
                    <a:lumMod val="75000"/>
                  </a:schemeClr>
                </a:solidFill>
              </a:rPr>
              <a:t>recommended sequence to use the tool</a:t>
            </a:r>
            <a:r>
              <a:rPr lang="en-GB" sz="2000" dirty="0">
                <a:solidFill>
                  <a:schemeClr val="bg2">
                    <a:lumMod val="25000"/>
                  </a:schemeClr>
                </a:solidFill>
              </a:rPr>
              <a:t>, starting with "</a:t>
            </a:r>
            <a:r>
              <a:rPr lang="en-GB" sz="2000" dirty="0">
                <a:solidFill>
                  <a:schemeClr val="accent1">
                    <a:lumMod val="75000"/>
                  </a:schemeClr>
                </a:solidFill>
              </a:rPr>
              <a:t>what is the context for your research, what problem will your research address</a:t>
            </a:r>
            <a:r>
              <a:rPr lang="en-GB" sz="2000" dirty="0">
                <a:solidFill>
                  <a:schemeClr val="bg2">
                    <a:lumMod val="25000"/>
                  </a:schemeClr>
                </a:solidFill>
              </a:rPr>
              <a:t>? ”</a:t>
            </a:r>
          </a:p>
          <a:p>
            <a:r>
              <a:rPr lang="en-US" sz="2000" dirty="0">
                <a:solidFill>
                  <a:schemeClr val="bg2">
                    <a:lumMod val="25000"/>
                  </a:schemeClr>
                </a:solidFill>
              </a:rPr>
              <a:t>The </a:t>
            </a:r>
            <a:r>
              <a:rPr lang="en-US" sz="2000" b="1" dirty="0">
                <a:solidFill>
                  <a:schemeClr val="accent1">
                    <a:lumMod val="75000"/>
                  </a:schemeClr>
                </a:solidFill>
              </a:rPr>
              <a:t>size</a:t>
            </a:r>
            <a:r>
              <a:rPr lang="en-US" sz="2000" dirty="0">
                <a:solidFill>
                  <a:schemeClr val="bg2">
                    <a:lumMod val="25000"/>
                  </a:schemeClr>
                </a:solidFill>
              </a:rPr>
              <a:t> of the box </a:t>
            </a:r>
            <a:r>
              <a:rPr lang="en-US" sz="2000" b="1" dirty="0">
                <a:solidFill>
                  <a:schemeClr val="accent1">
                    <a:lumMod val="75000"/>
                  </a:schemeClr>
                </a:solidFill>
              </a:rPr>
              <a:t>does not correlate with the importance </a:t>
            </a:r>
            <a:r>
              <a:rPr lang="en-US" sz="2000" dirty="0">
                <a:solidFill>
                  <a:schemeClr val="bg2">
                    <a:lumMod val="25000"/>
                  </a:schemeClr>
                </a:solidFill>
              </a:rPr>
              <a:t>of that section/topic</a:t>
            </a:r>
            <a:endParaRPr lang="en-GB" sz="2000" dirty="0">
              <a:solidFill>
                <a:schemeClr val="bg2">
                  <a:lumMod val="25000"/>
                </a:schemeClr>
              </a:solidFill>
            </a:endParaRPr>
          </a:p>
          <a:p>
            <a:r>
              <a:rPr lang="en-US" sz="2000" dirty="0">
                <a:solidFill>
                  <a:schemeClr val="bg2">
                    <a:lumMod val="25000"/>
                  </a:schemeClr>
                </a:solidFill>
              </a:rPr>
              <a:t>Use </a:t>
            </a:r>
            <a:r>
              <a:rPr lang="en-US" sz="2000" b="1" dirty="0">
                <a:solidFill>
                  <a:schemeClr val="accent1">
                    <a:lumMod val="75000"/>
                  </a:schemeClr>
                </a:solidFill>
              </a:rPr>
              <a:t>bullet points and short sentences </a:t>
            </a:r>
            <a:r>
              <a:rPr lang="en-US" sz="2000" dirty="0">
                <a:solidFill>
                  <a:schemeClr val="bg2">
                    <a:lumMod val="25000"/>
                  </a:schemeClr>
                </a:solidFill>
              </a:rPr>
              <a:t>that bring out the key points– you can elaborate on these in the grant applications. </a:t>
            </a:r>
          </a:p>
          <a:p>
            <a:endParaRPr lang="en-US" dirty="0">
              <a:ea typeface="Calibri"/>
              <a:cs typeface="Calibri"/>
            </a:endParaRPr>
          </a:p>
          <a:p>
            <a:r>
              <a:rPr lang="en-US" dirty="0">
                <a:ea typeface="Calibri"/>
                <a:cs typeface="Calibri"/>
              </a:rPr>
              <a:t>The slides that will be shared have detail on what researchers need to consider in each of these topics and provides them/you with suggestions on where they can find resources at their university or who they could reach out to for support. I will focus on a number of key topics we know researchers struggle with</a:t>
            </a:r>
          </a:p>
        </p:txBody>
      </p:sp>
      <p:sp>
        <p:nvSpPr>
          <p:cNvPr id="4" name="Slide Number Placeholder 3">
            <a:extLst>
              <a:ext uri="{FF2B5EF4-FFF2-40B4-BE49-F238E27FC236}">
                <a16:creationId xmlns:a16="http://schemas.microsoft.com/office/drawing/2014/main" id="{5E8FDDBB-85CF-8799-4D79-0466E8ECB50C}"/>
              </a:ext>
            </a:extLst>
          </p:cNvPr>
          <p:cNvSpPr>
            <a:spLocks noGrp="1"/>
          </p:cNvSpPr>
          <p:nvPr>
            <p:ph type="sldNum" sz="quarter" idx="5"/>
          </p:nvPr>
        </p:nvSpPr>
        <p:spPr/>
        <p:txBody>
          <a:bodyPr/>
          <a:lstStyle/>
          <a:p>
            <a:fld id="{A9B83CCA-B593-0C41-AAF4-7D3B95F3CDFF}" type="slidenum">
              <a:rPr lang="en-US" smtClean="0"/>
              <a:t>25</a:t>
            </a:fld>
            <a:endParaRPr lang="en-US"/>
          </a:p>
        </p:txBody>
      </p:sp>
    </p:spTree>
    <p:extLst>
      <p:ext uri="{BB962C8B-B14F-4D97-AF65-F5344CB8AC3E}">
        <p14:creationId xmlns:p14="http://schemas.microsoft.com/office/powerpoint/2010/main" val="1537855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68A7F-EE11-864E-9243-B7CCC8EC491B}" type="slidenum">
              <a:rPr lang="en-US" smtClean="0"/>
              <a:t>26</a:t>
            </a:fld>
            <a:endParaRPr lang="en-US"/>
          </a:p>
        </p:txBody>
      </p:sp>
    </p:spTree>
    <p:extLst>
      <p:ext uri="{BB962C8B-B14F-4D97-AF65-F5344CB8AC3E}">
        <p14:creationId xmlns:p14="http://schemas.microsoft.com/office/powerpoint/2010/main" val="2762374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2D1E4-63F2-864A-B276-C9662FDBDC6A}" type="slidenum">
              <a:rPr lang="en-US" smtClean="0"/>
              <a:t>27</a:t>
            </a:fld>
            <a:endParaRPr lang="en-US"/>
          </a:p>
        </p:txBody>
      </p:sp>
    </p:spTree>
    <p:extLst>
      <p:ext uri="{BB962C8B-B14F-4D97-AF65-F5344CB8AC3E}">
        <p14:creationId xmlns:p14="http://schemas.microsoft.com/office/powerpoint/2010/main" val="2800277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34876-9125-5174-C0CA-37743A950C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C8708-F2DF-A44A-D9EA-E2EB3AC196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33D22-1F12-AF00-94D1-D5F319C713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464165-C1CB-5C2F-16C0-DBA5B34B21E8}"/>
              </a:ext>
            </a:extLst>
          </p:cNvPr>
          <p:cNvSpPr>
            <a:spLocks noGrp="1"/>
          </p:cNvSpPr>
          <p:nvPr>
            <p:ph type="sldNum" sz="quarter" idx="5"/>
          </p:nvPr>
        </p:nvSpPr>
        <p:spPr/>
        <p:txBody>
          <a:bodyPr/>
          <a:lstStyle/>
          <a:p>
            <a:fld id="{7DC2D1E4-63F2-864A-B276-C9662FDBDC6A}" type="slidenum">
              <a:rPr lang="en-US" smtClean="0"/>
              <a:t>28</a:t>
            </a:fld>
            <a:endParaRPr lang="en-US"/>
          </a:p>
        </p:txBody>
      </p:sp>
    </p:spTree>
    <p:extLst>
      <p:ext uri="{BB962C8B-B14F-4D97-AF65-F5344CB8AC3E}">
        <p14:creationId xmlns:p14="http://schemas.microsoft.com/office/powerpoint/2010/main" val="15259802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FC880C-E6D0-694D-8795-AD616E89BBC3}" type="slidenum">
              <a:rPr lang="en-US" smtClean="0"/>
              <a:t>29</a:t>
            </a:fld>
            <a:endParaRPr lang="en-US"/>
          </a:p>
        </p:txBody>
      </p:sp>
    </p:spTree>
    <p:extLst>
      <p:ext uri="{BB962C8B-B14F-4D97-AF65-F5344CB8AC3E}">
        <p14:creationId xmlns:p14="http://schemas.microsoft.com/office/powerpoint/2010/main" val="2464995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D36A6-7A4C-F3BC-CFA2-F71D30F97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58591-CE4E-79D3-2838-592C6E3CEB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0E8E43-136D-7D2B-052B-E27F92494ED1}"/>
              </a:ext>
            </a:extLst>
          </p:cNvPr>
          <p:cNvSpPr>
            <a:spLocks noGrp="1"/>
          </p:cNvSpPr>
          <p:nvPr>
            <p:ph type="body" idx="1"/>
          </p:nvPr>
        </p:nvSpPr>
        <p:spPr/>
        <p:txBody>
          <a:bodyPr/>
          <a:lstStyle/>
          <a:p>
            <a:pPr algn="l"/>
            <a:endParaRPr lang="en-GB" b="0" i="0" u="none" strike="noStrike" dirty="0">
              <a:solidFill>
                <a:srgbClr val="000000"/>
              </a:solidFill>
              <a:effectLst/>
            </a:endParaRPr>
          </a:p>
          <a:p>
            <a:endParaRPr lang="en-US" dirty="0"/>
          </a:p>
        </p:txBody>
      </p:sp>
      <p:sp>
        <p:nvSpPr>
          <p:cNvPr id="4" name="Slide Number Placeholder 3">
            <a:extLst>
              <a:ext uri="{FF2B5EF4-FFF2-40B4-BE49-F238E27FC236}">
                <a16:creationId xmlns:a16="http://schemas.microsoft.com/office/drawing/2014/main" id="{E468846B-0DA8-2BAA-9D48-214BD968CABA}"/>
              </a:ext>
            </a:extLst>
          </p:cNvPr>
          <p:cNvSpPr>
            <a:spLocks noGrp="1"/>
          </p:cNvSpPr>
          <p:nvPr>
            <p:ph type="sldNum" sz="quarter" idx="5"/>
          </p:nvPr>
        </p:nvSpPr>
        <p:spPr/>
        <p:txBody>
          <a:bodyPr/>
          <a:lstStyle/>
          <a:p>
            <a:fld id="{04B68A7F-EE11-864E-9243-B7CCC8EC491B}" type="slidenum">
              <a:rPr lang="en-US" smtClean="0"/>
              <a:t>3</a:t>
            </a:fld>
            <a:endParaRPr lang="en-US"/>
          </a:p>
        </p:txBody>
      </p:sp>
    </p:spTree>
    <p:extLst>
      <p:ext uri="{BB962C8B-B14F-4D97-AF65-F5344CB8AC3E}">
        <p14:creationId xmlns:p14="http://schemas.microsoft.com/office/powerpoint/2010/main" val="2796858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B3823-D43B-774C-AB87-2B67348E3C9A}" type="slidenum">
              <a:rPr lang="en-US" smtClean="0"/>
              <a:t>30</a:t>
            </a:fld>
            <a:endParaRPr lang="en-US"/>
          </a:p>
        </p:txBody>
      </p:sp>
    </p:spTree>
    <p:extLst>
      <p:ext uri="{BB962C8B-B14F-4D97-AF65-F5344CB8AC3E}">
        <p14:creationId xmlns:p14="http://schemas.microsoft.com/office/powerpoint/2010/main" val="1939932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FC880C-E6D0-694D-8795-AD616E89BBC3}" type="slidenum">
              <a:rPr lang="en-US" smtClean="0"/>
              <a:t>31</a:t>
            </a:fld>
            <a:endParaRPr lang="en-US"/>
          </a:p>
        </p:txBody>
      </p:sp>
    </p:spTree>
    <p:extLst>
      <p:ext uri="{BB962C8B-B14F-4D97-AF65-F5344CB8AC3E}">
        <p14:creationId xmlns:p14="http://schemas.microsoft.com/office/powerpoint/2010/main" val="11151612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FC880C-E6D0-694D-8795-AD616E89BBC3}" type="slidenum">
              <a:rPr lang="en-US" smtClean="0"/>
              <a:t>32</a:t>
            </a:fld>
            <a:endParaRPr lang="en-US"/>
          </a:p>
        </p:txBody>
      </p:sp>
    </p:spTree>
    <p:extLst>
      <p:ext uri="{BB962C8B-B14F-4D97-AF65-F5344CB8AC3E}">
        <p14:creationId xmlns:p14="http://schemas.microsoft.com/office/powerpoint/2010/main" val="3965104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3FC880C-E6D0-694D-8795-AD616E89BBC3}" type="slidenum">
              <a:rPr lang="en-US" smtClean="0"/>
              <a:t>33</a:t>
            </a:fld>
            <a:endParaRPr lang="en-US"/>
          </a:p>
        </p:txBody>
      </p:sp>
    </p:spTree>
    <p:extLst>
      <p:ext uri="{BB962C8B-B14F-4D97-AF65-F5344CB8AC3E}">
        <p14:creationId xmlns:p14="http://schemas.microsoft.com/office/powerpoint/2010/main" val="11264170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F86D2-02B0-209D-D2F7-DB15CE766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34A87E-DCCF-9028-32B4-B0740802F4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BBCAB9-6840-C2B9-AAE8-C170ABBBFC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6AE0CF-EE0A-2219-6576-D7C074085D13}"/>
              </a:ext>
            </a:extLst>
          </p:cNvPr>
          <p:cNvSpPr>
            <a:spLocks noGrp="1"/>
          </p:cNvSpPr>
          <p:nvPr>
            <p:ph type="sldNum" sz="quarter" idx="5"/>
          </p:nvPr>
        </p:nvSpPr>
        <p:spPr/>
        <p:txBody>
          <a:bodyPr/>
          <a:lstStyle/>
          <a:p>
            <a:fld id="{E3FC880C-E6D0-694D-8795-AD616E89BBC3}" type="slidenum">
              <a:rPr lang="en-US" smtClean="0"/>
              <a:t>34</a:t>
            </a:fld>
            <a:endParaRPr lang="en-US"/>
          </a:p>
        </p:txBody>
      </p:sp>
    </p:spTree>
    <p:extLst>
      <p:ext uri="{BB962C8B-B14F-4D97-AF65-F5344CB8AC3E}">
        <p14:creationId xmlns:p14="http://schemas.microsoft.com/office/powerpoint/2010/main" val="3031858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FC880C-E6D0-694D-8795-AD616E89BBC3}" type="slidenum">
              <a:rPr lang="en-US" smtClean="0"/>
              <a:t>35</a:t>
            </a:fld>
            <a:endParaRPr lang="en-US"/>
          </a:p>
        </p:txBody>
      </p:sp>
    </p:spTree>
    <p:extLst>
      <p:ext uri="{BB962C8B-B14F-4D97-AF65-F5344CB8AC3E}">
        <p14:creationId xmlns:p14="http://schemas.microsoft.com/office/powerpoint/2010/main" val="31002689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2D1E4-63F2-864A-B276-C9662FDBDC6A}" type="slidenum">
              <a:rPr lang="en-US" smtClean="0"/>
              <a:t>36</a:t>
            </a:fld>
            <a:endParaRPr lang="en-US"/>
          </a:p>
        </p:txBody>
      </p:sp>
    </p:spTree>
    <p:extLst>
      <p:ext uri="{BB962C8B-B14F-4D97-AF65-F5344CB8AC3E}">
        <p14:creationId xmlns:p14="http://schemas.microsoft.com/office/powerpoint/2010/main" val="1442544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2D1E4-63F2-864A-B276-C9662FDBDC6A}" type="slidenum">
              <a:rPr lang="en-US" smtClean="0"/>
              <a:t>37</a:t>
            </a:fld>
            <a:endParaRPr lang="en-US"/>
          </a:p>
        </p:txBody>
      </p:sp>
    </p:spTree>
    <p:extLst>
      <p:ext uri="{BB962C8B-B14F-4D97-AF65-F5344CB8AC3E}">
        <p14:creationId xmlns:p14="http://schemas.microsoft.com/office/powerpoint/2010/main" val="1299812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52EFD-AD2E-EDA4-B176-E8273BA6D8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3AD3F7-DEE2-D6B8-650E-7CA39822BF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639714-5184-8EB1-6E1D-8E8F84F558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6FA2C0-F688-48AF-1E5D-909BF11F536C}"/>
              </a:ext>
            </a:extLst>
          </p:cNvPr>
          <p:cNvSpPr>
            <a:spLocks noGrp="1"/>
          </p:cNvSpPr>
          <p:nvPr>
            <p:ph type="sldNum" sz="quarter" idx="5"/>
          </p:nvPr>
        </p:nvSpPr>
        <p:spPr/>
        <p:txBody>
          <a:bodyPr/>
          <a:lstStyle/>
          <a:p>
            <a:fld id="{7DC2D1E4-63F2-864A-B276-C9662FDBDC6A}" type="slidenum">
              <a:rPr lang="en-US" smtClean="0"/>
              <a:t>38</a:t>
            </a:fld>
            <a:endParaRPr lang="en-US"/>
          </a:p>
        </p:txBody>
      </p:sp>
    </p:spTree>
    <p:extLst>
      <p:ext uri="{BB962C8B-B14F-4D97-AF65-F5344CB8AC3E}">
        <p14:creationId xmlns:p14="http://schemas.microsoft.com/office/powerpoint/2010/main" val="30391965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2D1E4-63F2-864A-B276-C9662FDBDC6A}" type="slidenum">
              <a:rPr lang="en-US" smtClean="0"/>
              <a:t>39</a:t>
            </a:fld>
            <a:endParaRPr lang="en-US"/>
          </a:p>
        </p:txBody>
      </p:sp>
    </p:spTree>
    <p:extLst>
      <p:ext uri="{BB962C8B-B14F-4D97-AF65-F5344CB8AC3E}">
        <p14:creationId xmlns:p14="http://schemas.microsoft.com/office/powerpoint/2010/main" val="960707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4D90C5-77F3-0747-ADF1-B6369D4A6CA8}" type="slidenum">
              <a:rPr lang="en-US" smtClean="0"/>
              <a:t>4</a:t>
            </a:fld>
            <a:endParaRPr lang="en-US"/>
          </a:p>
        </p:txBody>
      </p:sp>
    </p:spTree>
    <p:extLst>
      <p:ext uri="{BB962C8B-B14F-4D97-AF65-F5344CB8AC3E}">
        <p14:creationId xmlns:p14="http://schemas.microsoft.com/office/powerpoint/2010/main" val="593638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0FB02-452D-8C1E-2C27-C90A2AEF7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F83F6-5DA9-9B11-F5E7-4789FC735A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546436-47AA-20D2-331B-D826E9374A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048F55-6BE2-6781-D8BF-76C546CC82DC}"/>
              </a:ext>
            </a:extLst>
          </p:cNvPr>
          <p:cNvSpPr>
            <a:spLocks noGrp="1"/>
          </p:cNvSpPr>
          <p:nvPr>
            <p:ph type="sldNum" sz="quarter" idx="5"/>
          </p:nvPr>
        </p:nvSpPr>
        <p:spPr/>
        <p:txBody>
          <a:bodyPr/>
          <a:lstStyle/>
          <a:p>
            <a:fld id="{DCC410AD-9555-9742-9387-009677268229}" type="slidenum">
              <a:rPr lang="en-US" smtClean="0"/>
              <a:t>40</a:t>
            </a:fld>
            <a:endParaRPr lang="en-US"/>
          </a:p>
        </p:txBody>
      </p:sp>
    </p:spTree>
    <p:extLst>
      <p:ext uri="{BB962C8B-B14F-4D97-AF65-F5344CB8AC3E}">
        <p14:creationId xmlns:p14="http://schemas.microsoft.com/office/powerpoint/2010/main" val="25663125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2D1E4-63F2-864A-B276-C9662FDBDC6A}" type="slidenum">
              <a:rPr lang="en-US" smtClean="0"/>
              <a:t>41</a:t>
            </a:fld>
            <a:endParaRPr lang="en-US"/>
          </a:p>
        </p:txBody>
      </p:sp>
    </p:spTree>
    <p:extLst>
      <p:ext uri="{BB962C8B-B14F-4D97-AF65-F5344CB8AC3E}">
        <p14:creationId xmlns:p14="http://schemas.microsoft.com/office/powerpoint/2010/main" val="7959122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600" dirty="0">
              <a:solidFill>
                <a:srgbClr val="3B3B3B"/>
              </a:solidFill>
            </a:endParaRPr>
          </a:p>
          <a:p>
            <a:pPr marL="285750" indent="-285750">
              <a:buFont typeface="Arial" panose="020B0604020202020204" pitchFamily="34" charset="0"/>
              <a:buChar char="•"/>
            </a:pPr>
            <a:endParaRPr lang="en-US" sz="1600" dirty="0">
              <a:solidFill>
                <a:srgbClr val="3B3B3B"/>
              </a:solidFill>
            </a:endParaRPr>
          </a:p>
          <a:p>
            <a:endParaRPr lang="en-US" b="1" dirty="0"/>
          </a:p>
        </p:txBody>
      </p:sp>
      <p:sp>
        <p:nvSpPr>
          <p:cNvPr id="4" name="Slide Number Placeholder 3"/>
          <p:cNvSpPr>
            <a:spLocks noGrp="1"/>
          </p:cNvSpPr>
          <p:nvPr>
            <p:ph type="sldNum" sz="quarter" idx="5"/>
          </p:nvPr>
        </p:nvSpPr>
        <p:spPr/>
        <p:txBody>
          <a:bodyPr/>
          <a:lstStyle/>
          <a:p>
            <a:fld id="{7DC2D1E4-63F2-864A-B276-C9662FDBDC6A}" type="slidenum">
              <a:rPr lang="en-US" smtClean="0"/>
              <a:t>42</a:t>
            </a:fld>
            <a:endParaRPr lang="en-US"/>
          </a:p>
        </p:txBody>
      </p:sp>
    </p:spTree>
    <p:extLst>
      <p:ext uri="{BB962C8B-B14F-4D97-AF65-F5344CB8AC3E}">
        <p14:creationId xmlns:p14="http://schemas.microsoft.com/office/powerpoint/2010/main" val="809532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2D1E4-63F2-864A-B276-C9662FDBDC6A}" type="slidenum">
              <a:rPr lang="en-US" smtClean="0"/>
              <a:t>43</a:t>
            </a:fld>
            <a:endParaRPr lang="en-US"/>
          </a:p>
        </p:txBody>
      </p:sp>
    </p:spTree>
    <p:extLst>
      <p:ext uri="{BB962C8B-B14F-4D97-AF65-F5344CB8AC3E}">
        <p14:creationId xmlns:p14="http://schemas.microsoft.com/office/powerpoint/2010/main" val="16790871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DC2D1E4-63F2-864A-B276-C9662FDBDC6A}" type="slidenum">
              <a:rPr lang="en-US" smtClean="0"/>
              <a:t>44</a:t>
            </a:fld>
            <a:endParaRPr lang="en-US"/>
          </a:p>
        </p:txBody>
      </p:sp>
    </p:spTree>
    <p:extLst>
      <p:ext uri="{BB962C8B-B14F-4D97-AF65-F5344CB8AC3E}">
        <p14:creationId xmlns:p14="http://schemas.microsoft.com/office/powerpoint/2010/main" val="17418925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2D1E4-63F2-864A-B276-C9662FDBDC6A}" type="slidenum">
              <a:rPr lang="en-US" smtClean="0"/>
              <a:t>45</a:t>
            </a:fld>
            <a:endParaRPr lang="en-US"/>
          </a:p>
        </p:txBody>
      </p:sp>
    </p:spTree>
    <p:extLst>
      <p:ext uri="{BB962C8B-B14F-4D97-AF65-F5344CB8AC3E}">
        <p14:creationId xmlns:p14="http://schemas.microsoft.com/office/powerpoint/2010/main" val="40406835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2D1E4-63F2-864A-B276-C9662FDBDC6A}" type="slidenum">
              <a:rPr lang="en-US" smtClean="0"/>
              <a:t>46</a:t>
            </a:fld>
            <a:endParaRPr lang="en-US"/>
          </a:p>
        </p:txBody>
      </p:sp>
    </p:spTree>
    <p:extLst>
      <p:ext uri="{BB962C8B-B14F-4D97-AF65-F5344CB8AC3E}">
        <p14:creationId xmlns:p14="http://schemas.microsoft.com/office/powerpoint/2010/main" val="11941394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2D1E4-63F2-864A-B276-C9662FDBDC6A}" type="slidenum">
              <a:rPr lang="en-US" smtClean="0"/>
              <a:t>47</a:t>
            </a:fld>
            <a:endParaRPr lang="en-US"/>
          </a:p>
        </p:txBody>
      </p:sp>
    </p:spTree>
    <p:extLst>
      <p:ext uri="{BB962C8B-B14F-4D97-AF65-F5344CB8AC3E}">
        <p14:creationId xmlns:p14="http://schemas.microsoft.com/office/powerpoint/2010/main" val="37529442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2D1E4-63F2-864A-B276-C9662FDBDC6A}" type="slidenum">
              <a:rPr lang="en-US" smtClean="0"/>
              <a:t>48</a:t>
            </a:fld>
            <a:endParaRPr lang="en-US"/>
          </a:p>
        </p:txBody>
      </p:sp>
    </p:spTree>
    <p:extLst>
      <p:ext uri="{BB962C8B-B14F-4D97-AF65-F5344CB8AC3E}">
        <p14:creationId xmlns:p14="http://schemas.microsoft.com/office/powerpoint/2010/main" val="211005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2D1E4-63F2-864A-B276-C9662FDBDC6A}" type="slidenum">
              <a:rPr lang="en-US" smtClean="0"/>
              <a:t>49</a:t>
            </a:fld>
            <a:endParaRPr lang="en-US"/>
          </a:p>
        </p:txBody>
      </p:sp>
    </p:spTree>
    <p:extLst>
      <p:ext uri="{BB962C8B-B14F-4D97-AF65-F5344CB8AC3E}">
        <p14:creationId xmlns:p14="http://schemas.microsoft.com/office/powerpoint/2010/main" val="3905598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B83CCA-B593-0C41-AAF4-7D3B95F3CDFF}" type="slidenum">
              <a:rPr lang="en-US" smtClean="0"/>
              <a:t>5</a:t>
            </a:fld>
            <a:endParaRPr lang="en-US"/>
          </a:p>
        </p:txBody>
      </p:sp>
    </p:spTree>
    <p:extLst>
      <p:ext uri="{BB962C8B-B14F-4D97-AF65-F5344CB8AC3E}">
        <p14:creationId xmlns:p14="http://schemas.microsoft.com/office/powerpoint/2010/main" val="21721449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2D1E4-63F2-864A-B276-C9662FDBDC6A}" type="slidenum">
              <a:rPr lang="en-US" smtClean="0"/>
              <a:t>50</a:t>
            </a:fld>
            <a:endParaRPr lang="en-US"/>
          </a:p>
        </p:txBody>
      </p:sp>
    </p:spTree>
    <p:extLst>
      <p:ext uri="{BB962C8B-B14F-4D97-AF65-F5344CB8AC3E}">
        <p14:creationId xmlns:p14="http://schemas.microsoft.com/office/powerpoint/2010/main" val="12798135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C2D1E4-63F2-864A-B276-C9662FDBDC6A}" type="slidenum">
              <a:rPr lang="en-US" smtClean="0"/>
              <a:t>51</a:t>
            </a:fld>
            <a:endParaRPr lang="en-US"/>
          </a:p>
        </p:txBody>
      </p:sp>
    </p:spTree>
    <p:extLst>
      <p:ext uri="{BB962C8B-B14F-4D97-AF65-F5344CB8AC3E}">
        <p14:creationId xmlns:p14="http://schemas.microsoft.com/office/powerpoint/2010/main" val="21919254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none" strike="noStrike" dirty="0">
              <a:solidFill>
                <a:srgbClr val="000000"/>
              </a:solidFill>
              <a:effectLst/>
            </a:endParaRPr>
          </a:p>
        </p:txBody>
      </p:sp>
      <p:sp>
        <p:nvSpPr>
          <p:cNvPr id="4" name="Slide Number Placeholder 3"/>
          <p:cNvSpPr>
            <a:spLocks noGrp="1"/>
          </p:cNvSpPr>
          <p:nvPr>
            <p:ph type="sldNum" sz="quarter" idx="5"/>
          </p:nvPr>
        </p:nvSpPr>
        <p:spPr/>
        <p:txBody>
          <a:bodyPr/>
          <a:lstStyle/>
          <a:p>
            <a:fld id="{7DC2D1E4-63F2-864A-B276-C9662FDBDC6A}" type="slidenum">
              <a:rPr lang="en-US" smtClean="0"/>
              <a:t>53</a:t>
            </a:fld>
            <a:endParaRPr lang="en-US"/>
          </a:p>
        </p:txBody>
      </p:sp>
    </p:spTree>
    <p:extLst>
      <p:ext uri="{BB962C8B-B14F-4D97-AF65-F5344CB8AC3E}">
        <p14:creationId xmlns:p14="http://schemas.microsoft.com/office/powerpoint/2010/main" val="2901199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3FC880C-E6D0-694D-8795-AD616E89BBC3}" type="slidenum">
              <a:rPr lang="en-US" smtClean="0"/>
              <a:t>54</a:t>
            </a:fld>
            <a:endParaRPr lang="en-US"/>
          </a:p>
        </p:txBody>
      </p:sp>
    </p:spTree>
    <p:extLst>
      <p:ext uri="{BB962C8B-B14F-4D97-AF65-F5344CB8AC3E}">
        <p14:creationId xmlns:p14="http://schemas.microsoft.com/office/powerpoint/2010/main" val="2124592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68A7F-EE11-864E-9243-B7CCC8EC491B}" type="slidenum">
              <a:rPr lang="en-US" smtClean="0"/>
              <a:t>6</a:t>
            </a:fld>
            <a:endParaRPr lang="en-US"/>
          </a:p>
        </p:txBody>
      </p:sp>
    </p:spTree>
    <p:extLst>
      <p:ext uri="{BB962C8B-B14F-4D97-AF65-F5344CB8AC3E}">
        <p14:creationId xmlns:p14="http://schemas.microsoft.com/office/powerpoint/2010/main" val="134071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68A7F-EE11-864E-9243-B7CCC8EC491B}" type="slidenum">
              <a:rPr lang="en-US" smtClean="0"/>
              <a:t>7</a:t>
            </a:fld>
            <a:endParaRPr lang="en-US"/>
          </a:p>
        </p:txBody>
      </p:sp>
    </p:spTree>
    <p:extLst>
      <p:ext uri="{BB962C8B-B14F-4D97-AF65-F5344CB8AC3E}">
        <p14:creationId xmlns:p14="http://schemas.microsoft.com/office/powerpoint/2010/main" val="1478156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7829882-031A-B042-B8ED-8B3CB999411E}" type="slidenum">
              <a:rPr lang="en-US" smtClean="0"/>
              <a:t>8</a:t>
            </a:fld>
            <a:endParaRPr lang="en-US"/>
          </a:p>
        </p:txBody>
      </p:sp>
    </p:spTree>
    <p:extLst>
      <p:ext uri="{BB962C8B-B14F-4D97-AF65-F5344CB8AC3E}">
        <p14:creationId xmlns:p14="http://schemas.microsoft.com/office/powerpoint/2010/main" val="2372905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B68A7F-EE11-864E-9243-B7CCC8EC491B}" type="slidenum">
              <a:rPr lang="en-US" smtClean="0"/>
              <a:t>9</a:t>
            </a:fld>
            <a:endParaRPr lang="en-US"/>
          </a:p>
        </p:txBody>
      </p:sp>
    </p:spTree>
    <p:extLst>
      <p:ext uri="{BB962C8B-B14F-4D97-AF65-F5344CB8AC3E}">
        <p14:creationId xmlns:p14="http://schemas.microsoft.com/office/powerpoint/2010/main" val="17583440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E68B49F-74D0-0CE2-3A9B-C122F9AFCEAF}"/>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9597337" y="0"/>
            <a:ext cx="2594406" cy="6860765"/>
          </a:xfrm>
          <a:prstGeom prst="rect">
            <a:avLst/>
          </a:prstGeom>
        </p:spPr>
      </p:pic>
      <p:sp>
        <p:nvSpPr>
          <p:cNvPr id="11" name="Subtitle 2">
            <a:extLst>
              <a:ext uri="{FF2B5EF4-FFF2-40B4-BE49-F238E27FC236}">
                <a16:creationId xmlns:a16="http://schemas.microsoft.com/office/drawing/2014/main" id="{2424D210-C16A-9C19-016E-47097ECC32C5}"/>
              </a:ext>
            </a:extLst>
          </p:cNvPr>
          <p:cNvSpPr>
            <a:spLocks noGrp="1" noRot="1" noMove="1" noResize="1" noEditPoints="1" noAdjustHandles="1" noChangeArrowheads="1" noChangeShapeType="1"/>
          </p:cNvSpPr>
          <p:nvPr>
            <p:ph type="subTitle" idx="1" hasCustomPrompt="1"/>
          </p:nvPr>
        </p:nvSpPr>
        <p:spPr>
          <a:xfrm>
            <a:off x="1524000" y="3602038"/>
            <a:ext cx="80730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Name of presenter(s), Postdoc Academy</a:t>
            </a:r>
          </a:p>
        </p:txBody>
      </p:sp>
      <p:sp>
        <p:nvSpPr>
          <p:cNvPr id="12" name="Text Placeholder 4">
            <a:extLst>
              <a:ext uri="{FF2B5EF4-FFF2-40B4-BE49-F238E27FC236}">
                <a16:creationId xmlns:a16="http://schemas.microsoft.com/office/drawing/2014/main" id="{3D7F35B0-7DD3-2829-0290-37AADCD329F5}"/>
              </a:ext>
            </a:extLst>
          </p:cNvPr>
          <p:cNvSpPr>
            <a:spLocks noGrp="1" noRot="1" noMove="1" noResize="1" noEditPoints="1" noAdjustHandles="1" noChangeArrowheads="1" noChangeShapeType="1"/>
          </p:cNvSpPr>
          <p:nvPr>
            <p:ph type="body" sz="quarter" idx="10" hasCustomPrompt="1"/>
          </p:nvPr>
        </p:nvSpPr>
        <p:spPr>
          <a:xfrm>
            <a:off x="1524000" y="1730375"/>
            <a:ext cx="8073081" cy="1698625"/>
          </a:xfrm>
        </p:spPr>
        <p:txBody>
          <a:bodyPr>
            <a:normAutofit/>
          </a:bodyPr>
          <a:lstStyle>
            <a:lvl1pPr marL="0" indent="0" algn="ctr">
              <a:buNone/>
              <a:defRPr lang="en-GB" sz="4400" b="1" dirty="0" smtClean="0">
                <a:solidFill>
                  <a:srgbClr val="055D67"/>
                </a:solidFill>
                <a:latin typeface="+mj-lt"/>
              </a:defRPr>
            </a:lvl1pPr>
            <a:lvl2pPr>
              <a:defRPr lang="en-GB" dirty="0" smtClean="0">
                <a:latin typeface="+mj-lt"/>
              </a:defRPr>
            </a:lvl2pPr>
            <a:lvl3pPr>
              <a:defRPr lang="en-GB" dirty="0" smtClean="0">
                <a:latin typeface="+mj-lt"/>
              </a:defRPr>
            </a:lvl3pPr>
            <a:lvl4pPr>
              <a:defRPr lang="en-GB" dirty="0" smtClean="0">
                <a:latin typeface="+mj-lt"/>
              </a:defRPr>
            </a:lvl4pPr>
            <a:lvl5pPr>
              <a:defRPr lang="en-US" dirty="0">
                <a:latin typeface="+mj-lt"/>
              </a:defRPr>
            </a:lvl5pPr>
          </a:lstStyle>
          <a:p>
            <a:pPr lvl="0"/>
            <a:r>
              <a:rPr lang="en-US"/>
              <a:t>Title of presentation</a:t>
            </a:r>
          </a:p>
        </p:txBody>
      </p:sp>
      <p:pic>
        <p:nvPicPr>
          <p:cNvPr id="13" name="Picture 12">
            <a:extLst>
              <a:ext uri="{FF2B5EF4-FFF2-40B4-BE49-F238E27FC236}">
                <a16:creationId xmlns:a16="http://schemas.microsoft.com/office/drawing/2014/main" id="{CC5220EF-3039-4607-3678-E28023461013}"/>
              </a:ext>
            </a:extLst>
          </p:cNvPr>
          <p:cNvPicPr>
            <a:picLocks noGrp="1" noRot="1" noMove="1" noResize="1" noEditPoints="1" noAdjustHandles="1" noChangeArrowheads="1" noChangeShapeType="1" noCrop="1"/>
          </p:cNvPicPr>
          <p:nvPr userDrawn="1"/>
        </p:nvPicPr>
        <p:blipFill>
          <a:blip r:embed="rId3"/>
          <a:stretch>
            <a:fillRect/>
          </a:stretch>
        </p:blipFill>
        <p:spPr>
          <a:xfrm>
            <a:off x="458405" y="6099485"/>
            <a:ext cx="2308302" cy="480387"/>
          </a:xfrm>
          <a:prstGeom prst="rect">
            <a:avLst/>
          </a:prstGeom>
        </p:spPr>
      </p:pic>
    </p:spTree>
    <p:extLst>
      <p:ext uri="{BB962C8B-B14F-4D97-AF65-F5344CB8AC3E}">
        <p14:creationId xmlns:p14="http://schemas.microsoft.com/office/powerpoint/2010/main" val="2955312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D2C29-AFB7-F213-AD7D-2F86FE4AA11B}"/>
              </a:ext>
            </a:extLst>
          </p:cNvPr>
          <p:cNvSpPr>
            <a:spLocks noGrp="1"/>
          </p:cNvSpPr>
          <p:nvPr>
            <p:ph type="dt" sz="half" idx="10"/>
          </p:nvPr>
        </p:nvSpPr>
        <p:spPr/>
        <p:txBody>
          <a:bodyPr/>
          <a:lstStyle/>
          <a:p>
            <a:fld id="{C887D3C9-E8E5-704B-9C5A-3A678E959D17}" type="datetimeFigureOut">
              <a:rPr lang="en-US" smtClean="0"/>
              <a:t>6/12/25</a:t>
            </a:fld>
            <a:endParaRPr lang="en-US"/>
          </a:p>
        </p:txBody>
      </p:sp>
      <p:sp>
        <p:nvSpPr>
          <p:cNvPr id="3" name="Footer Placeholder 2">
            <a:extLst>
              <a:ext uri="{FF2B5EF4-FFF2-40B4-BE49-F238E27FC236}">
                <a16:creationId xmlns:a16="http://schemas.microsoft.com/office/drawing/2014/main" id="{E5911D59-D9C9-CF7D-D5C8-00B7C5CBEF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309762-BA1C-A52F-C4A9-2F68E2BAB8C8}"/>
              </a:ext>
            </a:extLst>
          </p:cNvPr>
          <p:cNvSpPr>
            <a:spLocks noGrp="1"/>
          </p:cNvSpPr>
          <p:nvPr>
            <p:ph type="sldNum" sz="quarter" idx="12"/>
          </p:nvPr>
        </p:nvSpPr>
        <p:spPr/>
        <p:txBody>
          <a:bodyPr/>
          <a:lstStyle/>
          <a:p>
            <a:fld id="{B5A79E2F-00FE-1840-8212-471F12F02DA7}" type="slidenum">
              <a:rPr lang="en-US" smtClean="0"/>
              <a:t>‹#›</a:t>
            </a:fld>
            <a:endParaRPr lang="en-US"/>
          </a:p>
        </p:txBody>
      </p:sp>
    </p:spTree>
    <p:extLst>
      <p:ext uri="{BB962C8B-B14F-4D97-AF65-F5344CB8AC3E}">
        <p14:creationId xmlns:p14="http://schemas.microsoft.com/office/powerpoint/2010/main" val="2498905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8266-09F4-9115-8398-B92E2AE01612}"/>
              </a:ext>
            </a:extLst>
          </p:cNvPr>
          <p:cNvSpPr>
            <a:spLocks noGrp="1"/>
          </p:cNvSpPr>
          <p:nvPr>
            <p:ph type="title"/>
          </p:nvPr>
        </p:nvSpPr>
        <p:spPr>
          <a:xfrm>
            <a:off x="719438" y="179293"/>
            <a:ext cx="10753123" cy="953008"/>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B271CF-877D-B63B-E183-ED605815451B}"/>
              </a:ext>
            </a:extLst>
          </p:cNvPr>
          <p:cNvSpPr>
            <a:spLocks noGrp="1"/>
          </p:cNvSpPr>
          <p:nvPr>
            <p:ph idx="1"/>
          </p:nvPr>
        </p:nvSpPr>
        <p:spPr>
          <a:xfrm>
            <a:off x="719438" y="1440000"/>
            <a:ext cx="10753123" cy="4565384"/>
          </a:xfrm>
        </p:spPr>
        <p:txBody>
          <a:bodyPr/>
          <a:lstStyle/>
          <a:p>
            <a:pPr lvl="0"/>
            <a:r>
              <a:rPr lang="en-GB"/>
              <a:t>Click to edit Master text styles</a:t>
            </a:r>
          </a:p>
          <a:p>
            <a:pPr lvl="1"/>
            <a:r>
              <a:rPr lang="en-GB"/>
              <a:t>Second level</a:t>
            </a:r>
          </a:p>
        </p:txBody>
      </p:sp>
      <p:sp>
        <p:nvSpPr>
          <p:cNvPr id="6" name="Rectangle 5">
            <a:extLst>
              <a:ext uri="{FF2B5EF4-FFF2-40B4-BE49-F238E27FC236}">
                <a16:creationId xmlns:a16="http://schemas.microsoft.com/office/drawing/2014/main" id="{9D3C1B82-4E54-4EDC-0211-E1FDE528CFB9}"/>
              </a:ext>
            </a:extLst>
          </p:cNvPr>
          <p:cNvSpPr>
            <a:spLocks noGrp="1" noRot="1" noMove="1" noResize="1" noEditPoints="1" noAdjustHandles="1" noChangeArrowheads="1" noChangeShapeType="1"/>
          </p:cNvSpPr>
          <p:nvPr userDrawn="1"/>
        </p:nvSpPr>
        <p:spPr>
          <a:xfrm>
            <a:off x="0" y="6292865"/>
            <a:ext cx="12192000" cy="565135"/>
          </a:xfrm>
          <a:prstGeom prst="rect">
            <a:avLst/>
          </a:prstGeom>
          <a:solidFill>
            <a:srgbClr val="85AF9A">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0592763-7346-0958-FDCF-3FBCC295EB00}"/>
              </a:ext>
            </a:extLst>
          </p:cNvPr>
          <p:cNvSpPr txBox="1">
            <a:spLocks noGrp="1" noRot="1" noMove="1" noResize="1" noEditPoints="1" noAdjustHandles="1" noChangeArrowheads="1" noChangeShapeType="1"/>
          </p:cNvSpPr>
          <p:nvPr userDrawn="1"/>
        </p:nvSpPr>
        <p:spPr>
          <a:xfrm>
            <a:off x="185995" y="6385064"/>
            <a:ext cx="2424754" cy="369332"/>
          </a:xfrm>
          <a:prstGeom prst="rect">
            <a:avLst/>
          </a:prstGeom>
          <a:noFill/>
        </p:spPr>
        <p:txBody>
          <a:bodyPr wrap="square" rtlCol="0">
            <a:spAutoFit/>
          </a:bodyPr>
          <a:lstStyle/>
          <a:p>
            <a:r>
              <a:rPr lang="en-US" b="1">
                <a:solidFill>
                  <a:schemeClr val="bg1"/>
                </a:solidFill>
              </a:rPr>
              <a:t>Postdoc Academy</a:t>
            </a:r>
          </a:p>
        </p:txBody>
      </p:sp>
    </p:spTree>
    <p:extLst>
      <p:ext uri="{BB962C8B-B14F-4D97-AF65-F5344CB8AC3E}">
        <p14:creationId xmlns:p14="http://schemas.microsoft.com/office/powerpoint/2010/main" val="2724560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No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A43184-3B44-9E32-D9D5-2BE8F6975CBD}"/>
              </a:ext>
            </a:extLst>
          </p:cNvPr>
          <p:cNvSpPr>
            <a:spLocks noGrp="1"/>
          </p:cNvSpPr>
          <p:nvPr>
            <p:ph idx="1"/>
          </p:nvPr>
        </p:nvSpPr>
        <p:spPr>
          <a:xfrm>
            <a:off x="719438" y="725714"/>
            <a:ext cx="10753123" cy="5279670"/>
          </a:xfrm>
        </p:spPr>
        <p:txBody>
          <a:bodyPr/>
          <a:lstStyle/>
          <a:p>
            <a:pPr lvl="0"/>
            <a:r>
              <a:rPr lang="en-GB"/>
              <a:t>Click to edit Master text styles</a:t>
            </a:r>
          </a:p>
          <a:p>
            <a:pPr lvl="1"/>
            <a:r>
              <a:rPr lang="en-GB"/>
              <a:t>Second level</a:t>
            </a:r>
          </a:p>
        </p:txBody>
      </p:sp>
      <p:sp>
        <p:nvSpPr>
          <p:cNvPr id="4" name="Rectangle 3">
            <a:extLst>
              <a:ext uri="{FF2B5EF4-FFF2-40B4-BE49-F238E27FC236}">
                <a16:creationId xmlns:a16="http://schemas.microsoft.com/office/drawing/2014/main" id="{44E3438C-0A1B-F545-C252-9A1941CE472D}"/>
              </a:ext>
            </a:extLst>
          </p:cNvPr>
          <p:cNvSpPr/>
          <p:nvPr userDrawn="1"/>
        </p:nvSpPr>
        <p:spPr>
          <a:xfrm>
            <a:off x="0" y="6292865"/>
            <a:ext cx="12192000" cy="565135"/>
          </a:xfrm>
          <a:prstGeom prst="rect">
            <a:avLst/>
          </a:prstGeom>
          <a:solidFill>
            <a:srgbClr val="85AF9A">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88B7D52-67EE-FDFE-7A6D-89487435A01C}"/>
              </a:ext>
            </a:extLst>
          </p:cNvPr>
          <p:cNvSpPr txBox="1"/>
          <p:nvPr userDrawn="1"/>
        </p:nvSpPr>
        <p:spPr>
          <a:xfrm>
            <a:off x="185995" y="6385064"/>
            <a:ext cx="2424754" cy="369332"/>
          </a:xfrm>
          <a:prstGeom prst="rect">
            <a:avLst/>
          </a:prstGeom>
          <a:noFill/>
        </p:spPr>
        <p:txBody>
          <a:bodyPr wrap="square" rtlCol="0">
            <a:spAutoFit/>
          </a:bodyPr>
          <a:lstStyle/>
          <a:p>
            <a:r>
              <a:rPr lang="en-US" b="1">
                <a:solidFill>
                  <a:schemeClr val="bg1"/>
                </a:solidFill>
              </a:rPr>
              <a:t>Postdoc Academy</a:t>
            </a:r>
          </a:p>
        </p:txBody>
      </p:sp>
    </p:spTree>
    <p:extLst>
      <p:ext uri="{BB962C8B-B14F-4D97-AF65-F5344CB8AC3E}">
        <p14:creationId xmlns:p14="http://schemas.microsoft.com/office/powerpoint/2010/main" val="328126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C98C84-D3AB-5A08-094B-FE6E27C1AF08}"/>
              </a:ext>
            </a:extLst>
          </p:cNvPr>
          <p:cNvSpPr>
            <a:spLocks noGrp="1"/>
          </p:cNvSpPr>
          <p:nvPr>
            <p:ph sz="half" idx="1"/>
          </p:nvPr>
        </p:nvSpPr>
        <p:spPr>
          <a:xfrm>
            <a:off x="719438" y="1440000"/>
            <a:ext cx="5181600" cy="4351338"/>
          </a:xfrm>
        </p:spPr>
        <p:txBody>
          <a:bodyPr/>
          <a:lstStyle/>
          <a:p>
            <a:pPr lvl="0"/>
            <a:r>
              <a:rPr lang="en-GB"/>
              <a:t>Click to edit Master text styles</a:t>
            </a:r>
          </a:p>
          <a:p>
            <a:pPr lvl="1"/>
            <a:r>
              <a:rPr lang="en-GB"/>
              <a:t>Second level</a:t>
            </a:r>
          </a:p>
        </p:txBody>
      </p:sp>
      <p:sp>
        <p:nvSpPr>
          <p:cNvPr id="4" name="Content Placeholder 3">
            <a:extLst>
              <a:ext uri="{FF2B5EF4-FFF2-40B4-BE49-F238E27FC236}">
                <a16:creationId xmlns:a16="http://schemas.microsoft.com/office/drawing/2014/main" id="{86EE8556-FC3E-8AF9-417A-793004F2F572}"/>
              </a:ext>
            </a:extLst>
          </p:cNvPr>
          <p:cNvSpPr>
            <a:spLocks noGrp="1"/>
          </p:cNvSpPr>
          <p:nvPr>
            <p:ph sz="half" idx="2"/>
          </p:nvPr>
        </p:nvSpPr>
        <p:spPr>
          <a:xfrm>
            <a:off x="6290961" y="1443086"/>
            <a:ext cx="5181600" cy="4351338"/>
          </a:xfrm>
        </p:spPr>
        <p:txBody>
          <a:bodyPr/>
          <a:lstStyle/>
          <a:p>
            <a:pPr lvl="0"/>
            <a:r>
              <a:rPr lang="en-GB"/>
              <a:t>Click to edit Master text styles</a:t>
            </a:r>
          </a:p>
          <a:p>
            <a:pPr lvl="1"/>
            <a:r>
              <a:rPr lang="en-GB"/>
              <a:t>Second level</a:t>
            </a:r>
          </a:p>
        </p:txBody>
      </p:sp>
      <p:sp>
        <p:nvSpPr>
          <p:cNvPr id="2" name="Title 1">
            <a:extLst>
              <a:ext uri="{FF2B5EF4-FFF2-40B4-BE49-F238E27FC236}">
                <a16:creationId xmlns:a16="http://schemas.microsoft.com/office/drawing/2014/main" id="{D34E6844-18E1-BBE4-A599-3F64074E1525}"/>
              </a:ext>
            </a:extLst>
          </p:cNvPr>
          <p:cNvSpPr>
            <a:spLocks noGrp="1"/>
          </p:cNvSpPr>
          <p:nvPr>
            <p:ph type="title"/>
          </p:nvPr>
        </p:nvSpPr>
        <p:spPr>
          <a:xfrm>
            <a:off x="719438" y="179293"/>
            <a:ext cx="10753123" cy="953008"/>
          </a:xfrm>
          <a:prstGeom prst="rect">
            <a:avLst/>
          </a:prstGeom>
        </p:spPr>
        <p:txBody>
          <a:bodyPr/>
          <a:lstStyle/>
          <a:p>
            <a:r>
              <a:rPr lang="en-GB"/>
              <a:t>Click to edit Master title style</a:t>
            </a:r>
            <a:endParaRPr lang="en-US"/>
          </a:p>
        </p:txBody>
      </p:sp>
      <p:sp>
        <p:nvSpPr>
          <p:cNvPr id="5" name="Rectangle 4">
            <a:extLst>
              <a:ext uri="{FF2B5EF4-FFF2-40B4-BE49-F238E27FC236}">
                <a16:creationId xmlns:a16="http://schemas.microsoft.com/office/drawing/2014/main" id="{2BCA075E-AA33-73AC-6FB5-AE8E5234E539}"/>
              </a:ext>
            </a:extLst>
          </p:cNvPr>
          <p:cNvSpPr>
            <a:spLocks noGrp="1" noRot="1" noMove="1" noResize="1" noEditPoints="1" noAdjustHandles="1" noChangeArrowheads="1" noChangeShapeType="1"/>
          </p:cNvSpPr>
          <p:nvPr userDrawn="1"/>
        </p:nvSpPr>
        <p:spPr>
          <a:xfrm>
            <a:off x="0" y="6292865"/>
            <a:ext cx="12192000" cy="565135"/>
          </a:xfrm>
          <a:prstGeom prst="rect">
            <a:avLst/>
          </a:prstGeom>
          <a:solidFill>
            <a:srgbClr val="85AF9A">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3FD38FD-D772-6169-4D1D-577DE7FEBC8F}"/>
              </a:ext>
            </a:extLst>
          </p:cNvPr>
          <p:cNvSpPr txBox="1">
            <a:spLocks noGrp="1" noRot="1" noMove="1" noResize="1" noEditPoints="1" noAdjustHandles="1" noChangeArrowheads="1" noChangeShapeType="1"/>
          </p:cNvSpPr>
          <p:nvPr userDrawn="1"/>
        </p:nvSpPr>
        <p:spPr>
          <a:xfrm>
            <a:off x="185995" y="6385064"/>
            <a:ext cx="2424754" cy="369332"/>
          </a:xfrm>
          <a:prstGeom prst="rect">
            <a:avLst/>
          </a:prstGeom>
          <a:noFill/>
        </p:spPr>
        <p:txBody>
          <a:bodyPr wrap="square" rtlCol="0">
            <a:spAutoFit/>
          </a:bodyPr>
          <a:lstStyle/>
          <a:p>
            <a:r>
              <a:rPr lang="en-US" b="1">
                <a:solidFill>
                  <a:schemeClr val="bg1"/>
                </a:solidFill>
              </a:rPr>
              <a:t>Postdoc Academy</a:t>
            </a:r>
          </a:p>
        </p:txBody>
      </p:sp>
    </p:spTree>
    <p:extLst>
      <p:ext uri="{BB962C8B-B14F-4D97-AF65-F5344CB8AC3E}">
        <p14:creationId xmlns:p14="http://schemas.microsoft.com/office/powerpoint/2010/main" val="1716517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EB2954-9534-C0EF-0175-21EE45EC7EA7}"/>
              </a:ext>
            </a:extLst>
          </p:cNvPr>
          <p:cNvSpPr>
            <a:spLocks noGrp="1"/>
          </p:cNvSpPr>
          <p:nvPr>
            <p:ph type="body" idx="1"/>
          </p:nvPr>
        </p:nvSpPr>
        <p:spPr>
          <a:xfrm>
            <a:off x="720000" y="1440000"/>
            <a:ext cx="5157787" cy="823912"/>
          </a:xfrm>
        </p:spPr>
        <p:txBody>
          <a:bodyPr anchor="ctr" anchorCtr="0"/>
          <a:lstStyle>
            <a:lvl1pPr marL="0" indent="0" fontAlgn="t">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82D176E-3944-D07D-1509-0ED8AC4C177E}"/>
              </a:ext>
            </a:extLst>
          </p:cNvPr>
          <p:cNvSpPr>
            <a:spLocks noGrp="1"/>
          </p:cNvSpPr>
          <p:nvPr>
            <p:ph sz="half" idx="2"/>
          </p:nvPr>
        </p:nvSpPr>
        <p:spPr>
          <a:xfrm>
            <a:off x="738444" y="2384717"/>
            <a:ext cx="5157787" cy="3505148"/>
          </a:xfrm>
        </p:spPr>
        <p:txBody>
          <a:bodyPr/>
          <a:lstStyle/>
          <a:p>
            <a:pPr lvl="0"/>
            <a:r>
              <a:rPr lang="en-GB"/>
              <a:t>Click to edit Master text styles</a:t>
            </a:r>
          </a:p>
          <a:p>
            <a:pPr lvl="1"/>
            <a:r>
              <a:rPr lang="en-GB"/>
              <a:t>Second level</a:t>
            </a:r>
          </a:p>
        </p:txBody>
      </p:sp>
      <p:sp>
        <p:nvSpPr>
          <p:cNvPr id="5" name="Text Placeholder 4">
            <a:extLst>
              <a:ext uri="{FF2B5EF4-FFF2-40B4-BE49-F238E27FC236}">
                <a16:creationId xmlns:a16="http://schemas.microsoft.com/office/drawing/2014/main" id="{717399FF-CA00-1713-8D9A-88830215566D}"/>
              </a:ext>
            </a:extLst>
          </p:cNvPr>
          <p:cNvSpPr>
            <a:spLocks noGrp="1"/>
          </p:cNvSpPr>
          <p:nvPr>
            <p:ph type="body" sz="quarter" idx="3"/>
          </p:nvPr>
        </p:nvSpPr>
        <p:spPr>
          <a:xfrm>
            <a:off x="6288812" y="1436710"/>
            <a:ext cx="5183188" cy="823912"/>
          </a:xfrm>
        </p:spPr>
        <p:txBody>
          <a:bodyPr anchor="ctr" anchorCtr="0"/>
          <a:lstStyle>
            <a:lvl1pPr marL="0" indent="0" fontAlgn="t">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28E4DB1-6CD1-8B92-94D9-24BDBD2B2C28}"/>
              </a:ext>
            </a:extLst>
          </p:cNvPr>
          <p:cNvSpPr>
            <a:spLocks noGrp="1"/>
          </p:cNvSpPr>
          <p:nvPr>
            <p:ph sz="quarter" idx="4"/>
          </p:nvPr>
        </p:nvSpPr>
        <p:spPr>
          <a:xfrm>
            <a:off x="6288812" y="2369300"/>
            <a:ext cx="5183188" cy="3520565"/>
          </a:xfrm>
        </p:spPr>
        <p:txBody>
          <a:bodyPr/>
          <a:lstStyle/>
          <a:p>
            <a:pPr lvl="0"/>
            <a:r>
              <a:rPr lang="en-GB"/>
              <a:t>Click to edit Master text styles</a:t>
            </a:r>
          </a:p>
          <a:p>
            <a:pPr lvl="1"/>
            <a:r>
              <a:rPr lang="en-GB"/>
              <a:t>Second level</a:t>
            </a:r>
          </a:p>
        </p:txBody>
      </p:sp>
      <p:sp>
        <p:nvSpPr>
          <p:cNvPr id="7" name="Title 1">
            <a:extLst>
              <a:ext uri="{FF2B5EF4-FFF2-40B4-BE49-F238E27FC236}">
                <a16:creationId xmlns:a16="http://schemas.microsoft.com/office/drawing/2014/main" id="{F455E26D-7B71-36BB-4086-2549296C434C}"/>
              </a:ext>
            </a:extLst>
          </p:cNvPr>
          <p:cNvSpPr>
            <a:spLocks noGrp="1"/>
          </p:cNvSpPr>
          <p:nvPr>
            <p:ph type="title"/>
          </p:nvPr>
        </p:nvSpPr>
        <p:spPr>
          <a:xfrm>
            <a:off x="719438" y="179293"/>
            <a:ext cx="10753123" cy="953008"/>
          </a:xfrm>
          <a:prstGeom prst="rect">
            <a:avLst/>
          </a:prstGeom>
        </p:spPr>
        <p:txBody>
          <a:bodyPr/>
          <a:lstStyle/>
          <a:p>
            <a:r>
              <a:rPr lang="en-GB"/>
              <a:t>Click to edit Master title style</a:t>
            </a:r>
            <a:endParaRPr lang="en-US"/>
          </a:p>
        </p:txBody>
      </p:sp>
      <p:sp>
        <p:nvSpPr>
          <p:cNvPr id="8" name="Rectangle 7">
            <a:extLst>
              <a:ext uri="{FF2B5EF4-FFF2-40B4-BE49-F238E27FC236}">
                <a16:creationId xmlns:a16="http://schemas.microsoft.com/office/drawing/2014/main" id="{BF927A4C-751C-AEE6-620E-2D75AF96E0C6}"/>
              </a:ext>
            </a:extLst>
          </p:cNvPr>
          <p:cNvSpPr>
            <a:spLocks noGrp="1" noRot="1" noMove="1" noResize="1" noEditPoints="1" noAdjustHandles="1" noChangeArrowheads="1" noChangeShapeType="1"/>
          </p:cNvSpPr>
          <p:nvPr userDrawn="1"/>
        </p:nvSpPr>
        <p:spPr>
          <a:xfrm>
            <a:off x="0" y="6292865"/>
            <a:ext cx="12192000" cy="565135"/>
          </a:xfrm>
          <a:prstGeom prst="rect">
            <a:avLst/>
          </a:prstGeom>
          <a:solidFill>
            <a:srgbClr val="85AF9A">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D98C39-58CE-DA10-C414-4CCAB2B75D43}"/>
              </a:ext>
            </a:extLst>
          </p:cNvPr>
          <p:cNvSpPr txBox="1">
            <a:spLocks noGrp="1" noRot="1" noMove="1" noResize="1" noEditPoints="1" noAdjustHandles="1" noChangeArrowheads="1" noChangeShapeType="1"/>
          </p:cNvSpPr>
          <p:nvPr userDrawn="1"/>
        </p:nvSpPr>
        <p:spPr>
          <a:xfrm>
            <a:off x="185995" y="6385064"/>
            <a:ext cx="2424754" cy="369332"/>
          </a:xfrm>
          <a:prstGeom prst="rect">
            <a:avLst/>
          </a:prstGeom>
          <a:noFill/>
        </p:spPr>
        <p:txBody>
          <a:bodyPr wrap="square" rtlCol="0">
            <a:spAutoFit/>
          </a:bodyPr>
          <a:lstStyle/>
          <a:p>
            <a:r>
              <a:rPr lang="en-US" b="1">
                <a:solidFill>
                  <a:schemeClr val="bg1"/>
                </a:solidFill>
              </a:rPr>
              <a:t>Postdoc Academy</a:t>
            </a:r>
          </a:p>
        </p:txBody>
      </p:sp>
    </p:spTree>
    <p:extLst>
      <p:ext uri="{BB962C8B-B14F-4D97-AF65-F5344CB8AC3E}">
        <p14:creationId xmlns:p14="http://schemas.microsoft.com/office/powerpoint/2010/main" val="3665280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dA Pillars Overvie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0C0DB8-F044-C387-E4C8-D0FC2045760D}"/>
              </a:ext>
            </a:extLst>
          </p:cNvPr>
          <p:cNvSpPr>
            <a:spLocks noGrp="1" noRot="1" noMove="1" noResize="1" noEditPoints="1" noAdjustHandles="1" noChangeArrowheads="1" noChangeShapeType="1"/>
          </p:cNvSpPr>
          <p:nvPr userDrawn="1"/>
        </p:nvSpPr>
        <p:spPr>
          <a:xfrm>
            <a:off x="1476665" y="1615585"/>
            <a:ext cx="4363255" cy="1745303"/>
          </a:xfrm>
          <a:prstGeom prst="rect">
            <a:avLst/>
          </a:prstGeom>
          <a:solidFill>
            <a:srgbClr val="0F525A"/>
          </a:solidFill>
          <a:ln w="38100">
            <a:solidFill>
              <a:srgbClr val="0F525A"/>
            </a:solidFill>
          </a:ln>
        </p:spPr>
        <p:style>
          <a:lnRef idx="2">
            <a:schemeClr val="accent1">
              <a:shade val="50000"/>
            </a:schemeClr>
          </a:lnRef>
          <a:fillRef idx="1">
            <a:schemeClr val="accent1"/>
          </a:fillRef>
          <a:effectRef idx="0">
            <a:schemeClr val="accent1"/>
          </a:effectRef>
          <a:fontRef idx="minor">
            <a:schemeClr val="lt1"/>
          </a:fontRef>
        </p:style>
        <p:txBody>
          <a:bodyPr rIns="581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714"/>
              </a:spcAft>
            </a:pPr>
            <a:r>
              <a:rPr lang="en-US" sz="2400" b="1">
                <a:latin typeface="Arial" panose="020B0604020202020204" pitchFamily="34" charset="0"/>
                <a:cs typeface="Arial" panose="020B0604020202020204" pitchFamily="34" charset="0"/>
              </a:rPr>
              <a:t>Information</a:t>
            </a:r>
          </a:p>
          <a:p>
            <a:pPr algn="ctr">
              <a:lnSpc>
                <a:spcPct val="90000"/>
              </a:lnSpc>
              <a:spcBef>
                <a:spcPts val="194"/>
              </a:spcBef>
            </a:pPr>
            <a:r>
              <a:rPr lang="en-US" sz="1400" i="1">
                <a:latin typeface="Arial" panose="020B0604020202020204" pitchFamily="34" charset="0"/>
                <a:cs typeface="Arial" panose="020B0604020202020204" pitchFamily="34" charset="0"/>
              </a:rPr>
              <a:t>Bringing postdocs the information they </a:t>
            </a:r>
          </a:p>
          <a:p>
            <a:pPr algn="ctr">
              <a:lnSpc>
                <a:spcPct val="90000"/>
              </a:lnSpc>
              <a:spcBef>
                <a:spcPts val="194"/>
              </a:spcBef>
            </a:pPr>
            <a:r>
              <a:rPr lang="en-US" sz="1400" i="1">
                <a:latin typeface="Arial" panose="020B0604020202020204" pitchFamily="34" charset="0"/>
                <a:cs typeface="Arial" panose="020B0604020202020204" pitchFamily="34" charset="0"/>
              </a:rPr>
              <a:t>need when they need it</a:t>
            </a:r>
          </a:p>
        </p:txBody>
      </p:sp>
      <p:sp>
        <p:nvSpPr>
          <p:cNvPr id="4" name="Rectangle 3">
            <a:extLst>
              <a:ext uri="{FF2B5EF4-FFF2-40B4-BE49-F238E27FC236}">
                <a16:creationId xmlns:a16="http://schemas.microsoft.com/office/drawing/2014/main" id="{CB8C2645-1F24-64AF-2607-55DB7EB56160}"/>
              </a:ext>
            </a:extLst>
          </p:cNvPr>
          <p:cNvSpPr>
            <a:spLocks noGrp="1" noRot="1" noMove="1" noResize="1" noEditPoints="1" noAdjustHandles="1" noChangeArrowheads="1" noChangeShapeType="1"/>
          </p:cNvSpPr>
          <p:nvPr userDrawn="1"/>
        </p:nvSpPr>
        <p:spPr>
          <a:xfrm>
            <a:off x="6003370" y="1615585"/>
            <a:ext cx="4363255" cy="1745303"/>
          </a:xfrm>
          <a:prstGeom prst="rect">
            <a:avLst/>
          </a:prstGeom>
          <a:solidFill>
            <a:srgbClr val="0F525A"/>
          </a:solidFill>
          <a:ln w="38100">
            <a:solidFill>
              <a:srgbClr val="0F525A"/>
            </a:solidFill>
          </a:ln>
        </p:spPr>
        <p:style>
          <a:lnRef idx="2">
            <a:schemeClr val="accent1">
              <a:shade val="50000"/>
            </a:schemeClr>
          </a:lnRef>
          <a:fillRef idx="1">
            <a:schemeClr val="accent1"/>
          </a:fillRef>
          <a:effectRef idx="0">
            <a:schemeClr val="accent1"/>
          </a:effectRef>
          <a:fontRef idx="minor">
            <a:schemeClr val="lt1"/>
          </a:fontRef>
        </p:style>
        <p:txBody>
          <a:bodyPr rIns="581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714"/>
              </a:spcAft>
            </a:pPr>
            <a:r>
              <a:rPr lang="en-US" sz="2400" b="1">
                <a:latin typeface="Arial" panose="020B0604020202020204" pitchFamily="34" charset="0"/>
                <a:cs typeface="Arial" panose="020B0604020202020204" pitchFamily="34" charset="0"/>
              </a:rPr>
              <a:t>Community</a:t>
            </a:r>
            <a:endParaRPr lang="en-US" sz="2286" b="1">
              <a:latin typeface="Arial" panose="020B0604020202020204" pitchFamily="34" charset="0"/>
              <a:cs typeface="Arial" panose="020B0604020202020204" pitchFamily="34" charset="0"/>
            </a:endParaRPr>
          </a:p>
          <a:p>
            <a:pPr algn="ctr">
              <a:lnSpc>
                <a:spcPct val="90000"/>
              </a:lnSpc>
              <a:spcBef>
                <a:spcPts val="194"/>
              </a:spcBef>
            </a:pPr>
            <a:r>
              <a:rPr lang="en-GB" sz="1400" i="1">
                <a:latin typeface="Arial" panose="020B0604020202020204" pitchFamily="34" charset="0"/>
                <a:cs typeface="Arial" panose="020B0604020202020204" pitchFamily="34" charset="0"/>
              </a:rPr>
              <a:t>A sense of belonging for all postdocs</a:t>
            </a:r>
          </a:p>
          <a:p>
            <a:pPr algn="ctr">
              <a:lnSpc>
                <a:spcPct val="90000"/>
              </a:lnSpc>
              <a:spcBef>
                <a:spcPts val="194"/>
              </a:spcBef>
            </a:pPr>
            <a:endParaRPr lang="en-GB" sz="1571" i="1"/>
          </a:p>
        </p:txBody>
      </p:sp>
      <p:sp>
        <p:nvSpPr>
          <p:cNvPr id="5" name="Rectangle 4">
            <a:extLst>
              <a:ext uri="{FF2B5EF4-FFF2-40B4-BE49-F238E27FC236}">
                <a16:creationId xmlns:a16="http://schemas.microsoft.com/office/drawing/2014/main" id="{1B62DF01-04BB-B105-2562-92038B7999FA}"/>
              </a:ext>
            </a:extLst>
          </p:cNvPr>
          <p:cNvSpPr>
            <a:spLocks noGrp="1" noRot="1" noMove="1" noResize="1" noEditPoints="1" noAdjustHandles="1" noChangeArrowheads="1" noChangeShapeType="1"/>
          </p:cNvSpPr>
          <p:nvPr userDrawn="1"/>
        </p:nvSpPr>
        <p:spPr>
          <a:xfrm>
            <a:off x="1476665" y="3355902"/>
            <a:ext cx="4363255" cy="1745303"/>
          </a:xfrm>
          <a:prstGeom prst="rect">
            <a:avLst/>
          </a:prstGeom>
          <a:solidFill>
            <a:srgbClr val="0F525A"/>
          </a:solidFill>
          <a:ln w="38100">
            <a:solidFill>
              <a:srgbClr val="0F525A"/>
            </a:solidFill>
          </a:ln>
        </p:spPr>
        <p:style>
          <a:lnRef idx="2">
            <a:schemeClr val="accent1">
              <a:shade val="50000"/>
            </a:schemeClr>
          </a:lnRef>
          <a:fillRef idx="1">
            <a:schemeClr val="accent1"/>
          </a:fillRef>
          <a:effectRef idx="0">
            <a:schemeClr val="accent1"/>
          </a:effectRef>
          <a:fontRef idx="minor">
            <a:schemeClr val="lt1"/>
          </a:fontRef>
        </p:style>
        <p:txBody>
          <a:bodyPr rIns="581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714"/>
              </a:spcAft>
            </a:pPr>
            <a:r>
              <a:rPr lang="en-US" sz="2400" b="1">
                <a:latin typeface="Arial" panose="020B0604020202020204" pitchFamily="34" charset="0"/>
                <a:cs typeface="Arial" panose="020B0604020202020204" pitchFamily="34" charset="0"/>
              </a:rPr>
              <a:t>Advocacy</a:t>
            </a:r>
          </a:p>
          <a:p>
            <a:pPr algn="ctr">
              <a:lnSpc>
                <a:spcPct val="90000"/>
              </a:lnSpc>
              <a:spcBef>
                <a:spcPts val="194"/>
              </a:spcBef>
            </a:pPr>
            <a:r>
              <a:rPr lang="en-GB" sz="1400" i="1">
                <a:latin typeface="Arial" panose="020B0604020202020204" pitchFamily="34" charset="0"/>
                <a:cs typeface="Arial" panose="020B0604020202020204" pitchFamily="34" charset="0"/>
              </a:rPr>
              <a:t>Working with the community to solve issues</a:t>
            </a:r>
          </a:p>
          <a:p>
            <a:pPr algn="ctr">
              <a:lnSpc>
                <a:spcPct val="90000"/>
              </a:lnSpc>
              <a:spcBef>
                <a:spcPts val="194"/>
              </a:spcBef>
            </a:pPr>
            <a:endParaRPr lang="en-GB" sz="1571" i="1"/>
          </a:p>
        </p:txBody>
      </p:sp>
      <p:sp>
        <p:nvSpPr>
          <p:cNvPr id="6" name="Rectangle 5">
            <a:extLst>
              <a:ext uri="{FF2B5EF4-FFF2-40B4-BE49-F238E27FC236}">
                <a16:creationId xmlns:a16="http://schemas.microsoft.com/office/drawing/2014/main" id="{39C96736-6F8A-4FAC-F83A-7C8AF54C6F52}"/>
              </a:ext>
            </a:extLst>
          </p:cNvPr>
          <p:cNvSpPr>
            <a:spLocks noGrp="1" noRot="1" noMove="1" noResize="1" noEditPoints="1" noAdjustHandles="1" noChangeArrowheads="1" noChangeShapeType="1"/>
          </p:cNvSpPr>
          <p:nvPr userDrawn="1"/>
        </p:nvSpPr>
        <p:spPr>
          <a:xfrm>
            <a:off x="6003370" y="3355902"/>
            <a:ext cx="4363255" cy="1745303"/>
          </a:xfrm>
          <a:prstGeom prst="rect">
            <a:avLst/>
          </a:prstGeom>
          <a:solidFill>
            <a:srgbClr val="0F525A"/>
          </a:solidFill>
          <a:ln w="38100">
            <a:solidFill>
              <a:srgbClr val="0F525A"/>
            </a:solidFill>
          </a:ln>
        </p:spPr>
        <p:style>
          <a:lnRef idx="2">
            <a:schemeClr val="accent1">
              <a:shade val="50000"/>
            </a:schemeClr>
          </a:lnRef>
          <a:fillRef idx="1">
            <a:schemeClr val="accent1"/>
          </a:fillRef>
          <a:effectRef idx="0">
            <a:schemeClr val="accent1"/>
          </a:effectRef>
          <a:fontRef idx="minor">
            <a:schemeClr val="lt1"/>
          </a:fontRef>
        </p:style>
        <p:txBody>
          <a:bodyPr rIns="581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714"/>
              </a:spcAft>
            </a:pPr>
            <a:r>
              <a:rPr lang="en-US" sz="2400" b="1">
                <a:latin typeface="Arial" panose="020B0604020202020204" pitchFamily="34" charset="0"/>
                <a:cs typeface="Arial" panose="020B0604020202020204" pitchFamily="34" charset="0"/>
              </a:rPr>
              <a:t>Professional</a:t>
            </a:r>
          </a:p>
          <a:p>
            <a:pPr algn="ctr">
              <a:lnSpc>
                <a:spcPct val="90000"/>
              </a:lnSpc>
              <a:spcAft>
                <a:spcPts val="714"/>
              </a:spcAft>
            </a:pPr>
            <a:r>
              <a:rPr lang="en-US" sz="2400" b="1">
                <a:latin typeface="Arial" panose="020B0604020202020204" pitchFamily="34" charset="0"/>
                <a:cs typeface="Arial" panose="020B0604020202020204" pitchFamily="34" charset="0"/>
              </a:rPr>
              <a:t>Development</a:t>
            </a:r>
          </a:p>
          <a:p>
            <a:pPr algn="ctr">
              <a:lnSpc>
                <a:spcPct val="90000"/>
              </a:lnSpc>
              <a:spcBef>
                <a:spcPts val="194"/>
              </a:spcBef>
            </a:pPr>
            <a:r>
              <a:rPr lang="en-GB" sz="1400" i="1">
                <a:latin typeface="Arial" panose="020B0604020202020204" pitchFamily="34" charset="0"/>
                <a:cs typeface="Arial" panose="020B0604020202020204" pitchFamily="34" charset="0"/>
              </a:rPr>
              <a:t>Helping postdocs to develop for their current</a:t>
            </a:r>
          </a:p>
          <a:p>
            <a:pPr algn="ctr">
              <a:lnSpc>
                <a:spcPct val="90000"/>
              </a:lnSpc>
              <a:spcBef>
                <a:spcPts val="194"/>
              </a:spcBef>
            </a:pPr>
            <a:r>
              <a:rPr lang="en-GB" sz="1400" i="1">
                <a:latin typeface="Arial" panose="020B0604020202020204" pitchFamily="34" charset="0"/>
                <a:cs typeface="Arial" panose="020B0604020202020204" pitchFamily="34" charset="0"/>
              </a:rPr>
              <a:t>role and beyond</a:t>
            </a:r>
          </a:p>
        </p:txBody>
      </p:sp>
      <p:sp>
        <p:nvSpPr>
          <p:cNvPr id="7" name="Oval 6">
            <a:extLst>
              <a:ext uri="{FF2B5EF4-FFF2-40B4-BE49-F238E27FC236}">
                <a16:creationId xmlns:a16="http://schemas.microsoft.com/office/drawing/2014/main" id="{FD80AC83-7F62-6E4C-48CA-9249A39C9C3F}"/>
              </a:ext>
            </a:extLst>
          </p:cNvPr>
          <p:cNvSpPr>
            <a:spLocks noGrp="1" noRot="1" noChangeAspect="1" noMove="1" noResize="1" noEditPoints="1" noAdjustHandles="1" noChangeArrowheads="1" noChangeShapeType="1"/>
          </p:cNvSpPr>
          <p:nvPr userDrawn="1"/>
        </p:nvSpPr>
        <p:spPr>
          <a:xfrm>
            <a:off x="5111644" y="2465049"/>
            <a:ext cx="1620000" cy="1620000"/>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91"/>
          </a:p>
        </p:txBody>
      </p:sp>
      <p:sp>
        <p:nvSpPr>
          <p:cNvPr id="8" name="Rectangle 7">
            <a:extLst>
              <a:ext uri="{FF2B5EF4-FFF2-40B4-BE49-F238E27FC236}">
                <a16:creationId xmlns:a16="http://schemas.microsoft.com/office/drawing/2014/main" id="{9BC9016B-5EE0-0BB2-0ED9-6AF40CA543EE}"/>
              </a:ext>
            </a:extLst>
          </p:cNvPr>
          <p:cNvSpPr>
            <a:spLocks noGrp="1" noRot="1" noMove="1" noResize="1" noEditPoints="1" noAdjustHandles="1" noChangeArrowheads="1" noChangeShapeType="1"/>
          </p:cNvSpPr>
          <p:nvPr userDrawn="1"/>
        </p:nvSpPr>
        <p:spPr>
          <a:xfrm>
            <a:off x="1373224" y="3231410"/>
            <a:ext cx="9096839" cy="12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1"/>
          </a:p>
        </p:txBody>
      </p:sp>
      <p:sp>
        <p:nvSpPr>
          <p:cNvPr id="9" name="Oval 8">
            <a:extLst>
              <a:ext uri="{FF2B5EF4-FFF2-40B4-BE49-F238E27FC236}">
                <a16:creationId xmlns:a16="http://schemas.microsoft.com/office/drawing/2014/main" id="{5522A7C3-6372-E288-A729-21EF32546600}"/>
              </a:ext>
            </a:extLst>
          </p:cNvPr>
          <p:cNvSpPr>
            <a:spLocks noGrp="1" noRot="1" noMove="1" noResize="1" noEditPoints="1" noAdjustHandles="1" noChangeArrowheads="1" noChangeShapeType="1"/>
          </p:cNvSpPr>
          <p:nvPr userDrawn="1"/>
        </p:nvSpPr>
        <p:spPr>
          <a:xfrm>
            <a:off x="5245296" y="2598701"/>
            <a:ext cx="1352697" cy="1352697"/>
          </a:xfrm>
          <a:prstGeom prst="ellipse">
            <a:avLst/>
          </a:prstGeom>
          <a:solidFill>
            <a:srgbClr val="85AF9A"/>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pPr>
            <a:r>
              <a:rPr lang="en-US" sz="1400" b="1">
                <a:solidFill>
                  <a:schemeClr val="tx1">
                    <a:lumMod val="85000"/>
                    <a:lumOff val="15000"/>
                  </a:schemeClr>
                </a:solidFill>
                <a:latin typeface="Arial" panose="020B0604020202020204" pitchFamily="34" charset="0"/>
                <a:cs typeface="Arial" panose="020B0604020202020204" pitchFamily="34" charset="0"/>
              </a:rPr>
              <a:t>Enabling postdocs to realise their potential</a:t>
            </a:r>
          </a:p>
        </p:txBody>
      </p:sp>
      <p:pic>
        <p:nvPicPr>
          <p:cNvPr id="10" name="Picture 9">
            <a:extLst>
              <a:ext uri="{FF2B5EF4-FFF2-40B4-BE49-F238E27FC236}">
                <a16:creationId xmlns:a16="http://schemas.microsoft.com/office/drawing/2014/main" id="{EC2E24F8-5A2E-B892-BAE7-3B6C7ED1639A}"/>
              </a:ext>
            </a:extLst>
          </p:cNvPr>
          <p:cNvPicPr>
            <a:picLocks noGrp="1" noRot="1" noChangeAspect="1" noMove="1" noResize="1" noEditPoints="1" noAdjustHandles="1" noChangeArrowheads="1" noChangeShapeType="1" noCrop="1"/>
          </p:cNvPicPr>
          <p:nvPr userDrawn="1"/>
        </p:nvPicPr>
        <p:blipFill>
          <a:blip r:embed="rId2">
            <a:alphaModFix amt="75000"/>
          </a:blip>
          <a:stretch>
            <a:fillRect/>
          </a:stretch>
        </p:blipFill>
        <p:spPr>
          <a:xfrm>
            <a:off x="3040634" y="4785978"/>
            <a:ext cx="5925473" cy="1506909"/>
          </a:xfrm>
          <a:prstGeom prst="rect">
            <a:avLst/>
          </a:prstGeom>
          <a:ln w="38100">
            <a:noFill/>
          </a:ln>
        </p:spPr>
      </p:pic>
      <p:sp>
        <p:nvSpPr>
          <p:cNvPr id="17" name="Title 1">
            <a:extLst>
              <a:ext uri="{FF2B5EF4-FFF2-40B4-BE49-F238E27FC236}">
                <a16:creationId xmlns:a16="http://schemas.microsoft.com/office/drawing/2014/main" id="{BC80FDF9-3E16-3DF4-C759-BE7D85CE13BB}"/>
              </a:ext>
            </a:extLst>
          </p:cNvPr>
          <p:cNvSpPr>
            <a:spLocks noGrp="1"/>
          </p:cNvSpPr>
          <p:nvPr>
            <p:ph type="title"/>
          </p:nvPr>
        </p:nvSpPr>
        <p:spPr>
          <a:xfrm>
            <a:off x="719438" y="179293"/>
            <a:ext cx="10753123" cy="953008"/>
          </a:xfrm>
          <a:prstGeom prst="rect">
            <a:avLst/>
          </a:prstGeom>
        </p:spPr>
        <p:txBody>
          <a:bodyPr/>
          <a:lstStyle/>
          <a:p>
            <a:r>
              <a:rPr lang="en-GB"/>
              <a:t>Click to edit Master title style</a:t>
            </a:r>
            <a:endParaRPr lang="en-US"/>
          </a:p>
        </p:txBody>
      </p:sp>
      <p:sp>
        <p:nvSpPr>
          <p:cNvPr id="18" name="Rectangle 17">
            <a:extLst>
              <a:ext uri="{FF2B5EF4-FFF2-40B4-BE49-F238E27FC236}">
                <a16:creationId xmlns:a16="http://schemas.microsoft.com/office/drawing/2014/main" id="{1CE5F9AC-3B8E-9309-DB57-91E7D9C3E8D8}"/>
              </a:ext>
            </a:extLst>
          </p:cNvPr>
          <p:cNvSpPr>
            <a:spLocks noGrp="1" noRot="1" noMove="1" noResize="1" noEditPoints="1" noAdjustHandles="1" noChangeArrowheads="1" noChangeShapeType="1"/>
          </p:cNvSpPr>
          <p:nvPr userDrawn="1"/>
        </p:nvSpPr>
        <p:spPr>
          <a:xfrm>
            <a:off x="0" y="6292865"/>
            <a:ext cx="12192000" cy="565135"/>
          </a:xfrm>
          <a:prstGeom prst="rect">
            <a:avLst/>
          </a:prstGeom>
          <a:solidFill>
            <a:srgbClr val="85AF9A">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C04260D-C3CB-DC07-B54A-3061F27E7812}"/>
              </a:ext>
            </a:extLst>
          </p:cNvPr>
          <p:cNvSpPr txBox="1">
            <a:spLocks noGrp="1" noRot="1" noMove="1" noResize="1" noEditPoints="1" noAdjustHandles="1" noChangeArrowheads="1" noChangeShapeType="1"/>
          </p:cNvSpPr>
          <p:nvPr userDrawn="1"/>
        </p:nvSpPr>
        <p:spPr>
          <a:xfrm>
            <a:off x="185995" y="6385064"/>
            <a:ext cx="2424754" cy="369332"/>
          </a:xfrm>
          <a:prstGeom prst="rect">
            <a:avLst/>
          </a:prstGeom>
          <a:noFill/>
        </p:spPr>
        <p:txBody>
          <a:bodyPr wrap="square" rtlCol="0">
            <a:spAutoFit/>
          </a:bodyPr>
          <a:lstStyle/>
          <a:p>
            <a:r>
              <a:rPr lang="en-US" b="1">
                <a:solidFill>
                  <a:schemeClr val="bg1"/>
                </a:solidFill>
              </a:rPr>
              <a:t>Postdoc Academy</a:t>
            </a:r>
          </a:p>
        </p:txBody>
      </p:sp>
    </p:spTree>
    <p:extLst>
      <p:ext uri="{BB962C8B-B14F-4D97-AF65-F5344CB8AC3E}">
        <p14:creationId xmlns:p14="http://schemas.microsoft.com/office/powerpoint/2010/main" val="3367511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dA Pillars Expanded">
    <p:spTree>
      <p:nvGrpSpPr>
        <p:cNvPr id="1" name=""/>
        <p:cNvGrpSpPr/>
        <p:nvPr/>
      </p:nvGrpSpPr>
      <p:grpSpPr>
        <a:xfrm>
          <a:off x="0" y="0"/>
          <a:ext cx="0" cy="0"/>
          <a:chOff x="0" y="0"/>
          <a:chExt cx="0" cy="0"/>
        </a:xfrm>
      </p:grpSpPr>
      <p:sp>
        <p:nvSpPr>
          <p:cNvPr id="24" name="Content Placeholder 3">
            <a:extLst>
              <a:ext uri="{FF2B5EF4-FFF2-40B4-BE49-F238E27FC236}">
                <a16:creationId xmlns:a16="http://schemas.microsoft.com/office/drawing/2014/main" id="{ED029B57-49E6-A6DC-C619-72690FAD3D7F}"/>
              </a:ext>
            </a:extLst>
          </p:cNvPr>
          <p:cNvSpPr>
            <a:spLocks noGrp="1" noRot="1" noMove="1" noResize="1" noEditPoints="1" noAdjustHandles="1" noChangeArrowheads="1" noChangeShapeType="1"/>
          </p:cNvSpPr>
          <p:nvPr>
            <p:ph sz="half" idx="15" hasCustomPrompt="1"/>
          </p:nvPr>
        </p:nvSpPr>
        <p:spPr>
          <a:xfrm>
            <a:off x="223065" y="3909050"/>
            <a:ext cx="5760000" cy="2217778"/>
          </a:xfrm>
          <a:ln w="76200">
            <a:solidFill>
              <a:srgbClr val="055D67"/>
            </a:solidFill>
            <a:miter lim="800000"/>
          </a:ln>
        </p:spPr>
        <p:txBody>
          <a:bodyPr>
            <a:normAutofit/>
          </a:bodyPr>
          <a:lstStyle>
            <a:lvl1pPr>
              <a:lnSpc>
                <a:spcPct val="100000"/>
              </a:lnSpc>
              <a:defRPr sz="2200" baseline="0"/>
            </a:lvl1pPr>
          </a:lstStyle>
          <a:p>
            <a:pPr lvl="0"/>
            <a:r>
              <a:rPr lang="en-GB"/>
              <a:t>Second level</a:t>
            </a:r>
          </a:p>
        </p:txBody>
      </p:sp>
      <p:sp>
        <p:nvSpPr>
          <p:cNvPr id="25" name="Rectangle 24">
            <a:extLst>
              <a:ext uri="{FF2B5EF4-FFF2-40B4-BE49-F238E27FC236}">
                <a16:creationId xmlns:a16="http://schemas.microsoft.com/office/drawing/2014/main" id="{84970A2E-AD89-A20A-1FF7-2D8318E1E111}"/>
              </a:ext>
            </a:extLst>
          </p:cNvPr>
          <p:cNvSpPr>
            <a:spLocks noGrp="1" noRot="1" noMove="1" noResize="1" noEditPoints="1" noAdjustHandles="1" noChangeArrowheads="1" noChangeShapeType="1"/>
          </p:cNvSpPr>
          <p:nvPr userDrawn="1"/>
        </p:nvSpPr>
        <p:spPr>
          <a:xfrm>
            <a:off x="223065" y="3333912"/>
            <a:ext cx="5760000" cy="527283"/>
          </a:xfrm>
          <a:prstGeom prst="rect">
            <a:avLst/>
          </a:prstGeom>
          <a:solidFill>
            <a:srgbClr val="055D67"/>
          </a:solidFill>
          <a:ln w="76200">
            <a:solidFill>
              <a:srgbClr val="055D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1BAD502-528C-7933-FD1A-569AA779BFB7}"/>
              </a:ext>
            </a:extLst>
          </p:cNvPr>
          <p:cNvSpPr txBox="1">
            <a:spLocks noGrp="1" noRot="1" noMove="1" noResize="1" noEditPoints="1" noAdjustHandles="1" noChangeArrowheads="1" noChangeShapeType="1"/>
          </p:cNvSpPr>
          <p:nvPr userDrawn="1"/>
        </p:nvSpPr>
        <p:spPr>
          <a:xfrm>
            <a:off x="601912" y="3370502"/>
            <a:ext cx="5002306" cy="461665"/>
          </a:xfrm>
          <a:prstGeom prst="rect">
            <a:avLst/>
          </a:prstGeom>
          <a:noFill/>
        </p:spPr>
        <p:txBody>
          <a:bodyPr wrap="square" rtlCol="0">
            <a:spAutoFit/>
          </a:bodyPr>
          <a:lstStyle/>
          <a:p>
            <a:pPr algn="ctr"/>
            <a:r>
              <a:rPr lang="en-US" sz="2400" b="1" baseline="0">
                <a:solidFill>
                  <a:schemeClr val="bg1"/>
                </a:solidFill>
                <a:latin typeface="+mn-lt"/>
              </a:rPr>
              <a:t>Advocacy</a:t>
            </a:r>
          </a:p>
        </p:txBody>
      </p:sp>
      <p:sp>
        <p:nvSpPr>
          <p:cNvPr id="2" name="Rectangle 1">
            <a:extLst>
              <a:ext uri="{FF2B5EF4-FFF2-40B4-BE49-F238E27FC236}">
                <a16:creationId xmlns:a16="http://schemas.microsoft.com/office/drawing/2014/main" id="{5F5D7E2B-AF93-88C9-8B26-B2B70BB9ED22}"/>
              </a:ext>
            </a:extLst>
          </p:cNvPr>
          <p:cNvSpPr>
            <a:spLocks noGrp="1" noRot="1" noMove="1" noResize="1" noEditPoints="1" noAdjustHandles="1" noChangeArrowheads="1" noChangeShapeType="1"/>
          </p:cNvSpPr>
          <p:nvPr userDrawn="1"/>
        </p:nvSpPr>
        <p:spPr>
          <a:xfrm>
            <a:off x="0" y="6292865"/>
            <a:ext cx="12192000" cy="565135"/>
          </a:xfrm>
          <a:prstGeom prst="rect">
            <a:avLst/>
          </a:prstGeom>
          <a:solidFill>
            <a:srgbClr val="85AF9A">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8A9D541-4A9D-3F46-3929-DD525C39F427}"/>
              </a:ext>
            </a:extLst>
          </p:cNvPr>
          <p:cNvSpPr txBox="1">
            <a:spLocks noGrp="1" noRot="1" noMove="1" noResize="1" noEditPoints="1" noAdjustHandles="1" noChangeArrowheads="1" noChangeShapeType="1"/>
          </p:cNvSpPr>
          <p:nvPr userDrawn="1"/>
        </p:nvSpPr>
        <p:spPr>
          <a:xfrm>
            <a:off x="185995" y="6385064"/>
            <a:ext cx="2424754" cy="369332"/>
          </a:xfrm>
          <a:prstGeom prst="rect">
            <a:avLst/>
          </a:prstGeom>
          <a:noFill/>
        </p:spPr>
        <p:txBody>
          <a:bodyPr wrap="square" rtlCol="0">
            <a:spAutoFit/>
          </a:bodyPr>
          <a:lstStyle/>
          <a:p>
            <a:r>
              <a:rPr lang="en-US" b="1">
                <a:solidFill>
                  <a:schemeClr val="bg1"/>
                </a:solidFill>
              </a:rPr>
              <a:t>Postdoc Academy</a:t>
            </a:r>
          </a:p>
        </p:txBody>
      </p:sp>
      <p:sp>
        <p:nvSpPr>
          <p:cNvPr id="9" name="Content Placeholder 3">
            <a:extLst>
              <a:ext uri="{FF2B5EF4-FFF2-40B4-BE49-F238E27FC236}">
                <a16:creationId xmlns:a16="http://schemas.microsoft.com/office/drawing/2014/main" id="{A01FBA70-A7CA-EA55-30F8-44C25BFBAD33}"/>
              </a:ext>
            </a:extLst>
          </p:cNvPr>
          <p:cNvSpPr>
            <a:spLocks noGrp="1" noRot="1" noMove="1" noResize="1" noEditPoints="1" noAdjustHandles="1" noChangeArrowheads="1" noChangeShapeType="1"/>
          </p:cNvSpPr>
          <p:nvPr>
            <p:ph sz="half" idx="17" hasCustomPrompt="1"/>
          </p:nvPr>
        </p:nvSpPr>
        <p:spPr>
          <a:xfrm>
            <a:off x="240759" y="806064"/>
            <a:ext cx="5760000" cy="2217778"/>
          </a:xfrm>
          <a:ln w="76200">
            <a:solidFill>
              <a:srgbClr val="055D67"/>
            </a:solidFill>
            <a:miter lim="800000"/>
          </a:ln>
        </p:spPr>
        <p:txBody>
          <a:bodyPr>
            <a:normAutofit/>
          </a:bodyPr>
          <a:lstStyle>
            <a:lvl1pPr>
              <a:lnSpc>
                <a:spcPct val="100000"/>
              </a:lnSpc>
              <a:defRPr sz="2200" baseline="0"/>
            </a:lvl1pPr>
          </a:lstStyle>
          <a:p>
            <a:pPr lvl="0"/>
            <a:r>
              <a:rPr lang="en-GB"/>
              <a:t>Second level</a:t>
            </a:r>
          </a:p>
        </p:txBody>
      </p:sp>
      <p:sp>
        <p:nvSpPr>
          <p:cNvPr id="10" name="Rectangle 9">
            <a:extLst>
              <a:ext uri="{FF2B5EF4-FFF2-40B4-BE49-F238E27FC236}">
                <a16:creationId xmlns:a16="http://schemas.microsoft.com/office/drawing/2014/main" id="{3EE2B04A-D81A-9B81-0691-EE7848D9EFEB}"/>
              </a:ext>
            </a:extLst>
          </p:cNvPr>
          <p:cNvSpPr>
            <a:spLocks noGrp="1" noRot="1" noMove="1" noResize="1" noEditPoints="1" noAdjustHandles="1" noChangeArrowheads="1" noChangeShapeType="1"/>
          </p:cNvSpPr>
          <p:nvPr userDrawn="1"/>
        </p:nvSpPr>
        <p:spPr>
          <a:xfrm>
            <a:off x="240759" y="230926"/>
            <a:ext cx="5760000" cy="527283"/>
          </a:xfrm>
          <a:prstGeom prst="rect">
            <a:avLst/>
          </a:prstGeom>
          <a:solidFill>
            <a:srgbClr val="055D67"/>
          </a:solidFill>
          <a:ln w="76200">
            <a:solidFill>
              <a:srgbClr val="055D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34D0F4A-82BF-E90E-CDB1-A03FBF2FDCC7}"/>
              </a:ext>
            </a:extLst>
          </p:cNvPr>
          <p:cNvSpPr txBox="1">
            <a:spLocks noGrp="1" noRot="1" noMove="1" noResize="1" noEditPoints="1" noAdjustHandles="1" noChangeArrowheads="1" noChangeShapeType="1"/>
          </p:cNvSpPr>
          <p:nvPr userDrawn="1"/>
        </p:nvSpPr>
        <p:spPr>
          <a:xfrm>
            <a:off x="619606" y="267516"/>
            <a:ext cx="5002306" cy="461665"/>
          </a:xfrm>
          <a:prstGeom prst="rect">
            <a:avLst/>
          </a:prstGeom>
          <a:noFill/>
        </p:spPr>
        <p:txBody>
          <a:bodyPr wrap="square" rtlCol="0">
            <a:spAutoFit/>
          </a:bodyPr>
          <a:lstStyle/>
          <a:p>
            <a:pPr algn="ctr"/>
            <a:r>
              <a:rPr lang="en-US" sz="2400" b="1" baseline="0">
                <a:solidFill>
                  <a:schemeClr val="bg1"/>
                </a:solidFill>
                <a:latin typeface="+mn-lt"/>
              </a:rPr>
              <a:t>Information</a:t>
            </a:r>
          </a:p>
        </p:txBody>
      </p:sp>
      <p:sp>
        <p:nvSpPr>
          <p:cNvPr id="12" name="Content Placeholder 3">
            <a:extLst>
              <a:ext uri="{FF2B5EF4-FFF2-40B4-BE49-F238E27FC236}">
                <a16:creationId xmlns:a16="http://schemas.microsoft.com/office/drawing/2014/main" id="{644D8802-3397-BEFB-A8DF-06DD6B1E75B9}"/>
              </a:ext>
            </a:extLst>
          </p:cNvPr>
          <p:cNvSpPr>
            <a:spLocks noGrp="1" noRot="1" noMove="1" noResize="1" noEditPoints="1" noAdjustHandles="1" noChangeArrowheads="1" noChangeShapeType="1"/>
          </p:cNvSpPr>
          <p:nvPr>
            <p:ph sz="half" idx="18" hasCustomPrompt="1"/>
          </p:nvPr>
        </p:nvSpPr>
        <p:spPr>
          <a:xfrm>
            <a:off x="6208935" y="808055"/>
            <a:ext cx="5760000" cy="2217778"/>
          </a:xfrm>
          <a:ln w="76200">
            <a:solidFill>
              <a:srgbClr val="055D67"/>
            </a:solidFill>
            <a:miter lim="800000"/>
          </a:ln>
        </p:spPr>
        <p:txBody>
          <a:bodyPr>
            <a:normAutofit/>
          </a:bodyPr>
          <a:lstStyle>
            <a:lvl1pPr>
              <a:lnSpc>
                <a:spcPct val="100000"/>
              </a:lnSpc>
              <a:defRPr sz="2200" baseline="0"/>
            </a:lvl1pPr>
          </a:lstStyle>
          <a:p>
            <a:pPr lvl="0"/>
            <a:r>
              <a:rPr lang="en-GB"/>
              <a:t>Second level</a:t>
            </a:r>
          </a:p>
        </p:txBody>
      </p:sp>
      <p:sp>
        <p:nvSpPr>
          <p:cNvPr id="13" name="Rectangle 12">
            <a:extLst>
              <a:ext uri="{FF2B5EF4-FFF2-40B4-BE49-F238E27FC236}">
                <a16:creationId xmlns:a16="http://schemas.microsoft.com/office/drawing/2014/main" id="{28E1FD53-7737-782E-28B5-72912388449B}"/>
              </a:ext>
            </a:extLst>
          </p:cNvPr>
          <p:cNvSpPr>
            <a:spLocks noGrp="1" noRot="1" noMove="1" noResize="1" noEditPoints="1" noAdjustHandles="1" noChangeArrowheads="1" noChangeShapeType="1"/>
          </p:cNvSpPr>
          <p:nvPr userDrawn="1"/>
        </p:nvSpPr>
        <p:spPr>
          <a:xfrm>
            <a:off x="6208935" y="232917"/>
            <a:ext cx="5760000" cy="527283"/>
          </a:xfrm>
          <a:prstGeom prst="rect">
            <a:avLst/>
          </a:prstGeom>
          <a:solidFill>
            <a:srgbClr val="055D67"/>
          </a:solidFill>
          <a:ln w="76200">
            <a:solidFill>
              <a:srgbClr val="055D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8688DA9-3848-C813-3C0A-F827AC9B5A1A}"/>
              </a:ext>
            </a:extLst>
          </p:cNvPr>
          <p:cNvSpPr txBox="1">
            <a:spLocks noGrp="1" noRot="1" noMove="1" noResize="1" noEditPoints="1" noAdjustHandles="1" noChangeArrowheads="1" noChangeShapeType="1"/>
          </p:cNvSpPr>
          <p:nvPr userDrawn="1"/>
        </p:nvSpPr>
        <p:spPr>
          <a:xfrm>
            <a:off x="6587782" y="269507"/>
            <a:ext cx="5002306" cy="461665"/>
          </a:xfrm>
          <a:prstGeom prst="rect">
            <a:avLst/>
          </a:prstGeom>
          <a:noFill/>
        </p:spPr>
        <p:txBody>
          <a:bodyPr wrap="square" rtlCol="0">
            <a:spAutoFit/>
          </a:bodyPr>
          <a:lstStyle/>
          <a:p>
            <a:pPr algn="ctr"/>
            <a:r>
              <a:rPr lang="en-US" sz="2400" b="1" baseline="0">
                <a:solidFill>
                  <a:schemeClr val="bg1"/>
                </a:solidFill>
                <a:latin typeface="+mn-lt"/>
              </a:rPr>
              <a:t>Community</a:t>
            </a:r>
          </a:p>
        </p:txBody>
      </p:sp>
      <p:sp>
        <p:nvSpPr>
          <p:cNvPr id="15" name="Content Placeholder 3">
            <a:extLst>
              <a:ext uri="{FF2B5EF4-FFF2-40B4-BE49-F238E27FC236}">
                <a16:creationId xmlns:a16="http://schemas.microsoft.com/office/drawing/2014/main" id="{ECA3A168-C313-B99C-BA96-EFA97D7E1CA9}"/>
              </a:ext>
            </a:extLst>
          </p:cNvPr>
          <p:cNvSpPr>
            <a:spLocks noGrp="1" noRot="1" noMove="1" noResize="1" noEditPoints="1" noAdjustHandles="1" noChangeArrowheads="1" noChangeShapeType="1"/>
          </p:cNvSpPr>
          <p:nvPr>
            <p:ph sz="half" idx="19" hasCustomPrompt="1"/>
          </p:nvPr>
        </p:nvSpPr>
        <p:spPr>
          <a:xfrm>
            <a:off x="6208935" y="3905134"/>
            <a:ext cx="5760000" cy="2217778"/>
          </a:xfrm>
          <a:ln w="76200">
            <a:solidFill>
              <a:srgbClr val="055D67"/>
            </a:solidFill>
            <a:miter lim="800000"/>
          </a:ln>
        </p:spPr>
        <p:txBody>
          <a:bodyPr>
            <a:normAutofit/>
          </a:bodyPr>
          <a:lstStyle>
            <a:lvl1pPr>
              <a:lnSpc>
                <a:spcPct val="100000"/>
              </a:lnSpc>
              <a:defRPr sz="2200" baseline="0"/>
            </a:lvl1pPr>
          </a:lstStyle>
          <a:p>
            <a:pPr lvl="0"/>
            <a:r>
              <a:rPr lang="en-GB"/>
              <a:t>Second level</a:t>
            </a:r>
          </a:p>
        </p:txBody>
      </p:sp>
      <p:sp>
        <p:nvSpPr>
          <p:cNvPr id="16" name="Rectangle 15">
            <a:extLst>
              <a:ext uri="{FF2B5EF4-FFF2-40B4-BE49-F238E27FC236}">
                <a16:creationId xmlns:a16="http://schemas.microsoft.com/office/drawing/2014/main" id="{958DF5F3-E172-6DB4-DDB7-8CB661D45C3A}"/>
              </a:ext>
            </a:extLst>
          </p:cNvPr>
          <p:cNvSpPr>
            <a:spLocks noGrp="1" noRot="1" noMove="1" noResize="1" noEditPoints="1" noAdjustHandles="1" noChangeArrowheads="1" noChangeShapeType="1"/>
          </p:cNvSpPr>
          <p:nvPr userDrawn="1"/>
        </p:nvSpPr>
        <p:spPr>
          <a:xfrm>
            <a:off x="6208935" y="3329996"/>
            <a:ext cx="5760000" cy="527283"/>
          </a:xfrm>
          <a:prstGeom prst="rect">
            <a:avLst/>
          </a:prstGeom>
          <a:solidFill>
            <a:srgbClr val="055D67"/>
          </a:solidFill>
          <a:ln w="76200">
            <a:solidFill>
              <a:srgbClr val="055D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346519C-23AB-955D-1E44-22A01E58C833}"/>
              </a:ext>
            </a:extLst>
          </p:cNvPr>
          <p:cNvSpPr txBox="1">
            <a:spLocks noGrp="1" noRot="1" noMove="1" noResize="1" noEditPoints="1" noAdjustHandles="1" noChangeArrowheads="1" noChangeShapeType="1"/>
          </p:cNvSpPr>
          <p:nvPr userDrawn="1"/>
        </p:nvSpPr>
        <p:spPr>
          <a:xfrm>
            <a:off x="6587782" y="3366586"/>
            <a:ext cx="5002306" cy="461665"/>
          </a:xfrm>
          <a:prstGeom prst="rect">
            <a:avLst/>
          </a:prstGeom>
          <a:noFill/>
        </p:spPr>
        <p:txBody>
          <a:bodyPr wrap="square" rtlCol="0">
            <a:spAutoFit/>
          </a:bodyPr>
          <a:lstStyle/>
          <a:p>
            <a:pPr algn="ctr"/>
            <a:r>
              <a:rPr lang="en-US" sz="2400" b="1" baseline="0">
                <a:solidFill>
                  <a:schemeClr val="bg1"/>
                </a:solidFill>
                <a:latin typeface="+mn-lt"/>
              </a:rPr>
              <a:t>Development</a:t>
            </a:r>
          </a:p>
        </p:txBody>
      </p:sp>
    </p:spTree>
    <p:extLst>
      <p:ext uri="{BB962C8B-B14F-4D97-AF65-F5344CB8AC3E}">
        <p14:creationId xmlns:p14="http://schemas.microsoft.com/office/powerpoint/2010/main" val="4231586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75ACB1-0E32-DCDD-BDD5-52101C00D645}"/>
              </a:ext>
            </a:extLst>
          </p:cNvPr>
          <p:cNvPicPr>
            <a:picLocks noGrp="1" noRot="1" noMove="1" noResize="1" noEditPoints="1" noAdjustHandles="1" noChangeArrowheads="1" noChangeShapeType="1" noCrop="1"/>
          </p:cNvPicPr>
          <p:nvPr userDrawn="1"/>
        </p:nvPicPr>
        <p:blipFill>
          <a:blip r:embed="rId2" cstate="screen">
            <a:alphaModFix amt="35000"/>
            <a:extLst>
              <a:ext uri="{28A0092B-C50C-407E-A947-70E740481C1C}">
                <a14:useLocalDpi xmlns:a14="http://schemas.microsoft.com/office/drawing/2010/main"/>
              </a:ext>
            </a:extLst>
          </a:blip>
          <a:srcRect/>
          <a:stretch/>
        </p:blipFill>
        <p:spPr>
          <a:xfrm>
            <a:off x="9597337" y="0"/>
            <a:ext cx="2594406" cy="6860765"/>
          </a:xfrm>
          <a:prstGeom prst="rect">
            <a:avLst/>
          </a:prstGeom>
        </p:spPr>
      </p:pic>
      <p:sp>
        <p:nvSpPr>
          <p:cNvPr id="4" name="Subtitle 2">
            <a:extLst>
              <a:ext uri="{FF2B5EF4-FFF2-40B4-BE49-F238E27FC236}">
                <a16:creationId xmlns:a16="http://schemas.microsoft.com/office/drawing/2014/main" id="{280508C2-1E0D-2E1A-44BD-B72884E5AA79}"/>
              </a:ext>
            </a:extLst>
          </p:cNvPr>
          <p:cNvSpPr>
            <a:spLocks noGrp="1" noRot="1" noMove="1" noResize="1" noEditPoints="1" noAdjustHandles="1" noChangeArrowheads="1" noChangeShapeType="1"/>
          </p:cNvSpPr>
          <p:nvPr>
            <p:ph type="subTitle" idx="1" hasCustomPrompt="1"/>
          </p:nvPr>
        </p:nvSpPr>
        <p:spPr>
          <a:xfrm>
            <a:off x="1524000" y="3602038"/>
            <a:ext cx="80730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New section sub-title</a:t>
            </a:r>
            <a:endParaRPr lang="en-US"/>
          </a:p>
        </p:txBody>
      </p:sp>
      <p:sp>
        <p:nvSpPr>
          <p:cNvPr id="5" name="Text Placeholder 4">
            <a:extLst>
              <a:ext uri="{FF2B5EF4-FFF2-40B4-BE49-F238E27FC236}">
                <a16:creationId xmlns:a16="http://schemas.microsoft.com/office/drawing/2014/main" id="{20147BF7-5AF4-97A0-DF97-6748546FB143}"/>
              </a:ext>
            </a:extLst>
          </p:cNvPr>
          <p:cNvSpPr>
            <a:spLocks noGrp="1" noRot="1" noMove="1" noResize="1" noEditPoints="1" noAdjustHandles="1" noChangeArrowheads="1" noChangeShapeType="1"/>
          </p:cNvSpPr>
          <p:nvPr>
            <p:ph type="body" sz="quarter" idx="10" hasCustomPrompt="1"/>
          </p:nvPr>
        </p:nvSpPr>
        <p:spPr>
          <a:xfrm>
            <a:off x="1524000" y="1730375"/>
            <a:ext cx="8073081" cy="1698625"/>
          </a:xfrm>
        </p:spPr>
        <p:txBody>
          <a:bodyPr>
            <a:normAutofit/>
          </a:bodyPr>
          <a:lstStyle>
            <a:lvl1pPr marL="0" indent="0" algn="ctr">
              <a:buNone/>
              <a:defRPr lang="en-GB" sz="4400" b="1" dirty="0" smtClean="0">
                <a:solidFill>
                  <a:srgbClr val="055D67"/>
                </a:solidFill>
                <a:latin typeface="+mj-lt"/>
              </a:defRPr>
            </a:lvl1pPr>
            <a:lvl2pPr>
              <a:defRPr lang="en-GB" dirty="0" smtClean="0">
                <a:latin typeface="+mj-lt"/>
              </a:defRPr>
            </a:lvl2pPr>
            <a:lvl3pPr>
              <a:defRPr lang="en-GB" dirty="0" smtClean="0">
                <a:latin typeface="+mj-lt"/>
              </a:defRPr>
            </a:lvl3pPr>
            <a:lvl4pPr>
              <a:defRPr lang="en-GB" dirty="0" smtClean="0">
                <a:latin typeface="+mj-lt"/>
              </a:defRPr>
            </a:lvl4pPr>
            <a:lvl5pPr>
              <a:defRPr lang="en-US" dirty="0">
                <a:latin typeface="+mj-lt"/>
              </a:defRPr>
            </a:lvl5pPr>
          </a:lstStyle>
          <a:p>
            <a:pPr lvl="0"/>
            <a:r>
              <a:rPr lang="en-US"/>
              <a:t>New section title</a:t>
            </a:r>
          </a:p>
        </p:txBody>
      </p:sp>
    </p:spTree>
    <p:extLst>
      <p:ext uri="{BB962C8B-B14F-4D97-AF65-F5344CB8AC3E}">
        <p14:creationId xmlns:p14="http://schemas.microsoft.com/office/powerpoint/2010/main" val="1045234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nkedIn QR Cod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EBF804-5C7E-B1DE-DEA0-71027C973D90}"/>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9597337" y="0"/>
            <a:ext cx="2594406" cy="6860765"/>
          </a:xfrm>
          <a:prstGeom prst="rect">
            <a:avLst/>
          </a:prstGeom>
        </p:spPr>
      </p:pic>
      <p:pic>
        <p:nvPicPr>
          <p:cNvPr id="6" name="Picture 5">
            <a:extLst>
              <a:ext uri="{FF2B5EF4-FFF2-40B4-BE49-F238E27FC236}">
                <a16:creationId xmlns:a16="http://schemas.microsoft.com/office/drawing/2014/main" id="{4CA6F5E3-9F48-BB4A-F247-405E1AD9D384}"/>
              </a:ext>
            </a:extLst>
          </p:cNvPr>
          <p:cNvPicPr>
            <a:picLocks noGrp="1" noRot="1" noMove="1" noResize="1" noEditPoints="1" noAdjustHandles="1" noChangeArrowheads="1" noChangeShapeType="1" noCrop="1"/>
          </p:cNvPicPr>
          <p:nvPr userDrawn="1"/>
        </p:nvPicPr>
        <p:blipFill>
          <a:blip r:embed="rId3"/>
          <a:stretch>
            <a:fillRect/>
          </a:stretch>
        </p:blipFill>
        <p:spPr>
          <a:xfrm>
            <a:off x="458405" y="6099485"/>
            <a:ext cx="2308302" cy="480387"/>
          </a:xfrm>
          <a:prstGeom prst="rect">
            <a:avLst/>
          </a:prstGeom>
        </p:spPr>
      </p:pic>
      <p:pic>
        <p:nvPicPr>
          <p:cNvPr id="4" name="Picture 3" descr="A qr code on a green and blue background&#10;&#10;Description automatically generated">
            <a:extLst>
              <a:ext uri="{FF2B5EF4-FFF2-40B4-BE49-F238E27FC236}">
                <a16:creationId xmlns:a16="http://schemas.microsoft.com/office/drawing/2014/main" id="{1BEB965F-4235-C390-9291-B29D22117840}"/>
              </a:ext>
            </a:extLst>
          </p:cNvPr>
          <p:cNvPicPr>
            <a:picLocks noChangeAspect="1"/>
          </p:cNvPicPr>
          <p:nvPr userDrawn="1"/>
        </p:nvPicPr>
        <p:blipFill>
          <a:blip r:embed="rId4"/>
          <a:stretch>
            <a:fillRect/>
          </a:stretch>
        </p:blipFill>
        <p:spPr>
          <a:xfrm>
            <a:off x="3626194" y="543011"/>
            <a:ext cx="4000500" cy="5080000"/>
          </a:xfrm>
          <a:prstGeom prst="rect">
            <a:avLst/>
          </a:prstGeom>
        </p:spPr>
      </p:pic>
    </p:spTree>
    <p:extLst>
      <p:ext uri="{BB962C8B-B14F-4D97-AF65-F5344CB8AC3E}">
        <p14:creationId xmlns:p14="http://schemas.microsoft.com/office/powerpoint/2010/main" val="3960417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ADF6E5-915E-0D0E-66C9-6E1EC54F2CC7}"/>
              </a:ext>
            </a:extLst>
          </p:cNvPr>
          <p:cNvSpPr>
            <a:spLocks noGrp="1"/>
          </p:cNvSpPr>
          <p:nvPr>
            <p:ph type="title"/>
          </p:nvPr>
        </p:nvSpPr>
        <p:spPr>
          <a:xfrm>
            <a:off x="720000" y="180000"/>
            <a:ext cx="10752561" cy="95300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E3ADBEB-6B6B-B115-03F3-727E6A4E98B3}"/>
              </a:ext>
            </a:extLst>
          </p:cNvPr>
          <p:cNvSpPr>
            <a:spLocks noGrp="1"/>
          </p:cNvSpPr>
          <p:nvPr>
            <p:ph type="body" idx="1"/>
          </p:nvPr>
        </p:nvSpPr>
        <p:spPr>
          <a:xfrm>
            <a:off x="719438" y="1440000"/>
            <a:ext cx="10753123" cy="456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706035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2" r:id="rId4"/>
    <p:sldLayoutId id="2147483653" r:id="rId5"/>
    <p:sldLayoutId id="2147483657" r:id="rId6"/>
    <p:sldLayoutId id="2147483659" r:id="rId7"/>
    <p:sldLayoutId id="2147483658" r:id="rId8"/>
    <p:sldLayoutId id="2147483660" r:id="rId9"/>
    <p:sldLayoutId id="2147483662" r:id="rId10"/>
  </p:sldLayoutIdLst>
  <p:txStyles>
    <p:titleStyle>
      <a:lvl1pPr algn="l" defTabSz="914400" rtl="0" eaLnBrk="1" latinLnBrk="0" hangingPunct="1">
        <a:lnSpc>
          <a:spcPct val="90000"/>
        </a:lnSpc>
        <a:spcBef>
          <a:spcPct val="0"/>
        </a:spcBef>
        <a:buNone/>
        <a:defRPr sz="4000" b="1" i="0" kern="1200" baseline="0">
          <a:solidFill>
            <a:srgbClr val="055D67"/>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linkedin.com/in/katia-smith-litiere-b139b52/?originalSubdomain=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postdocacademy.cam.ac.uk/"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28.png"/><Relationship Id="rId2" Type="http://schemas.openxmlformats.org/officeDocument/2006/relationships/notesSlide" Target="../notesSlides/notesSlide12.xml"/><Relationship Id="rId16" Type="http://schemas.openxmlformats.org/officeDocument/2006/relationships/image" Target="../media/image27.svg"/><Relationship Id="rId20" Type="http://schemas.openxmlformats.org/officeDocument/2006/relationships/image" Target="../media/image31.svg"/><Relationship Id="rId1" Type="http://schemas.openxmlformats.org/officeDocument/2006/relationships/slideLayout" Target="../slideLayouts/slideLayout10.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svg"/><Relationship Id="rId10" Type="http://schemas.openxmlformats.org/officeDocument/2006/relationships/image" Target="../media/image21.sv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svg"/><Relationship Id="rId22"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businessmodelnavigator.com/explor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youtube.com/watch?v=QoAOzMTLP5s" TargetMode="Externa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s://www.sciencedirect.com/journal/journal-of-cleaner-production" TargetMode="External"/><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hyperlink" Target="https://doi.org/10.1016/j.jclepro.2016.06.067" TargetMode="External"/><Relationship Id="rId4" Type="http://schemas.openxmlformats.org/officeDocument/2006/relationships/hyperlink" Target="https://www.sciencedirect.com/journal/journal-of-cleaner-production/vol/135/suppl/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aN36EcTE54Q"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icureprogramme.com/"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strategyzer.com/"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postdocacademy.cam.ac.uk/research-canva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postdocacademy.cam.ac.uk/research-canva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7.png"/><Relationship Id="rId7" Type="http://schemas.openxmlformats.org/officeDocument/2006/relationships/diagramLayout" Target="../diagrams/layout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49.svg"/><Relationship Id="rId10" Type="http://schemas.microsoft.com/office/2007/relationships/diagramDrawing" Target="../diagrams/drawing1.xml"/><Relationship Id="rId4" Type="http://schemas.openxmlformats.org/officeDocument/2006/relationships/image" Target="../media/image48.png"/><Relationship Id="rId9" Type="http://schemas.openxmlformats.org/officeDocument/2006/relationships/diagramColors" Target="../diagrams/colors1.xml"/></Relationships>
</file>

<file path=ppt/slides/_rels/slide2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8" Type="http://schemas.openxmlformats.org/officeDocument/2006/relationships/hyperlink" Target="https://ec.europa.eu/eurostat/en/web/products-catalogues/w/ks-05-24-072" TargetMode="External"/><Relationship Id="rId3" Type="http://schemas.openxmlformats.org/officeDocument/2006/relationships/hyperlink" Target="https://sdgimpactassessmenttool.org/en-gb/articles/resources" TargetMode="External"/><Relationship Id="rId7" Type="http://schemas.openxmlformats.org/officeDocument/2006/relationships/hyperlink" Target="https://sdgs.un.org/goal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unstats.un.org/sdgs/indicators/Global-Indicator-Framework-after-2024-refinement-English.pdf" TargetMode="External"/><Relationship Id="rId5" Type="http://schemas.openxmlformats.org/officeDocument/2006/relationships/hyperlink" Target="https://unstats.un.org/sdgs/indicators/indicators-list/" TargetMode="External"/><Relationship Id="rId10" Type="http://schemas.openxmlformats.org/officeDocument/2006/relationships/hyperlink" Target="https://libraryresources.unog.ch/sdgs" TargetMode="External"/><Relationship Id="rId4" Type="http://schemas.openxmlformats.org/officeDocument/2006/relationships/hyperlink" Target="https://osdg.ai/" TargetMode="External"/><Relationship Id="rId9" Type="http://schemas.openxmlformats.org/officeDocument/2006/relationships/image" Target="../media/image71.png"/></Relationships>
</file>

<file path=ppt/slides/_rels/slide35.xml.rels><?xml version="1.0" encoding="UTF-8" standalone="yes"?>
<Relationships xmlns="http://schemas.openxmlformats.org/package/2006/relationships"><Relationship Id="rId8" Type="http://schemas.openxmlformats.org/officeDocument/2006/relationships/hyperlink" Target="https://www.flfdevnet.com/policy-toolkit/" TargetMode="External"/><Relationship Id="rId3" Type="http://schemas.openxmlformats.org/officeDocument/2006/relationships/hyperlink" Target="https://www.gov.uk/search/policy-papers-and-consultations?order=updated-newest" TargetMode="External"/><Relationship Id="rId7" Type="http://schemas.openxmlformats.org/officeDocument/2006/relationships/hyperlink" Target="https://www.plymouth.ac.uk/research/public-policy/how-can-academics-engage-with-policy-makin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cape.ac.uk/resources/?_category=4-case-study" TargetMode="External"/><Relationship Id="rId5" Type="http://schemas.openxmlformats.org/officeDocument/2006/relationships/hyperlink" Target="https://www.csap.cam.ac.uk/policy-fellowships/case-studies/" TargetMode="External"/><Relationship Id="rId4" Type="http://schemas.openxmlformats.org/officeDocument/2006/relationships/hyperlink" Target="https://www.cape.ac.uk/2024/02/08/academic-policy-meetings-benefits/"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9.sv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flfdevnet.com/recruitment-toolkit/"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idiscover.lib.cam.ac.uk/primo-explore/fulldisplay?docid=44CAM_ALMA51741795030003606&amp;context=L&amp;vid=44CAM_PROD&amp;lang=en_US&amp;search_scope=SCOP_CAM_ALL&amp;adaptor=Local%20Search%20Engine&amp;isFrbr=true&amp;tab=cam_lib_coll&amp;query=any,contains,getting%20research%20funded&amp;sortby=rank&amp;facet=frbrgroupid,include,311148493&amp;offset=0"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421F1A7-6A59-C8F8-EEFA-D7ADC718BDE3}"/>
              </a:ext>
            </a:extLst>
          </p:cNvPr>
          <p:cNvSpPr>
            <a:spLocks noGrp="1"/>
          </p:cNvSpPr>
          <p:nvPr>
            <p:ph type="subTitle" idx="1"/>
          </p:nvPr>
        </p:nvSpPr>
        <p:spPr>
          <a:xfrm>
            <a:off x="1524000" y="4186791"/>
            <a:ext cx="8839200" cy="1655762"/>
          </a:xfrm>
        </p:spPr>
        <p:txBody>
          <a:bodyPr>
            <a:normAutofit fontScale="77500" lnSpcReduction="20000"/>
          </a:bodyPr>
          <a:lstStyle/>
          <a:p>
            <a:pPr algn="l"/>
            <a:r>
              <a:rPr lang="en-US" dirty="0"/>
              <a:t>Prosper PI session 4</a:t>
            </a:r>
            <a:r>
              <a:rPr lang="en-US" baseline="30000" dirty="0"/>
              <a:t>th</a:t>
            </a:r>
            <a:r>
              <a:rPr lang="en-US" dirty="0"/>
              <a:t> June 2025</a:t>
            </a:r>
          </a:p>
          <a:p>
            <a:pPr algn="l"/>
            <a:endParaRPr lang="en-US" dirty="0"/>
          </a:p>
          <a:p>
            <a:pPr algn="l"/>
            <a:r>
              <a:rPr lang="en-US" dirty="0">
                <a:hlinkClick r:id="rId3"/>
              </a:rPr>
              <a:t>Dr Katia Smith-</a:t>
            </a:r>
            <a:r>
              <a:rPr lang="en-US" dirty="0" err="1">
                <a:hlinkClick r:id="rId3"/>
              </a:rPr>
              <a:t>Litière</a:t>
            </a:r>
            <a:r>
              <a:rPr lang="en-US" dirty="0"/>
              <a:t>, </a:t>
            </a:r>
          </a:p>
          <a:p>
            <a:pPr algn="l"/>
            <a:r>
              <a:rPr lang="en-US" dirty="0"/>
              <a:t>Development Consultant (Entrepreneurial skills) </a:t>
            </a:r>
          </a:p>
          <a:p>
            <a:pPr algn="l"/>
            <a:r>
              <a:rPr lang="en-US" dirty="0">
                <a:hlinkClick r:id="rId4"/>
              </a:rPr>
              <a:t>Postdoc Academy (</a:t>
            </a:r>
            <a:r>
              <a:rPr lang="en-US" dirty="0" err="1">
                <a:hlinkClick r:id="rId4"/>
              </a:rPr>
              <a:t>PdA</a:t>
            </a:r>
            <a:r>
              <a:rPr lang="en-US" dirty="0">
                <a:hlinkClick r:id="rId4"/>
              </a:rPr>
              <a:t>)</a:t>
            </a:r>
            <a:endParaRPr lang="en-US" dirty="0"/>
          </a:p>
        </p:txBody>
      </p:sp>
      <p:sp>
        <p:nvSpPr>
          <p:cNvPr id="3" name="Text Placeholder 2">
            <a:extLst>
              <a:ext uri="{FF2B5EF4-FFF2-40B4-BE49-F238E27FC236}">
                <a16:creationId xmlns:a16="http://schemas.microsoft.com/office/drawing/2014/main" id="{A61669EF-BA37-437A-2710-A34BB17EA03C}"/>
              </a:ext>
            </a:extLst>
          </p:cNvPr>
          <p:cNvSpPr>
            <a:spLocks noGrp="1"/>
          </p:cNvSpPr>
          <p:nvPr>
            <p:ph type="body" sz="quarter" idx="10"/>
          </p:nvPr>
        </p:nvSpPr>
        <p:spPr>
          <a:xfrm>
            <a:off x="1524000" y="1730375"/>
            <a:ext cx="8611892" cy="2161948"/>
          </a:xfrm>
        </p:spPr>
        <p:txBody>
          <a:bodyPr>
            <a:normAutofit fontScale="85000" lnSpcReduction="20000"/>
          </a:bodyPr>
          <a:lstStyle/>
          <a:p>
            <a:r>
              <a:rPr lang="en-US" sz="5800" dirty="0"/>
              <a:t>Research Canvas</a:t>
            </a:r>
          </a:p>
          <a:p>
            <a:endParaRPr lang="en-US" dirty="0"/>
          </a:p>
          <a:p>
            <a:pPr algn="l"/>
            <a:r>
              <a:rPr lang="en-US" sz="2900" b="0" dirty="0"/>
              <a:t>A tool that empowers researchers to develop impactful &amp; fundable research projects while honing skills for academic excellence and transferable to diverse careers</a:t>
            </a:r>
          </a:p>
        </p:txBody>
      </p:sp>
    </p:spTree>
    <p:extLst>
      <p:ext uri="{BB962C8B-B14F-4D97-AF65-F5344CB8AC3E}">
        <p14:creationId xmlns:p14="http://schemas.microsoft.com/office/powerpoint/2010/main" val="2123240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0D38E-DD35-7015-8B39-A7210F49F2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A57756-CB25-C99B-5A9F-6802CCFD0733}"/>
              </a:ext>
            </a:extLst>
          </p:cNvPr>
          <p:cNvSpPr>
            <a:spLocks noGrp="1"/>
          </p:cNvSpPr>
          <p:nvPr>
            <p:ph type="title"/>
          </p:nvPr>
        </p:nvSpPr>
        <p:spPr/>
        <p:txBody>
          <a:bodyPr>
            <a:normAutofit fontScale="90000"/>
          </a:bodyPr>
          <a:lstStyle/>
          <a:p>
            <a:r>
              <a:rPr lang="en-GB" sz="4000" b="1" dirty="0">
                <a:solidFill>
                  <a:srgbClr val="055D67"/>
                </a:solidFill>
              </a:rPr>
              <a:t>The Research Canvas as a Multi-Purpose Tool</a:t>
            </a:r>
            <a:endParaRPr lang="en-US" dirty="0"/>
          </a:p>
        </p:txBody>
      </p:sp>
      <p:sp>
        <p:nvSpPr>
          <p:cNvPr id="5" name="TextBox 4">
            <a:extLst>
              <a:ext uri="{FF2B5EF4-FFF2-40B4-BE49-F238E27FC236}">
                <a16:creationId xmlns:a16="http://schemas.microsoft.com/office/drawing/2014/main" id="{E8F01C06-8952-6183-9352-FF67E679A03D}"/>
              </a:ext>
            </a:extLst>
          </p:cNvPr>
          <p:cNvSpPr txBox="1"/>
          <p:nvPr/>
        </p:nvSpPr>
        <p:spPr>
          <a:xfrm>
            <a:off x="2015814" y="4938474"/>
            <a:ext cx="7519148" cy="646331"/>
          </a:xfrm>
          <a:prstGeom prst="rect">
            <a:avLst/>
          </a:prstGeom>
          <a:solidFill>
            <a:srgbClr val="055D67"/>
          </a:solidFill>
          <a:ln>
            <a:solidFill>
              <a:schemeClr val="tx1"/>
            </a:solidFill>
          </a:ln>
        </p:spPr>
        <p:txBody>
          <a:bodyPr wrap="square" rtlCol="0">
            <a:spAutoFit/>
          </a:bodyPr>
          <a:lstStyle/>
          <a:p>
            <a:pPr algn="ctr"/>
            <a:r>
              <a:rPr lang="en-US" dirty="0">
                <a:solidFill>
                  <a:schemeClr val="bg1"/>
                </a:solidFill>
              </a:rPr>
              <a:t>Entrepreneurial mindset and skills not seen as niche, but part of mainstream professional development </a:t>
            </a:r>
          </a:p>
        </p:txBody>
      </p:sp>
      <p:sp>
        <p:nvSpPr>
          <p:cNvPr id="6" name="Content Placeholder 2">
            <a:extLst>
              <a:ext uri="{FF2B5EF4-FFF2-40B4-BE49-F238E27FC236}">
                <a16:creationId xmlns:a16="http://schemas.microsoft.com/office/drawing/2014/main" id="{0001B9BF-2C87-E5D6-D37E-EE549D32B28E}"/>
              </a:ext>
            </a:extLst>
          </p:cNvPr>
          <p:cNvSpPr txBox="1">
            <a:spLocks/>
          </p:cNvSpPr>
          <p:nvPr/>
        </p:nvSpPr>
        <p:spPr>
          <a:xfrm>
            <a:off x="1486348" y="2203037"/>
            <a:ext cx="104145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rgbClr val="000000"/>
                </a:solidFill>
              </a:rPr>
              <a:t>Sharpens the Research Value Proposition &amp; </a:t>
            </a:r>
            <a:r>
              <a:rPr lang="en-GB" sz="2400" i="0" u="none" strike="noStrike" dirty="0">
                <a:solidFill>
                  <a:srgbClr val="000000"/>
                </a:solidFill>
                <a:effectLst/>
              </a:rPr>
              <a:t>Boosts Grant Competitiveness</a:t>
            </a:r>
          </a:p>
          <a:p>
            <a:pPr marL="0" indent="0">
              <a:buNone/>
            </a:pPr>
            <a:endParaRPr lang="en-GB" sz="2400" dirty="0">
              <a:solidFill>
                <a:srgbClr val="000000"/>
              </a:solidFill>
            </a:endParaRPr>
          </a:p>
          <a:p>
            <a:r>
              <a:rPr lang="en-GB" sz="2400" i="0" u="none" strike="noStrike" dirty="0">
                <a:solidFill>
                  <a:srgbClr val="000000"/>
                </a:solidFill>
                <a:effectLst/>
              </a:rPr>
              <a:t>Develops Mindset &amp; Transferable Skills</a:t>
            </a:r>
          </a:p>
        </p:txBody>
      </p:sp>
      <p:sp>
        <p:nvSpPr>
          <p:cNvPr id="7" name="TextBox 6">
            <a:extLst>
              <a:ext uri="{FF2B5EF4-FFF2-40B4-BE49-F238E27FC236}">
                <a16:creationId xmlns:a16="http://schemas.microsoft.com/office/drawing/2014/main" id="{51BE65FB-F4B6-0302-411A-AA8581E870D4}"/>
              </a:ext>
            </a:extLst>
          </p:cNvPr>
          <p:cNvSpPr txBox="1"/>
          <p:nvPr/>
        </p:nvSpPr>
        <p:spPr>
          <a:xfrm>
            <a:off x="3345830" y="1078881"/>
            <a:ext cx="6189132" cy="369332"/>
          </a:xfrm>
          <a:prstGeom prst="rect">
            <a:avLst/>
          </a:prstGeom>
          <a:noFill/>
        </p:spPr>
        <p:txBody>
          <a:bodyPr wrap="square">
            <a:spAutoFit/>
          </a:bodyPr>
          <a:lstStyle/>
          <a:p>
            <a:r>
              <a:rPr lang="en-GB" sz="1800" b="1" dirty="0">
                <a:solidFill>
                  <a:srgbClr val="055D67"/>
                </a:solidFill>
              </a:rPr>
              <a:t>A Win for Mindset, Skills &amp; Funding</a:t>
            </a:r>
            <a:endParaRPr lang="en-US" dirty="0"/>
          </a:p>
        </p:txBody>
      </p:sp>
    </p:spTree>
    <p:extLst>
      <p:ext uri="{BB962C8B-B14F-4D97-AF65-F5344CB8AC3E}">
        <p14:creationId xmlns:p14="http://schemas.microsoft.com/office/powerpoint/2010/main" val="1673671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99952-2615-B6AE-A792-92EE8823989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D461480-1731-0E0D-F39C-7C2F4361F735}"/>
              </a:ext>
            </a:extLst>
          </p:cNvPr>
          <p:cNvSpPr/>
          <p:nvPr/>
        </p:nvSpPr>
        <p:spPr>
          <a:xfrm>
            <a:off x="0" y="0"/>
            <a:ext cx="3040912" cy="6858000"/>
          </a:xfrm>
          <a:prstGeom prst="rect">
            <a:avLst/>
          </a:prstGeom>
          <a:solidFill>
            <a:srgbClr val="205B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EA340ED2-1F6C-3508-CF4B-2FEC3CADE72B}"/>
              </a:ext>
            </a:extLst>
          </p:cNvPr>
          <p:cNvSpPr>
            <a:spLocks noGrp="1"/>
          </p:cNvSpPr>
          <p:nvPr>
            <p:ph type="title"/>
          </p:nvPr>
        </p:nvSpPr>
        <p:spPr>
          <a:xfrm>
            <a:off x="26150" y="2238152"/>
            <a:ext cx="3040911" cy="2943447"/>
          </a:xfrm>
        </p:spPr>
        <p:txBody>
          <a:bodyPr>
            <a:noAutofit/>
          </a:bodyPr>
          <a:lstStyle/>
          <a:p>
            <a:pPr algn="ctr"/>
            <a:r>
              <a:rPr lang="en-US" sz="2800" b="1" dirty="0">
                <a:solidFill>
                  <a:schemeClr val="bg1"/>
                </a:solidFill>
              </a:rPr>
              <a:t>Entrepreneurial mindset:</a:t>
            </a:r>
            <a:br>
              <a:rPr lang="en-US" sz="2800" dirty="0">
                <a:solidFill>
                  <a:schemeClr val="bg1"/>
                </a:solidFill>
              </a:rPr>
            </a:br>
            <a:br>
              <a:rPr lang="en-US" sz="2800" dirty="0">
                <a:solidFill>
                  <a:schemeClr val="bg1"/>
                </a:solidFill>
              </a:rPr>
            </a:br>
            <a:r>
              <a:rPr lang="en-GB" sz="2800" b="1" dirty="0">
                <a:solidFill>
                  <a:schemeClr val="bg1"/>
                </a:solidFill>
                <a:latin typeface="Calibri" panose="020F0502020204030204" pitchFamily="34" charset="0"/>
                <a:cs typeface="Calibri" panose="020F0502020204030204" pitchFamily="34" charset="0"/>
              </a:rPr>
              <a:t>A</a:t>
            </a:r>
            <a:r>
              <a:rPr lang="en-GB" sz="2800" b="1" i="0" u="none" strike="noStrike" dirty="0">
                <a:solidFill>
                  <a:schemeClr val="bg1"/>
                </a:solidFill>
                <a:effectLst/>
                <a:latin typeface="Calibri" panose="020F0502020204030204" pitchFamily="34" charset="0"/>
                <a:cs typeface="Calibri" panose="020F0502020204030204" pitchFamily="34" charset="0"/>
              </a:rPr>
              <a:t> set of mental habits that empower individuals to spot and seize opportunities in diverse environments </a:t>
            </a:r>
            <a:br>
              <a:rPr lang="en-GB" sz="2800" b="1" dirty="0">
                <a:solidFill>
                  <a:srgbClr val="040C28"/>
                </a:solidFill>
                <a:latin typeface="Calibri" panose="020F0502020204030204" pitchFamily="34" charset="0"/>
                <a:cs typeface="Calibri" panose="020F0502020204030204" pitchFamily="34" charset="0"/>
              </a:rPr>
            </a:br>
            <a:endParaRPr lang="en-US" sz="2800" dirty="0">
              <a:solidFill>
                <a:schemeClr val="bg1"/>
              </a:solidFill>
            </a:endParaRPr>
          </a:p>
        </p:txBody>
      </p:sp>
      <p:pic>
        <p:nvPicPr>
          <p:cNvPr id="4" name="Picture 3" descr="A diagram of a entrepreneurial mindset&#10;&#10;AI-generated content may be incorrect.">
            <a:extLst>
              <a:ext uri="{FF2B5EF4-FFF2-40B4-BE49-F238E27FC236}">
                <a16:creationId xmlns:a16="http://schemas.microsoft.com/office/drawing/2014/main" id="{5BB7DDFA-8A85-C3F1-36FC-49E775CC26A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422681" y="186630"/>
            <a:ext cx="2036728" cy="2543719"/>
          </a:xfrm>
          <a:prstGeom prst="rect">
            <a:avLst/>
          </a:prstGeom>
        </p:spPr>
      </p:pic>
      <p:pic>
        <p:nvPicPr>
          <p:cNvPr id="2" name="Picture 1" descr="A diagram of a entrepreneurial mindset&#10;&#10;AI-generated content may be incorrect.">
            <a:extLst>
              <a:ext uri="{FF2B5EF4-FFF2-40B4-BE49-F238E27FC236}">
                <a16:creationId xmlns:a16="http://schemas.microsoft.com/office/drawing/2014/main" id="{291E4398-34B3-F442-6DE7-32681BF1DFE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093211" y="179293"/>
            <a:ext cx="2319628" cy="2787818"/>
          </a:xfrm>
          <a:prstGeom prst="rect">
            <a:avLst/>
          </a:prstGeom>
        </p:spPr>
      </p:pic>
      <p:pic>
        <p:nvPicPr>
          <p:cNvPr id="3" name="Picture 2" descr="A diagram of a entrepreneurial mindset&#10;&#10;AI-generated content may be incorrect.">
            <a:extLst>
              <a:ext uri="{FF2B5EF4-FFF2-40B4-BE49-F238E27FC236}">
                <a16:creationId xmlns:a16="http://schemas.microsoft.com/office/drawing/2014/main" id="{487B01C0-3399-C01E-FF3C-0810D918EA4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657541" y="3166447"/>
            <a:ext cx="2836190" cy="2513235"/>
          </a:xfrm>
          <a:prstGeom prst="rect">
            <a:avLst/>
          </a:prstGeom>
        </p:spPr>
      </p:pic>
      <p:pic>
        <p:nvPicPr>
          <p:cNvPr id="9" name="Picture 8" descr="A diagram of a entrepreneurial mindset&#10;&#10;AI-generated content may be incorrect.">
            <a:extLst>
              <a:ext uri="{FF2B5EF4-FFF2-40B4-BE49-F238E27FC236}">
                <a16:creationId xmlns:a16="http://schemas.microsoft.com/office/drawing/2014/main" id="{5547D63D-7D53-EF35-6FCC-3705F9FF147C}"/>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589749" y="156571"/>
            <a:ext cx="2319628" cy="2728210"/>
          </a:xfrm>
          <a:prstGeom prst="rect">
            <a:avLst/>
          </a:prstGeom>
        </p:spPr>
      </p:pic>
      <p:pic>
        <p:nvPicPr>
          <p:cNvPr id="10" name="Picture 9" descr="A diagram of a entrepreneurial mindset&#10;&#10;AI-generated content may be incorrect.">
            <a:extLst>
              <a:ext uri="{FF2B5EF4-FFF2-40B4-BE49-F238E27FC236}">
                <a16:creationId xmlns:a16="http://schemas.microsoft.com/office/drawing/2014/main" id="{72446499-6ECB-3907-0F15-6AA240DEC8E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883228" y="93188"/>
            <a:ext cx="2167228" cy="2854977"/>
          </a:xfrm>
          <a:prstGeom prst="rect">
            <a:avLst/>
          </a:prstGeom>
        </p:spPr>
      </p:pic>
      <p:pic>
        <p:nvPicPr>
          <p:cNvPr id="11" name="Picture 10" descr="A diagram of a entrepreneurial mindset&#10;&#10;AI-generated content may be incorrect.">
            <a:extLst>
              <a:ext uri="{FF2B5EF4-FFF2-40B4-BE49-F238E27FC236}">
                <a16:creationId xmlns:a16="http://schemas.microsoft.com/office/drawing/2014/main" id="{F418DA2F-70B7-5224-3C46-712017D73E33}"/>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3163295" y="3058960"/>
            <a:ext cx="2650210" cy="2728210"/>
          </a:xfrm>
          <a:prstGeom prst="rect">
            <a:avLst/>
          </a:prstGeom>
        </p:spPr>
      </p:pic>
      <p:pic>
        <p:nvPicPr>
          <p:cNvPr id="12" name="Picture 11" descr="A diagram of a entrepreneurial mindset&#10;&#10;AI-generated content may be incorrect.">
            <a:extLst>
              <a:ext uri="{FF2B5EF4-FFF2-40B4-BE49-F238E27FC236}">
                <a16:creationId xmlns:a16="http://schemas.microsoft.com/office/drawing/2014/main" id="{7AC97CCB-5928-26FB-B549-719C44CFF72E}"/>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5935888" y="3058960"/>
            <a:ext cx="2599270" cy="2508851"/>
          </a:xfrm>
          <a:prstGeom prst="rect">
            <a:avLst/>
          </a:prstGeom>
        </p:spPr>
      </p:pic>
    </p:spTree>
    <p:extLst>
      <p:ext uri="{BB962C8B-B14F-4D97-AF65-F5344CB8AC3E}">
        <p14:creationId xmlns:p14="http://schemas.microsoft.com/office/powerpoint/2010/main" val="430792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A3137-80CA-AF6B-7543-88ED424D6A29}"/>
            </a:ext>
          </a:extLst>
        </p:cNvPr>
        <p:cNvGrpSpPr/>
        <p:nvPr/>
      </p:nvGrpSpPr>
      <p:grpSpPr>
        <a:xfrm>
          <a:off x="0" y="0"/>
          <a:ext cx="0" cy="0"/>
          <a:chOff x="0" y="0"/>
          <a:chExt cx="0" cy="0"/>
        </a:xfrm>
      </p:grpSpPr>
      <p:sp>
        <p:nvSpPr>
          <p:cNvPr id="2" name="Left-right Arrow 1">
            <a:extLst>
              <a:ext uri="{FF2B5EF4-FFF2-40B4-BE49-F238E27FC236}">
                <a16:creationId xmlns:a16="http://schemas.microsoft.com/office/drawing/2014/main" id="{0D153076-1B89-78F7-32DE-42B5A84A3DEF}"/>
              </a:ext>
            </a:extLst>
          </p:cNvPr>
          <p:cNvSpPr/>
          <p:nvPr/>
        </p:nvSpPr>
        <p:spPr>
          <a:xfrm>
            <a:off x="5006342" y="1235001"/>
            <a:ext cx="1354700" cy="507067"/>
          </a:xfrm>
          <a:prstGeom prst="leftRightArrow">
            <a:avLst/>
          </a:prstGeom>
          <a:solidFill>
            <a:srgbClr val="055D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Calibri" panose="020F0502020204030204" pitchFamily="34" charset="0"/>
                <a:cs typeface="Calibri" panose="020F0502020204030204" pitchFamily="34" charset="0"/>
              </a:rPr>
              <a:t>Similarities</a:t>
            </a:r>
            <a:endParaRPr lang="en-US" sz="1400" dirty="0">
              <a:solidFill>
                <a:schemeClr val="bg1"/>
              </a:solidFill>
              <a:latin typeface="Calibri" panose="020F0502020204030204" pitchFamily="34" charset="0"/>
              <a:cs typeface="Calibri" panose="020F0502020204030204" pitchFamily="34" charset="0"/>
            </a:endParaRPr>
          </a:p>
        </p:txBody>
      </p:sp>
      <p:grpSp>
        <p:nvGrpSpPr>
          <p:cNvPr id="69" name="Group 68">
            <a:extLst>
              <a:ext uri="{FF2B5EF4-FFF2-40B4-BE49-F238E27FC236}">
                <a16:creationId xmlns:a16="http://schemas.microsoft.com/office/drawing/2014/main" id="{B38AA7A8-48E2-725B-E297-FAF52894BD32}"/>
              </a:ext>
            </a:extLst>
          </p:cNvPr>
          <p:cNvGrpSpPr/>
          <p:nvPr/>
        </p:nvGrpSpPr>
        <p:grpSpPr>
          <a:xfrm>
            <a:off x="125517" y="119466"/>
            <a:ext cx="5625738" cy="1559194"/>
            <a:chOff x="125517" y="119466"/>
            <a:chExt cx="5625738" cy="1559194"/>
          </a:xfrm>
        </p:grpSpPr>
        <p:sp>
          <p:nvSpPr>
            <p:cNvPr id="6" name="TextBox 5">
              <a:extLst>
                <a:ext uri="{FF2B5EF4-FFF2-40B4-BE49-F238E27FC236}">
                  <a16:creationId xmlns:a16="http://schemas.microsoft.com/office/drawing/2014/main" id="{153E75B7-773D-7EC2-0B48-7C5F58AE70BA}"/>
                </a:ext>
              </a:extLst>
            </p:cNvPr>
            <p:cNvSpPr txBox="1"/>
            <p:nvPr/>
          </p:nvSpPr>
          <p:spPr>
            <a:xfrm>
              <a:off x="125517" y="119466"/>
              <a:ext cx="5558175" cy="369332"/>
            </a:xfrm>
            <a:prstGeom prst="rect">
              <a:avLst/>
            </a:prstGeom>
            <a:solidFill>
              <a:srgbClr val="D9D9D9"/>
            </a:solidFill>
          </p:spPr>
          <p:txBody>
            <a:bodyPr wrap="square" rtlCol="0">
              <a:spAutoFit/>
            </a:bodyPr>
            <a:lstStyle/>
            <a:p>
              <a:pPr algn="ctr"/>
              <a:r>
                <a:rPr lang="en-US" b="1" dirty="0">
                  <a:latin typeface="Calibri" panose="020F0502020204030204" pitchFamily="34" charset="0"/>
                  <a:cs typeface="Calibri" panose="020F0502020204030204" pitchFamily="34" charset="0"/>
                </a:rPr>
                <a:t>University/ Research Institute</a:t>
              </a:r>
            </a:p>
          </p:txBody>
        </p:sp>
        <p:pic>
          <p:nvPicPr>
            <p:cNvPr id="7" name="Picture 6">
              <a:extLst>
                <a:ext uri="{FF2B5EF4-FFF2-40B4-BE49-F238E27FC236}">
                  <a16:creationId xmlns:a16="http://schemas.microsoft.com/office/drawing/2014/main" id="{739E8B0E-63D1-896F-5817-AE2F191194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699" y="1095660"/>
              <a:ext cx="583000" cy="583000"/>
            </a:xfrm>
            <a:prstGeom prst="rect">
              <a:avLst/>
            </a:prstGeom>
            <a:solidFill>
              <a:schemeClr val="accent2"/>
            </a:solidFill>
          </p:spPr>
        </p:pic>
        <p:sp>
          <p:nvSpPr>
            <p:cNvPr id="9" name="TextBox 8">
              <a:extLst>
                <a:ext uri="{FF2B5EF4-FFF2-40B4-BE49-F238E27FC236}">
                  <a16:creationId xmlns:a16="http://schemas.microsoft.com/office/drawing/2014/main" id="{D1FA421D-ECD4-8D37-B5EC-02997159740C}"/>
                </a:ext>
              </a:extLst>
            </p:cNvPr>
            <p:cNvSpPr txBox="1"/>
            <p:nvPr/>
          </p:nvSpPr>
          <p:spPr>
            <a:xfrm>
              <a:off x="1253743" y="1296164"/>
              <a:ext cx="2222340"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Researcher/Academic</a:t>
              </a:r>
            </a:p>
          </p:txBody>
        </p:sp>
        <p:sp>
          <p:nvSpPr>
            <p:cNvPr id="5" name="TextBox 4">
              <a:extLst>
                <a:ext uri="{FF2B5EF4-FFF2-40B4-BE49-F238E27FC236}">
                  <a16:creationId xmlns:a16="http://schemas.microsoft.com/office/drawing/2014/main" id="{206C677E-40F8-C4EB-FB22-57165F974A88}"/>
                </a:ext>
              </a:extLst>
            </p:cNvPr>
            <p:cNvSpPr txBox="1"/>
            <p:nvPr/>
          </p:nvSpPr>
          <p:spPr>
            <a:xfrm>
              <a:off x="193081" y="594810"/>
              <a:ext cx="5558174"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Original/Novel Research  (fundamental/translational)</a:t>
              </a:r>
            </a:p>
          </p:txBody>
        </p:sp>
      </p:grpSp>
      <p:grpSp>
        <p:nvGrpSpPr>
          <p:cNvPr id="70" name="Group 69">
            <a:extLst>
              <a:ext uri="{FF2B5EF4-FFF2-40B4-BE49-F238E27FC236}">
                <a16:creationId xmlns:a16="http://schemas.microsoft.com/office/drawing/2014/main" id="{08DF8F0C-2749-9102-9944-88C3034B190D}"/>
              </a:ext>
            </a:extLst>
          </p:cNvPr>
          <p:cNvGrpSpPr/>
          <p:nvPr/>
        </p:nvGrpSpPr>
        <p:grpSpPr>
          <a:xfrm>
            <a:off x="5892800" y="123025"/>
            <a:ext cx="6066970" cy="1584681"/>
            <a:chOff x="5892800" y="123025"/>
            <a:chExt cx="6066970" cy="1584681"/>
          </a:xfrm>
        </p:grpSpPr>
        <p:pic>
          <p:nvPicPr>
            <p:cNvPr id="13" name="Picture 12">
              <a:extLst>
                <a:ext uri="{FF2B5EF4-FFF2-40B4-BE49-F238E27FC236}">
                  <a16:creationId xmlns:a16="http://schemas.microsoft.com/office/drawing/2014/main" id="{863FD24D-DFFD-7C8C-035E-2F3AAAE0BE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26984" y="1124707"/>
              <a:ext cx="582999" cy="582999"/>
            </a:xfrm>
            <a:prstGeom prst="rect">
              <a:avLst/>
            </a:prstGeom>
          </p:spPr>
        </p:pic>
        <p:sp>
          <p:nvSpPr>
            <p:cNvPr id="14" name="TextBox 13">
              <a:extLst>
                <a:ext uri="{FF2B5EF4-FFF2-40B4-BE49-F238E27FC236}">
                  <a16:creationId xmlns:a16="http://schemas.microsoft.com/office/drawing/2014/main" id="{ED371699-6799-3389-BC90-0C8BA3471EA1}"/>
                </a:ext>
              </a:extLst>
            </p:cNvPr>
            <p:cNvSpPr txBox="1"/>
            <p:nvPr/>
          </p:nvSpPr>
          <p:spPr>
            <a:xfrm>
              <a:off x="5892800" y="123025"/>
              <a:ext cx="6066970" cy="369332"/>
            </a:xfrm>
            <a:prstGeom prst="rect">
              <a:avLst/>
            </a:prstGeom>
            <a:solidFill>
              <a:srgbClr val="D9D9D9"/>
            </a:solidFill>
          </p:spPr>
          <p:txBody>
            <a:bodyPr wrap="square" rtlCol="0" anchor="ctr">
              <a:spAutoFit/>
            </a:bodyPr>
            <a:lstStyle/>
            <a:p>
              <a:pPr algn="ctr"/>
              <a:r>
                <a:rPr lang="en-US" b="1" dirty="0">
                  <a:latin typeface="Calibri" panose="020F0502020204030204" pitchFamily="34" charset="0"/>
                  <a:cs typeface="Calibri" panose="020F0502020204030204" pitchFamily="34" charset="0"/>
                </a:rPr>
                <a:t>Start up/ Established Business/government /charity</a:t>
              </a:r>
            </a:p>
          </p:txBody>
        </p:sp>
        <p:sp>
          <p:nvSpPr>
            <p:cNvPr id="15" name="TextBox 14">
              <a:extLst>
                <a:ext uri="{FF2B5EF4-FFF2-40B4-BE49-F238E27FC236}">
                  <a16:creationId xmlns:a16="http://schemas.microsoft.com/office/drawing/2014/main" id="{FAFDFA40-5FD2-9D73-67B0-5EF6637CF498}"/>
                </a:ext>
              </a:extLst>
            </p:cNvPr>
            <p:cNvSpPr txBox="1"/>
            <p:nvPr/>
          </p:nvSpPr>
          <p:spPr>
            <a:xfrm>
              <a:off x="6502690" y="1251809"/>
              <a:ext cx="3721340"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Innovator/Entrepreneur/Intrapreneur</a:t>
              </a:r>
            </a:p>
          </p:txBody>
        </p:sp>
        <p:sp>
          <p:nvSpPr>
            <p:cNvPr id="12" name="TextBox 11">
              <a:extLst>
                <a:ext uri="{FF2B5EF4-FFF2-40B4-BE49-F238E27FC236}">
                  <a16:creationId xmlns:a16="http://schemas.microsoft.com/office/drawing/2014/main" id="{63F57506-DEDE-2B94-777A-25B0736FD769}"/>
                </a:ext>
              </a:extLst>
            </p:cNvPr>
            <p:cNvSpPr txBox="1"/>
            <p:nvPr/>
          </p:nvSpPr>
          <p:spPr>
            <a:xfrm>
              <a:off x="6096000" y="605999"/>
              <a:ext cx="4244624"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Innovation – product /service development</a:t>
              </a:r>
            </a:p>
          </p:txBody>
        </p:sp>
      </p:grpSp>
      <p:graphicFrame>
        <p:nvGraphicFramePr>
          <p:cNvPr id="18" name="Table 17">
            <a:extLst>
              <a:ext uri="{FF2B5EF4-FFF2-40B4-BE49-F238E27FC236}">
                <a16:creationId xmlns:a16="http://schemas.microsoft.com/office/drawing/2014/main" id="{8E4E0ED2-B6B8-BEBB-F4DF-F5D23CB22242}"/>
              </a:ext>
            </a:extLst>
          </p:cNvPr>
          <p:cNvGraphicFramePr>
            <a:graphicFrameLocks noGrp="1"/>
          </p:cNvGraphicFramePr>
          <p:nvPr/>
        </p:nvGraphicFramePr>
        <p:xfrm>
          <a:off x="279162" y="2281636"/>
          <a:ext cx="4794931" cy="370840"/>
        </p:xfrm>
        <a:graphic>
          <a:graphicData uri="http://schemas.openxmlformats.org/drawingml/2006/table">
            <a:tbl>
              <a:tblPr firstRow="1" bandRow="1">
                <a:tableStyleId>{5C22544A-7EE6-4342-B048-85BDC9FD1C3A}</a:tableStyleId>
              </a:tblPr>
              <a:tblGrid>
                <a:gridCol w="4794931">
                  <a:extLst>
                    <a:ext uri="{9D8B030D-6E8A-4147-A177-3AD203B41FA5}">
                      <a16:colId xmlns:a16="http://schemas.microsoft.com/office/drawing/2014/main" val="3686747270"/>
                    </a:ext>
                  </a:extLst>
                </a:gridCol>
              </a:tblGrid>
              <a:tr h="370840">
                <a:tc>
                  <a:txBody>
                    <a:bodyPr/>
                    <a:lstStyle/>
                    <a:p>
                      <a:r>
                        <a:rPr lang="en-US" b="0" dirty="0">
                          <a:solidFill>
                            <a:sysClr val="windowText" lastClr="000000"/>
                          </a:solidFill>
                          <a:latin typeface="Calibri" panose="020F0502020204030204" pitchFamily="34" charset="0"/>
                          <a:cs typeface="Calibri" panose="020F0502020204030204" pitchFamily="34" charset="0"/>
                        </a:rPr>
                        <a:t>Passionate about identified research problem </a:t>
                      </a:r>
                    </a:p>
                  </a:txBody>
                  <a:tcPr>
                    <a:noFill/>
                  </a:tcPr>
                </a:tc>
                <a:extLst>
                  <a:ext uri="{0D108BD9-81ED-4DB2-BD59-A6C34878D82A}">
                    <a16:rowId xmlns:a16="http://schemas.microsoft.com/office/drawing/2014/main" val="493792749"/>
                  </a:ext>
                </a:extLst>
              </a:tr>
            </a:tbl>
          </a:graphicData>
        </a:graphic>
      </p:graphicFrame>
      <p:graphicFrame>
        <p:nvGraphicFramePr>
          <p:cNvPr id="19" name="Table 18">
            <a:extLst>
              <a:ext uri="{FF2B5EF4-FFF2-40B4-BE49-F238E27FC236}">
                <a16:creationId xmlns:a16="http://schemas.microsoft.com/office/drawing/2014/main" id="{D888662B-BE49-1133-CBE9-54D9AED15CED}"/>
              </a:ext>
            </a:extLst>
          </p:cNvPr>
          <p:cNvGraphicFramePr>
            <a:graphicFrameLocks noGrp="1"/>
          </p:cNvGraphicFramePr>
          <p:nvPr/>
        </p:nvGraphicFramePr>
        <p:xfrm>
          <a:off x="6375162" y="2281636"/>
          <a:ext cx="5816838" cy="370840"/>
        </p:xfrm>
        <a:graphic>
          <a:graphicData uri="http://schemas.openxmlformats.org/drawingml/2006/table">
            <a:tbl>
              <a:tblPr firstRow="1" bandRow="1">
                <a:tableStyleId>{5C22544A-7EE6-4342-B048-85BDC9FD1C3A}</a:tableStyleId>
              </a:tblPr>
              <a:tblGrid>
                <a:gridCol w="5816838">
                  <a:extLst>
                    <a:ext uri="{9D8B030D-6E8A-4147-A177-3AD203B41FA5}">
                      <a16:colId xmlns:a16="http://schemas.microsoft.com/office/drawing/2014/main" val="3686747270"/>
                    </a:ext>
                  </a:extLst>
                </a:gridCol>
              </a:tblGrid>
              <a:tr h="370840">
                <a:tc>
                  <a:txBody>
                    <a:bodyPr/>
                    <a:lstStyle/>
                    <a:p>
                      <a:r>
                        <a:rPr lang="en-US" b="0" dirty="0">
                          <a:solidFill>
                            <a:sysClr val="windowText" lastClr="000000"/>
                          </a:solidFill>
                          <a:latin typeface="Calibri" panose="020F0502020204030204" pitchFamily="34" charset="0"/>
                          <a:cs typeface="Calibri" panose="020F0502020204030204" pitchFamily="34" charset="0"/>
                        </a:rPr>
                        <a:t>Passionate about real world need or opportunity</a:t>
                      </a:r>
                    </a:p>
                  </a:txBody>
                  <a:tcPr>
                    <a:noFill/>
                  </a:tcPr>
                </a:tc>
                <a:extLst>
                  <a:ext uri="{0D108BD9-81ED-4DB2-BD59-A6C34878D82A}">
                    <a16:rowId xmlns:a16="http://schemas.microsoft.com/office/drawing/2014/main" val="493792749"/>
                  </a:ext>
                </a:extLst>
              </a:tr>
            </a:tbl>
          </a:graphicData>
        </a:graphic>
      </p:graphicFrame>
      <p:graphicFrame>
        <p:nvGraphicFramePr>
          <p:cNvPr id="20" name="Table 19">
            <a:extLst>
              <a:ext uri="{FF2B5EF4-FFF2-40B4-BE49-F238E27FC236}">
                <a16:creationId xmlns:a16="http://schemas.microsoft.com/office/drawing/2014/main" id="{3C238B51-544B-8B14-EEE7-0C4B2E39FA3C}"/>
              </a:ext>
            </a:extLst>
          </p:cNvPr>
          <p:cNvGraphicFramePr>
            <a:graphicFrameLocks noGrp="1"/>
          </p:cNvGraphicFramePr>
          <p:nvPr/>
        </p:nvGraphicFramePr>
        <p:xfrm>
          <a:off x="279162" y="3005947"/>
          <a:ext cx="4794931" cy="370840"/>
        </p:xfrm>
        <a:graphic>
          <a:graphicData uri="http://schemas.openxmlformats.org/drawingml/2006/table">
            <a:tbl>
              <a:tblPr firstRow="1" bandRow="1">
                <a:tableStyleId>{5C22544A-7EE6-4342-B048-85BDC9FD1C3A}</a:tableStyleId>
              </a:tblPr>
              <a:tblGrid>
                <a:gridCol w="4794931">
                  <a:extLst>
                    <a:ext uri="{9D8B030D-6E8A-4147-A177-3AD203B41FA5}">
                      <a16:colId xmlns:a16="http://schemas.microsoft.com/office/drawing/2014/main" val="3686747270"/>
                    </a:ext>
                  </a:extLst>
                </a:gridCol>
              </a:tblGrid>
              <a:tr h="370840">
                <a:tc>
                  <a:txBody>
                    <a:bodyPr/>
                    <a:lstStyle/>
                    <a:p>
                      <a:r>
                        <a:rPr lang="en-US" b="0" dirty="0">
                          <a:solidFill>
                            <a:sysClr val="windowText" lastClr="000000"/>
                          </a:solidFill>
                          <a:latin typeface="Calibri" panose="020F0502020204030204" pitchFamily="34" charset="0"/>
                          <a:cs typeface="Calibri" panose="020F0502020204030204" pitchFamily="34" charset="0"/>
                        </a:rPr>
                        <a:t>Grant applications</a:t>
                      </a:r>
                    </a:p>
                  </a:txBody>
                  <a:tcPr>
                    <a:noFill/>
                  </a:tcPr>
                </a:tc>
                <a:extLst>
                  <a:ext uri="{0D108BD9-81ED-4DB2-BD59-A6C34878D82A}">
                    <a16:rowId xmlns:a16="http://schemas.microsoft.com/office/drawing/2014/main" val="493792749"/>
                  </a:ext>
                </a:extLst>
              </a:tr>
            </a:tbl>
          </a:graphicData>
        </a:graphic>
      </p:graphicFrame>
      <p:graphicFrame>
        <p:nvGraphicFramePr>
          <p:cNvPr id="21" name="Table 20">
            <a:extLst>
              <a:ext uri="{FF2B5EF4-FFF2-40B4-BE49-F238E27FC236}">
                <a16:creationId xmlns:a16="http://schemas.microsoft.com/office/drawing/2014/main" id="{6644EDA5-36F5-1A55-07C7-FC11AEF82F00}"/>
              </a:ext>
            </a:extLst>
          </p:cNvPr>
          <p:cNvGraphicFramePr>
            <a:graphicFrameLocks noGrp="1"/>
          </p:cNvGraphicFramePr>
          <p:nvPr/>
        </p:nvGraphicFramePr>
        <p:xfrm>
          <a:off x="6375162" y="3005947"/>
          <a:ext cx="4794931" cy="370840"/>
        </p:xfrm>
        <a:graphic>
          <a:graphicData uri="http://schemas.openxmlformats.org/drawingml/2006/table">
            <a:tbl>
              <a:tblPr firstRow="1" bandRow="1">
                <a:tableStyleId>{5C22544A-7EE6-4342-B048-85BDC9FD1C3A}</a:tableStyleId>
              </a:tblPr>
              <a:tblGrid>
                <a:gridCol w="4794931">
                  <a:extLst>
                    <a:ext uri="{9D8B030D-6E8A-4147-A177-3AD203B41FA5}">
                      <a16:colId xmlns:a16="http://schemas.microsoft.com/office/drawing/2014/main" val="3686747270"/>
                    </a:ext>
                  </a:extLst>
                </a:gridCol>
              </a:tblGrid>
              <a:tr h="370840">
                <a:tc>
                  <a:txBody>
                    <a:bodyPr/>
                    <a:lstStyle/>
                    <a:p>
                      <a:r>
                        <a:rPr lang="en-US" b="0" dirty="0">
                          <a:solidFill>
                            <a:sysClr val="windowText" lastClr="000000"/>
                          </a:solidFill>
                          <a:latin typeface="Calibri" panose="020F0502020204030204" pitchFamily="34" charset="0"/>
                          <a:cs typeface="Calibri" panose="020F0502020204030204" pitchFamily="34" charset="0"/>
                        </a:rPr>
                        <a:t>Business Plan |  Business Case</a:t>
                      </a:r>
                    </a:p>
                  </a:txBody>
                  <a:tcPr>
                    <a:noFill/>
                  </a:tcPr>
                </a:tc>
                <a:extLst>
                  <a:ext uri="{0D108BD9-81ED-4DB2-BD59-A6C34878D82A}">
                    <a16:rowId xmlns:a16="http://schemas.microsoft.com/office/drawing/2014/main" val="493792749"/>
                  </a:ext>
                </a:extLst>
              </a:tr>
            </a:tbl>
          </a:graphicData>
        </a:graphic>
      </p:graphicFrame>
      <p:graphicFrame>
        <p:nvGraphicFramePr>
          <p:cNvPr id="22" name="Table 21">
            <a:extLst>
              <a:ext uri="{FF2B5EF4-FFF2-40B4-BE49-F238E27FC236}">
                <a16:creationId xmlns:a16="http://schemas.microsoft.com/office/drawing/2014/main" id="{2497D297-69E2-9527-4932-73C76155F790}"/>
              </a:ext>
            </a:extLst>
          </p:cNvPr>
          <p:cNvGraphicFramePr>
            <a:graphicFrameLocks noGrp="1"/>
          </p:cNvGraphicFramePr>
          <p:nvPr/>
        </p:nvGraphicFramePr>
        <p:xfrm>
          <a:off x="279162" y="3654828"/>
          <a:ext cx="4794931" cy="370840"/>
        </p:xfrm>
        <a:graphic>
          <a:graphicData uri="http://schemas.openxmlformats.org/drawingml/2006/table">
            <a:tbl>
              <a:tblPr firstRow="1" bandRow="1">
                <a:tableStyleId>{5C22544A-7EE6-4342-B048-85BDC9FD1C3A}</a:tableStyleId>
              </a:tblPr>
              <a:tblGrid>
                <a:gridCol w="4794931">
                  <a:extLst>
                    <a:ext uri="{9D8B030D-6E8A-4147-A177-3AD203B41FA5}">
                      <a16:colId xmlns:a16="http://schemas.microsoft.com/office/drawing/2014/main" val="3686747270"/>
                    </a:ext>
                  </a:extLst>
                </a:gridCol>
              </a:tblGrid>
              <a:tr h="370840">
                <a:tc>
                  <a:txBody>
                    <a:bodyPr/>
                    <a:lstStyle/>
                    <a:p>
                      <a:r>
                        <a:rPr lang="en-US" b="0" dirty="0">
                          <a:solidFill>
                            <a:sysClr val="windowText" lastClr="000000"/>
                          </a:solidFill>
                          <a:latin typeface="Calibri" panose="020F0502020204030204" pitchFamily="34" charset="0"/>
                          <a:cs typeface="Calibri" panose="020F0502020204030204" pitchFamily="34" charset="0"/>
                        </a:rPr>
                        <a:t>Experiments</a:t>
                      </a:r>
                      <a:r>
                        <a:rPr lang="en-US" b="0" dirty="0">
                          <a:solidFill>
                            <a:sysClr val="windowText" lastClr="000000"/>
                          </a:solidFill>
                        </a:rPr>
                        <a:t> | Interventions | Publications</a:t>
                      </a:r>
                    </a:p>
                  </a:txBody>
                  <a:tcPr>
                    <a:noFill/>
                  </a:tcPr>
                </a:tc>
                <a:extLst>
                  <a:ext uri="{0D108BD9-81ED-4DB2-BD59-A6C34878D82A}">
                    <a16:rowId xmlns:a16="http://schemas.microsoft.com/office/drawing/2014/main" val="493792749"/>
                  </a:ext>
                </a:extLst>
              </a:tr>
            </a:tbl>
          </a:graphicData>
        </a:graphic>
      </p:graphicFrame>
      <p:graphicFrame>
        <p:nvGraphicFramePr>
          <p:cNvPr id="23" name="Table 22">
            <a:extLst>
              <a:ext uri="{FF2B5EF4-FFF2-40B4-BE49-F238E27FC236}">
                <a16:creationId xmlns:a16="http://schemas.microsoft.com/office/drawing/2014/main" id="{BB7CCC67-C293-FDBF-03B9-27B431FF4B90}"/>
              </a:ext>
            </a:extLst>
          </p:cNvPr>
          <p:cNvGraphicFramePr>
            <a:graphicFrameLocks noGrp="1"/>
          </p:cNvGraphicFramePr>
          <p:nvPr/>
        </p:nvGraphicFramePr>
        <p:xfrm>
          <a:off x="6375162" y="3654828"/>
          <a:ext cx="5544718" cy="370840"/>
        </p:xfrm>
        <a:graphic>
          <a:graphicData uri="http://schemas.openxmlformats.org/drawingml/2006/table">
            <a:tbl>
              <a:tblPr firstRow="1" bandRow="1">
                <a:tableStyleId>{5C22544A-7EE6-4342-B048-85BDC9FD1C3A}</a:tableStyleId>
              </a:tblPr>
              <a:tblGrid>
                <a:gridCol w="5544718">
                  <a:extLst>
                    <a:ext uri="{9D8B030D-6E8A-4147-A177-3AD203B41FA5}">
                      <a16:colId xmlns:a16="http://schemas.microsoft.com/office/drawing/2014/main" val="3686747270"/>
                    </a:ext>
                  </a:extLst>
                </a:gridCol>
              </a:tblGrid>
              <a:tr h="370840">
                <a:tc>
                  <a:txBody>
                    <a:bodyPr/>
                    <a:lstStyle/>
                    <a:p>
                      <a:r>
                        <a:rPr lang="en-US" b="0" dirty="0">
                          <a:solidFill>
                            <a:sysClr val="windowText" lastClr="000000"/>
                          </a:solidFill>
                          <a:latin typeface="Calibri" panose="020F0502020204030204" pitchFamily="34" charset="0"/>
                          <a:cs typeface="Calibri" panose="020F0502020204030204" pitchFamily="34" charset="0"/>
                        </a:rPr>
                        <a:t>Product or Service development |New research area</a:t>
                      </a:r>
                    </a:p>
                  </a:txBody>
                  <a:tcPr>
                    <a:noFill/>
                  </a:tcPr>
                </a:tc>
                <a:extLst>
                  <a:ext uri="{0D108BD9-81ED-4DB2-BD59-A6C34878D82A}">
                    <a16:rowId xmlns:a16="http://schemas.microsoft.com/office/drawing/2014/main" val="493792749"/>
                  </a:ext>
                </a:extLst>
              </a:tr>
            </a:tbl>
          </a:graphicData>
        </a:graphic>
      </p:graphicFrame>
      <p:graphicFrame>
        <p:nvGraphicFramePr>
          <p:cNvPr id="24" name="Table 23">
            <a:extLst>
              <a:ext uri="{FF2B5EF4-FFF2-40B4-BE49-F238E27FC236}">
                <a16:creationId xmlns:a16="http://schemas.microsoft.com/office/drawing/2014/main" id="{F448E334-080E-3DBD-DA96-FFBBE17E3028}"/>
              </a:ext>
            </a:extLst>
          </p:cNvPr>
          <p:cNvGraphicFramePr>
            <a:graphicFrameLocks noGrp="1"/>
          </p:cNvGraphicFramePr>
          <p:nvPr/>
        </p:nvGraphicFramePr>
        <p:xfrm>
          <a:off x="279162" y="4332739"/>
          <a:ext cx="4794931" cy="370840"/>
        </p:xfrm>
        <a:graphic>
          <a:graphicData uri="http://schemas.openxmlformats.org/drawingml/2006/table">
            <a:tbl>
              <a:tblPr firstRow="1" bandRow="1">
                <a:tableStyleId>{5C22544A-7EE6-4342-B048-85BDC9FD1C3A}</a:tableStyleId>
              </a:tblPr>
              <a:tblGrid>
                <a:gridCol w="4794931">
                  <a:extLst>
                    <a:ext uri="{9D8B030D-6E8A-4147-A177-3AD203B41FA5}">
                      <a16:colId xmlns:a16="http://schemas.microsoft.com/office/drawing/2014/main" val="3686747270"/>
                    </a:ext>
                  </a:extLst>
                </a:gridCol>
              </a:tblGrid>
              <a:tr h="370840">
                <a:tc>
                  <a:txBody>
                    <a:bodyPr/>
                    <a:lstStyle/>
                    <a:p>
                      <a:r>
                        <a:rPr lang="en-US" b="0" dirty="0">
                          <a:solidFill>
                            <a:sysClr val="windowText" lastClr="000000"/>
                          </a:solidFill>
                          <a:latin typeface="Calibri" panose="020F0502020204030204" pitchFamily="34" charset="0"/>
                          <a:cs typeface="Calibri" panose="020F0502020204030204" pitchFamily="34" charset="0"/>
                        </a:rPr>
                        <a:t>Research - Funder fit </a:t>
                      </a:r>
                    </a:p>
                  </a:txBody>
                  <a:tcPr>
                    <a:noFill/>
                  </a:tcPr>
                </a:tc>
                <a:extLst>
                  <a:ext uri="{0D108BD9-81ED-4DB2-BD59-A6C34878D82A}">
                    <a16:rowId xmlns:a16="http://schemas.microsoft.com/office/drawing/2014/main" val="493792749"/>
                  </a:ext>
                </a:extLst>
              </a:tr>
            </a:tbl>
          </a:graphicData>
        </a:graphic>
      </p:graphicFrame>
      <p:graphicFrame>
        <p:nvGraphicFramePr>
          <p:cNvPr id="25" name="Table 24">
            <a:extLst>
              <a:ext uri="{FF2B5EF4-FFF2-40B4-BE49-F238E27FC236}">
                <a16:creationId xmlns:a16="http://schemas.microsoft.com/office/drawing/2014/main" id="{8D7CE2F0-3972-A7DF-8FF2-0C627D735325}"/>
              </a:ext>
            </a:extLst>
          </p:cNvPr>
          <p:cNvGraphicFramePr>
            <a:graphicFrameLocks noGrp="1"/>
          </p:cNvGraphicFramePr>
          <p:nvPr/>
        </p:nvGraphicFramePr>
        <p:xfrm>
          <a:off x="6375162" y="4332739"/>
          <a:ext cx="4794931" cy="370840"/>
        </p:xfrm>
        <a:graphic>
          <a:graphicData uri="http://schemas.openxmlformats.org/drawingml/2006/table">
            <a:tbl>
              <a:tblPr firstRow="1" bandRow="1">
                <a:tableStyleId>{5C22544A-7EE6-4342-B048-85BDC9FD1C3A}</a:tableStyleId>
              </a:tblPr>
              <a:tblGrid>
                <a:gridCol w="4794931">
                  <a:extLst>
                    <a:ext uri="{9D8B030D-6E8A-4147-A177-3AD203B41FA5}">
                      <a16:colId xmlns:a16="http://schemas.microsoft.com/office/drawing/2014/main" val="3686747270"/>
                    </a:ext>
                  </a:extLst>
                </a:gridCol>
              </a:tblGrid>
              <a:tr h="370840">
                <a:tc>
                  <a:txBody>
                    <a:bodyPr/>
                    <a:lstStyle/>
                    <a:p>
                      <a:r>
                        <a:rPr lang="en-US" b="0" dirty="0">
                          <a:solidFill>
                            <a:sysClr val="windowText" lastClr="000000"/>
                          </a:solidFill>
                          <a:latin typeface="Calibri" panose="020F0502020204030204" pitchFamily="34" charset="0"/>
                          <a:cs typeface="Calibri" panose="020F0502020204030204" pitchFamily="34" charset="0"/>
                        </a:rPr>
                        <a:t>Product</a:t>
                      </a:r>
                      <a:r>
                        <a:rPr lang="en-US" b="0" dirty="0">
                          <a:solidFill>
                            <a:sysClr val="windowText" lastClr="000000"/>
                          </a:solidFill>
                        </a:rPr>
                        <a:t> -  Market  fit </a:t>
                      </a:r>
                    </a:p>
                  </a:txBody>
                  <a:tcPr>
                    <a:noFill/>
                  </a:tcPr>
                </a:tc>
                <a:extLst>
                  <a:ext uri="{0D108BD9-81ED-4DB2-BD59-A6C34878D82A}">
                    <a16:rowId xmlns:a16="http://schemas.microsoft.com/office/drawing/2014/main" val="493792749"/>
                  </a:ext>
                </a:extLst>
              </a:tr>
            </a:tbl>
          </a:graphicData>
        </a:graphic>
      </p:graphicFrame>
      <p:graphicFrame>
        <p:nvGraphicFramePr>
          <p:cNvPr id="26" name="Table 25">
            <a:extLst>
              <a:ext uri="{FF2B5EF4-FFF2-40B4-BE49-F238E27FC236}">
                <a16:creationId xmlns:a16="http://schemas.microsoft.com/office/drawing/2014/main" id="{0C77F515-5ED8-E73D-99F4-79ABAE3475B0}"/>
              </a:ext>
            </a:extLst>
          </p:cNvPr>
          <p:cNvGraphicFramePr>
            <a:graphicFrameLocks noGrp="1"/>
          </p:cNvGraphicFramePr>
          <p:nvPr/>
        </p:nvGraphicFramePr>
        <p:xfrm>
          <a:off x="279162" y="5036196"/>
          <a:ext cx="4794931" cy="370840"/>
        </p:xfrm>
        <a:graphic>
          <a:graphicData uri="http://schemas.openxmlformats.org/drawingml/2006/table">
            <a:tbl>
              <a:tblPr firstRow="1" bandRow="1">
                <a:tableStyleId>{5C22544A-7EE6-4342-B048-85BDC9FD1C3A}</a:tableStyleId>
              </a:tblPr>
              <a:tblGrid>
                <a:gridCol w="4794931">
                  <a:extLst>
                    <a:ext uri="{9D8B030D-6E8A-4147-A177-3AD203B41FA5}">
                      <a16:colId xmlns:a16="http://schemas.microsoft.com/office/drawing/2014/main" val="3686747270"/>
                    </a:ext>
                  </a:extLst>
                </a:gridCol>
              </a:tblGrid>
              <a:tr h="370840">
                <a:tc>
                  <a:txBody>
                    <a:bodyPr/>
                    <a:lstStyle/>
                    <a:p>
                      <a:r>
                        <a:rPr lang="en-US" b="0" dirty="0">
                          <a:solidFill>
                            <a:sysClr val="windowText" lastClr="000000"/>
                          </a:solidFill>
                          <a:latin typeface="Calibri" panose="020F0502020204030204" pitchFamily="34" charset="0"/>
                          <a:cs typeface="Calibri" panose="020F0502020204030204" pitchFamily="34" charset="0"/>
                        </a:rPr>
                        <a:t>Scientific/Research Method</a:t>
                      </a:r>
                    </a:p>
                  </a:txBody>
                  <a:tcPr>
                    <a:noFill/>
                  </a:tcPr>
                </a:tc>
                <a:extLst>
                  <a:ext uri="{0D108BD9-81ED-4DB2-BD59-A6C34878D82A}">
                    <a16:rowId xmlns:a16="http://schemas.microsoft.com/office/drawing/2014/main" val="493792749"/>
                  </a:ext>
                </a:extLst>
              </a:tr>
            </a:tbl>
          </a:graphicData>
        </a:graphic>
      </p:graphicFrame>
      <p:graphicFrame>
        <p:nvGraphicFramePr>
          <p:cNvPr id="27" name="Table 26">
            <a:extLst>
              <a:ext uri="{FF2B5EF4-FFF2-40B4-BE49-F238E27FC236}">
                <a16:creationId xmlns:a16="http://schemas.microsoft.com/office/drawing/2014/main" id="{DEA830CE-3C4B-B69F-440F-4FB4241269F0}"/>
              </a:ext>
            </a:extLst>
          </p:cNvPr>
          <p:cNvGraphicFramePr>
            <a:graphicFrameLocks noGrp="1"/>
          </p:cNvGraphicFramePr>
          <p:nvPr/>
        </p:nvGraphicFramePr>
        <p:xfrm>
          <a:off x="6375162" y="5036196"/>
          <a:ext cx="4794931" cy="370840"/>
        </p:xfrm>
        <a:graphic>
          <a:graphicData uri="http://schemas.openxmlformats.org/drawingml/2006/table">
            <a:tbl>
              <a:tblPr firstRow="1" bandRow="1">
                <a:tableStyleId>{5C22544A-7EE6-4342-B048-85BDC9FD1C3A}</a:tableStyleId>
              </a:tblPr>
              <a:tblGrid>
                <a:gridCol w="4794931">
                  <a:extLst>
                    <a:ext uri="{9D8B030D-6E8A-4147-A177-3AD203B41FA5}">
                      <a16:colId xmlns:a16="http://schemas.microsoft.com/office/drawing/2014/main" val="3686747270"/>
                    </a:ext>
                  </a:extLst>
                </a:gridCol>
              </a:tblGrid>
              <a:tr h="370840">
                <a:tc>
                  <a:txBody>
                    <a:bodyPr/>
                    <a:lstStyle/>
                    <a:p>
                      <a:r>
                        <a:rPr lang="en-US" b="0" dirty="0">
                          <a:solidFill>
                            <a:sysClr val="windowText" lastClr="000000"/>
                          </a:solidFill>
                          <a:latin typeface="Calibri" panose="020F0502020204030204" pitchFamily="34" charset="0"/>
                          <a:cs typeface="Calibri" panose="020F0502020204030204" pitchFamily="34" charset="0"/>
                        </a:rPr>
                        <a:t>Entrepreneurial Method/ Customer discovery </a:t>
                      </a:r>
                    </a:p>
                  </a:txBody>
                  <a:tcPr>
                    <a:noFill/>
                  </a:tcPr>
                </a:tc>
                <a:extLst>
                  <a:ext uri="{0D108BD9-81ED-4DB2-BD59-A6C34878D82A}">
                    <a16:rowId xmlns:a16="http://schemas.microsoft.com/office/drawing/2014/main" val="493792749"/>
                  </a:ext>
                </a:extLst>
              </a:tr>
            </a:tbl>
          </a:graphicData>
        </a:graphic>
      </p:graphicFrame>
      <p:sp>
        <p:nvSpPr>
          <p:cNvPr id="29" name="TextBox 28">
            <a:extLst>
              <a:ext uri="{FF2B5EF4-FFF2-40B4-BE49-F238E27FC236}">
                <a16:creationId xmlns:a16="http://schemas.microsoft.com/office/drawing/2014/main" id="{C32BCA7A-0033-731D-3EF8-AB5FB2D14669}"/>
              </a:ext>
            </a:extLst>
          </p:cNvPr>
          <p:cNvSpPr txBox="1"/>
          <p:nvPr/>
        </p:nvSpPr>
        <p:spPr>
          <a:xfrm>
            <a:off x="279162" y="5635565"/>
            <a:ext cx="4877272" cy="369332"/>
          </a:xfrm>
          <a:prstGeom prst="rect">
            <a:avLst/>
          </a:prstGeom>
          <a:noFill/>
        </p:spPr>
        <p:txBody>
          <a:bodyPr wrap="square">
            <a:spAutoFit/>
          </a:bodyPr>
          <a:lstStyle/>
          <a:p>
            <a:r>
              <a:rPr lang="en-GB" b="0" i="0" u="none" strike="noStrike" dirty="0">
                <a:solidFill>
                  <a:srgbClr val="000000"/>
                </a:solidFill>
                <a:effectLst/>
                <a:latin typeface="Calibri" panose="020F0502020204030204" pitchFamily="34" charset="0"/>
                <a:cs typeface="Calibri" panose="020F0502020204030204" pitchFamily="34" charset="0"/>
              </a:rPr>
              <a:t>PhD Students, Postdocs, Collaborators</a:t>
            </a:r>
            <a:endParaRPr lang="en-US" dirty="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87F333E7-9E94-B163-F165-DD2AFD1C2079}"/>
              </a:ext>
            </a:extLst>
          </p:cNvPr>
          <p:cNvSpPr txBox="1"/>
          <p:nvPr/>
        </p:nvSpPr>
        <p:spPr>
          <a:xfrm>
            <a:off x="6375162" y="5635565"/>
            <a:ext cx="6110514" cy="369332"/>
          </a:xfrm>
          <a:prstGeom prst="rect">
            <a:avLst/>
          </a:prstGeom>
          <a:noFill/>
        </p:spPr>
        <p:txBody>
          <a:bodyPr wrap="square">
            <a:spAutoFit/>
          </a:bodyPr>
          <a:lstStyle/>
          <a:p>
            <a:r>
              <a:rPr lang="en-GB" b="0" i="0" u="none" strike="noStrike" dirty="0">
                <a:solidFill>
                  <a:srgbClr val="000000"/>
                </a:solidFill>
                <a:effectLst/>
                <a:latin typeface="Calibri" panose="020F0502020204030204" pitchFamily="34" charset="0"/>
                <a:cs typeface="Calibri" panose="020F0502020204030204" pitchFamily="34" charset="0"/>
              </a:rPr>
              <a:t>Cross-Functional Teams (Business, Technical, Market)</a:t>
            </a:r>
            <a:endParaRPr lang="en-US"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21039CDA-8DC4-B199-33D8-908B9F5DEBFE}"/>
              </a:ext>
            </a:extLst>
          </p:cNvPr>
          <p:cNvSpPr txBox="1"/>
          <p:nvPr/>
        </p:nvSpPr>
        <p:spPr>
          <a:xfrm>
            <a:off x="6375162" y="6190549"/>
            <a:ext cx="3969796" cy="369332"/>
          </a:xfrm>
          <a:prstGeom prst="rect">
            <a:avLst/>
          </a:prstGeom>
          <a:noFill/>
        </p:spPr>
        <p:txBody>
          <a:bodyPr wrap="square">
            <a:spAutoFit/>
          </a:bodyPr>
          <a:lstStyle/>
          <a:p>
            <a:r>
              <a:rPr lang="en-GB" dirty="0">
                <a:latin typeface="Calibri" panose="020F0502020204030204" pitchFamily="34" charset="0"/>
                <a:cs typeface="Calibri" panose="020F0502020204030204" pitchFamily="34" charset="0"/>
              </a:rPr>
              <a:t>Pivot to Meet Market Needs</a:t>
            </a:r>
          </a:p>
        </p:txBody>
      </p:sp>
      <p:sp>
        <p:nvSpPr>
          <p:cNvPr id="37" name="TextBox 36">
            <a:extLst>
              <a:ext uri="{FF2B5EF4-FFF2-40B4-BE49-F238E27FC236}">
                <a16:creationId xmlns:a16="http://schemas.microsoft.com/office/drawing/2014/main" id="{BB0F76A3-4EA3-ACFA-A5ED-A2B3DC18437E}"/>
              </a:ext>
            </a:extLst>
          </p:cNvPr>
          <p:cNvSpPr txBox="1"/>
          <p:nvPr/>
        </p:nvSpPr>
        <p:spPr>
          <a:xfrm>
            <a:off x="279162" y="6190549"/>
            <a:ext cx="3969796" cy="369332"/>
          </a:xfrm>
          <a:prstGeom prst="rect">
            <a:avLst/>
          </a:prstGeom>
          <a:noFill/>
        </p:spPr>
        <p:txBody>
          <a:bodyPr wrap="square">
            <a:spAutoFit/>
          </a:bodyPr>
          <a:lstStyle/>
          <a:p>
            <a:r>
              <a:rPr lang="en-GB" dirty="0">
                <a:latin typeface="Calibri" panose="020F0502020204030204" pitchFamily="34" charset="0"/>
                <a:cs typeface="Calibri" panose="020F0502020204030204" pitchFamily="34" charset="0"/>
              </a:rPr>
              <a:t>Change to research method |direction</a:t>
            </a:r>
          </a:p>
        </p:txBody>
      </p:sp>
      <p:grpSp>
        <p:nvGrpSpPr>
          <p:cNvPr id="56" name="Group 55">
            <a:extLst>
              <a:ext uri="{FF2B5EF4-FFF2-40B4-BE49-F238E27FC236}">
                <a16:creationId xmlns:a16="http://schemas.microsoft.com/office/drawing/2014/main" id="{23E7115E-F87B-AF32-5716-BCBBE96AC81A}"/>
              </a:ext>
            </a:extLst>
          </p:cNvPr>
          <p:cNvGrpSpPr/>
          <p:nvPr/>
        </p:nvGrpSpPr>
        <p:grpSpPr>
          <a:xfrm>
            <a:off x="5156434" y="2224067"/>
            <a:ext cx="961774" cy="558533"/>
            <a:chOff x="5134226" y="2162675"/>
            <a:chExt cx="1221834" cy="709558"/>
          </a:xfrm>
          <a:solidFill>
            <a:srgbClr val="055D67"/>
          </a:solidFill>
        </p:grpSpPr>
        <p:pic>
          <p:nvPicPr>
            <p:cNvPr id="39" name="Graphic 38" descr="Heart with solid fill">
              <a:extLst>
                <a:ext uri="{FF2B5EF4-FFF2-40B4-BE49-F238E27FC236}">
                  <a16:creationId xmlns:a16="http://schemas.microsoft.com/office/drawing/2014/main" id="{FFB42BD7-6DDD-9677-77E6-72DA31C512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34226" y="2162675"/>
              <a:ext cx="709558" cy="709558"/>
            </a:xfrm>
            <a:prstGeom prst="rect">
              <a:avLst/>
            </a:prstGeom>
          </p:spPr>
        </p:pic>
        <p:pic>
          <p:nvPicPr>
            <p:cNvPr id="41" name="Graphic 40" descr="Lightbulb and gear with solid fill">
              <a:extLst>
                <a:ext uri="{FF2B5EF4-FFF2-40B4-BE49-F238E27FC236}">
                  <a16:creationId xmlns:a16="http://schemas.microsoft.com/office/drawing/2014/main" id="{693E89E4-1815-333E-8424-C9CCC86A91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08350" y="2179582"/>
              <a:ext cx="647710" cy="647710"/>
            </a:xfrm>
            <a:prstGeom prst="rect">
              <a:avLst/>
            </a:prstGeom>
          </p:spPr>
        </p:pic>
      </p:grpSp>
      <p:pic>
        <p:nvPicPr>
          <p:cNvPr id="43" name="Graphic 42" descr="Money with solid fill">
            <a:extLst>
              <a:ext uri="{FF2B5EF4-FFF2-40B4-BE49-F238E27FC236}">
                <a16:creationId xmlns:a16="http://schemas.microsoft.com/office/drawing/2014/main" id="{B938FF9F-E4F2-6357-15C7-D85673712B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22776" y="2878944"/>
            <a:ext cx="578195" cy="578195"/>
          </a:xfrm>
          <a:prstGeom prst="rect">
            <a:avLst/>
          </a:prstGeom>
        </p:spPr>
      </p:pic>
      <p:grpSp>
        <p:nvGrpSpPr>
          <p:cNvPr id="4" name="Group 3">
            <a:extLst>
              <a:ext uri="{FF2B5EF4-FFF2-40B4-BE49-F238E27FC236}">
                <a16:creationId xmlns:a16="http://schemas.microsoft.com/office/drawing/2014/main" id="{5F5CF048-0F1F-9A22-DB83-19167454556D}"/>
              </a:ext>
            </a:extLst>
          </p:cNvPr>
          <p:cNvGrpSpPr/>
          <p:nvPr/>
        </p:nvGrpSpPr>
        <p:grpSpPr>
          <a:xfrm>
            <a:off x="4933365" y="3493298"/>
            <a:ext cx="1251470" cy="642754"/>
            <a:chOff x="4933365" y="3493298"/>
            <a:chExt cx="1251470" cy="642754"/>
          </a:xfrm>
        </p:grpSpPr>
        <p:pic>
          <p:nvPicPr>
            <p:cNvPr id="45" name="Graphic 44" descr="Flask with solid fill">
              <a:extLst>
                <a:ext uri="{FF2B5EF4-FFF2-40B4-BE49-F238E27FC236}">
                  <a16:creationId xmlns:a16="http://schemas.microsoft.com/office/drawing/2014/main" id="{D8754DF5-ED57-2B62-AC8E-5DCEE41321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33365" y="3493298"/>
              <a:ext cx="642754" cy="642754"/>
            </a:xfrm>
            <a:prstGeom prst="rect">
              <a:avLst/>
            </a:prstGeom>
          </p:spPr>
        </p:pic>
        <p:pic>
          <p:nvPicPr>
            <p:cNvPr id="47" name="Graphic 46" descr="Gears with solid fill">
              <a:extLst>
                <a:ext uri="{FF2B5EF4-FFF2-40B4-BE49-F238E27FC236}">
                  <a16:creationId xmlns:a16="http://schemas.microsoft.com/office/drawing/2014/main" id="{7244E4A7-595F-430C-B004-403F2EBFFED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427588" y="3666844"/>
              <a:ext cx="419467" cy="419467"/>
            </a:xfrm>
            <a:prstGeom prst="rect">
              <a:avLst/>
            </a:prstGeom>
          </p:spPr>
        </p:pic>
        <p:pic>
          <p:nvPicPr>
            <p:cNvPr id="49" name="Graphic 48" descr="Continuous Improvement with solid fill">
              <a:extLst>
                <a:ext uri="{FF2B5EF4-FFF2-40B4-BE49-F238E27FC236}">
                  <a16:creationId xmlns:a16="http://schemas.microsoft.com/office/drawing/2014/main" id="{AF2D63A9-A5C3-A087-56AB-C08C843703A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14383" y="3656870"/>
              <a:ext cx="470452" cy="470452"/>
            </a:xfrm>
            <a:prstGeom prst="rect">
              <a:avLst/>
            </a:prstGeom>
          </p:spPr>
        </p:pic>
      </p:grpSp>
      <p:pic>
        <p:nvPicPr>
          <p:cNvPr id="51" name="Graphic 50" descr="Users with solid fill">
            <a:extLst>
              <a:ext uri="{FF2B5EF4-FFF2-40B4-BE49-F238E27FC236}">
                <a16:creationId xmlns:a16="http://schemas.microsoft.com/office/drawing/2014/main" id="{5D7042E6-8C5F-4520-9930-E15716B956B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310561" y="5492721"/>
            <a:ext cx="595440" cy="595440"/>
          </a:xfrm>
          <a:prstGeom prst="rect">
            <a:avLst/>
          </a:prstGeom>
        </p:spPr>
      </p:pic>
      <p:pic>
        <p:nvPicPr>
          <p:cNvPr id="53" name="Graphic 52" descr="Warning with solid fill">
            <a:extLst>
              <a:ext uri="{FF2B5EF4-FFF2-40B4-BE49-F238E27FC236}">
                <a16:creationId xmlns:a16="http://schemas.microsoft.com/office/drawing/2014/main" id="{298ACB71-D4F7-A6E0-D5AE-44C82FA9A5B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361121" y="6159089"/>
            <a:ext cx="483917" cy="483917"/>
          </a:xfrm>
          <a:prstGeom prst="rect">
            <a:avLst/>
          </a:prstGeom>
        </p:spPr>
      </p:pic>
      <p:pic>
        <p:nvPicPr>
          <p:cNvPr id="59" name="Picture 58" descr="A black puzzle piece with a white background&#10;&#10;AI-generated content may be incorrect.">
            <a:extLst>
              <a:ext uri="{FF2B5EF4-FFF2-40B4-BE49-F238E27FC236}">
                <a16:creationId xmlns:a16="http://schemas.microsoft.com/office/drawing/2014/main" id="{42B17BB2-35D0-CC1F-F668-A20485B2B0FE}"/>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214344" y="4332108"/>
            <a:ext cx="714570" cy="509153"/>
          </a:xfrm>
          <a:prstGeom prst="rect">
            <a:avLst/>
          </a:prstGeom>
          <a:solidFill>
            <a:srgbClr val="055D67"/>
          </a:solidFill>
        </p:spPr>
      </p:pic>
      <p:cxnSp>
        <p:nvCxnSpPr>
          <p:cNvPr id="61" name="Straight Connector 60">
            <a:extLst>
              <a:ext uri="{FF2B5EF4-FFF2-40B4-BE49-F238E27FC236}">
                <a16:creationId xmlns:a16="http://schemas.microsoft.com/office/drawing/2014/main" id="{F19CDB07-6017-DC4A-29FE-B160E69C01E5}"/>
              </a:ext>
            </a:extLst>
          </p:cNvPr>
          <p:cNvCxnSpPr>
            <a:cxnSpLocks/>
          </p:cNvCxnSpPr>
          <p:nvPr/>
        </p:nvCxnSpPr>
        <p:spPr>
          <a:xfrm flipV="1">
            <a:off x="272466" y="2770398"/>
            <a:ext cx="11240667" cy="42182"/>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0539A1ED-9B14-B59D-B58A-DDEAFABFCDCC}"/>
              </a:ext>
            </a:extLst>
          </p:cNvPr>
          <p:cNvCxnSpPr>
            <a:cxnSpLocks/>
          </p:cNvCxnSpPr>
          <p:nvPr/>
        </p:nvCxnSpPr>
        <p:spPr>
          <a:xfrm flipV="1">
            <a:off x="272466" y="3447469"/>
            <a:ext cx="11240667" cy="42182"/>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CCC0BB3E-11A0-24E4-2122-84C7E8952ED5}"/>
              </a:ext>
            </a:extLst>
          </p:cNvPr>
          <p:cNvCxnSpPr>
            <a:cxnSpLocks/>
          </p:cNvCxnSpPr>
          <p:nvPr/>
        </p:nvCxnSpPr>
        <p:spPr>
          <a:xfrm flipV="1">
            <a:off x="272466" y="4226314"/>
            <a:ext cx="11240667" cy="42182"/>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9A0063A6-95AF-AC63-41D5-9A0FD3C657FB}"/>
              </a:ext>
            </a:extLst>
          </p:cNvPr>
          <p:cNvCxnSpPr>
            <a:cxnSpLocks/>
          </p:cNvCxnSpPr>
          <p:nvPr/>
        </p:nvCxnSpPr>
        <p:spPr>
          <a:xfrm flipV="1">
            <a:off x="272466" y="4875356"/>
            <a:ext cx="11240667" cy="42182"/>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509AB974-C018-E5AE-C45A-69FECC3CE267}"/>
              </a:ext>
            </a:extLst>
          </p:cNvPr>
          <p:cNvCxnSpPr>
            <a:cxnSpLocks/>
          </p:cNvCxnSpPr>
          <p:nvPr/>
        </p:nvCxnSpPr>
        <p:spPr>
          <a:xfrm flipV="1">
            <a:off x="272466" y="5521648"/>
            <a:ext cx="11240667" cy="42182"/>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2E00FD02-376D-A2BC-1E91-B632D108A7D0}"/>
              </a:ext>
            </a:extLst>
          </p:cNvPr>
          <p:cNvCxnSpPr>
            <a:cxnSpLocks/>
          </p:cNvCxnSpPr>
          <p:nvPr/>
        </p:nvCxnSpPr>
        <p:spPr>
          <a:xfrm flipV="1">
            <a:off x="272466" y="6138137"/>
            <a:ext cx="11240667" cy="42182"/>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DBFDA996-0646-58F2-8418-1A2940D49099}"/>
              </a:ext>
            </a:extLst>
          </p:cNvPr>
          <p:cNvCxnSpPr>
            <a:cxnSpLocks/>
          </p:cNvCxnSpPr>
          <p:nvPr/>
        </p:nvCxnSpPr>
        <p:spPr>
          <a:xfrm flipV="1">
            <a:off x="272466" y="6692793"/>
            <a:ext cx="11240667" cy="42182"/>
          </a:xfrm>
          <a:prstGeom prst="line">
            <a:avLst/>
          </a:prstGeom>
          <a:ln>
            <a:solidFill>
              <a:schemeClr val="bg1">
                <a:lumMod val="95000"/>
              </a:schemeClr>
            </a:solidFill>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B4C57FDA-3A6F-436B-BAEF-CCDDAA019126}"/>
              </a:ext>
            </a:extLst>
          </p:cNvPr>
          <p:cNvGrpSpPr/>
          <p:nvPr/>
        </p:nvGrpSpPr>
        <p:grpSpPr>
          <a:xfrm>
            <a:off x="5150254" y="4999207"/>
            <a:ext cx="1034582" cy="516649"/>
            <a:chOff x="5150254" y="4999207"/>
            <a:chExt cx="1034582" cy="516649"/>
          </a:xfrm>
        </p:grpSpPr>
        <p:pic>
          <p:nvPicPr>
            <p:cNvPr id="55" name="Graphic 54" descr="Tools with solid fill">
              <a:extLst>
                <a:ext uri="{FF2B5EF4-FFF2-40B4-BE49-F238E27FC236}">
                  <a16:creationId xmlns:a16="http://schemas.microsoft.com/office/drawing/2014/main" id="{1E72BD02-0D63-580C-0898-01CDFBD90D0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150254" y="4999207"/>
              <a:ext cx="493514" cy="493514"/>
            </a:xfrm>
            <a:prstGeom prst="rect">
              <a:avLst/>
            </a:prstGeom>
          </p:spPr>
        </p:pic>
        <p:pic>
          <p:nvPicPr>
            <p:cNvPr id="3" name="Graphic 2" descr="Continuous Improvement with solid fill">
              <a:extLst>
                <a:ext uri="{FF2B5EF4-FFF2-40B4-BE49-F238E27FC236}">
                  <a16:creationId xmlns:a16="http://schemas.microsoft.com/office/drawing/2014/main" id="{2EA2E41A-FBFF-6E12-150A-99C95C5FADA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14384" y="5045404"/>
              <a:ext cx="470452" cy="470452"/>
            </a:xfrm>
            <a:prstGeom prst="rect">
              <a:avLst/>
            </a:prstGeom>
          </p:spPr>
        </p:pic>
      </p:grpSp>
    </p:spTree>
    <p:extLst>
      <p:ext uri="{BB962C8B-B14F-4D97-AF65-F5344CB8AC3E}">
        <p14:creationId xmlns:p14="http://schemas.microsoft.com/office/powerpoint/2010/main" val="291168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p:bldP spid="31"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2428C-28DA-C5CD-3E93-7F6E704019C5}"/>
            </a:ext>
          </a:extLst>
        </p:cNvPr>
        <p:cNvGrpSpPr/>
        <p:nvPr/>
      </p:nvGrpSpPr>
      <p:grpSpPr>
        <a:xfrm>
          <a:off x="0" y="0"/>
          <a:ext cx="0" cy="0"/>
          <a:chOff x="0" y="0"/>
          <a:chExt cx="0" cy="0"/>
        </a:xfrm>
      </p:grpSpPr>
      <p:sp>
        <p:nvSpPr>
          <p:cNvPr id="2" name="Left-right Arrow 1">
            <a:extLst>
              <a:ext uri="{FF2B5EF4-FFF2-40B4-BE49-F238E27FC236}">
                <a16:creationId xmlns:a16="http://schemas.microsoft.com/office/drawing/2014/main" id="{9ECE84E6-2663-952D-D8E5-63F17A246A55}"/>
              </a:ext>
            </a:extLst>
          </p:cNvPr>
          <p:cNvSpPr/>
          <p:nvPr/>
        </p:nvSpPr>
        <p:spPr>
          <a:xfrm>
            <a:off x="5006342" y="1235001"/>
            <a:ext cx="1354700" cy="507067"/>
          </a:xfrm>
          <a:prstGeom prst="leftRightArrow">
            <a:avLst/>
          </a:prstGeom>
          <a:solidFill>
            <a:srgbClr val="055D6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Calibri" panose="020F0502020204030204" pitchFamily="34" charset="0"/>
                <a:cs typeface="Calibri" panose="020F0502020204030204" pitchFamily="34" charset="0"/>
              </a:rPr>
              <a:t>Similarities</a:t>
            </a:r>
            <a:endParaRPr lang="en-US" sz="1400" dirty="0">
              <a:solidFill>
                <a:schemeClr val="bg1"/>
              </a:solidFill>
              <a:latin typeface="Calibri" panose="020F0502020204030204" pitchFamily="34" charset="0"/>
              <a:cs typeface="Calibri" panose="020F0502020204030204" pitchFamily="34" charset="0"/>
            </a:endParaRPr>
          </a:p>
        </p:txBody>
      </p:sp>
      <p:grpSp>
        <p:nvGrpSpPr>
          <p:cNvPr id="69" name="Group 68">
            <a:extLst>
              <a:ext uri="{FF2B5EF4-FFF2-40B4-BE49-F238E27FC236}">
                <a16:creationId xmlns:a16="http://schemas.microsoft.com/office/drawing/2014/main" id="{9A363222-69D3-534B-DB53-0AC4A14CA146}"/>
              </a:ext>
            </a:extLst>
          </p:cNvPr>
          <p:cNvGrpSpPr/>
          <p:nvPr/>
        </p:nvGrpSpPr>
        <p:grpSpPr>
          <a:xfrm>
            <a:off x="125517" y="119466"/>
            <a:ext cx="5625738" cy="1559194"/>
            <a:chOff x="125517" y="119466"/>
            <a:chExt cx="5625738" cy="1559194"/>
          </a:xfrm>
        </p:grpSpPr>
        <p:sp>
          <p:nvSpPr>
            <p:cNvPr id="6" name="TextBox 5">
              <a:extLst>
                <a:ext uri="{FF2B5EF4-FFF2-40B4-BE49-F238E27FC236}">
                  <a16:creationId xmlns:a16="http://schemas.microsoft.com/office/drawing/2014/main" id="{A2E60819-A338-123F-417C-1DE327992B4D}"/>
                </a:ext>
              </a:extLst>
            </p:cNvPr>
            <p:cNvSpPr txBox="1"/>
            <p:nvPr/>
          </p:nvSpPr>
          <p:spPr>
            <a:xfrm>
              <a:off x="125517" y="119466"/>
              <a:ext cx="5558175" cy="369332"/>
            </a:xfrm>
            <a:prstGeom prst="rect">
              <a:avLst/>
            </a:prstGeom>
            <a:solidFill>
              <a:srgbClr val="D9D9D9"/>
            </a:solidFill>
          </p:spPr>
          <p:txBody>
            <a:bodyPr wrap="square" rtlCol="0">
              <a:spAutoFit/>
            </a:bodyPr>
            <a:lstStyle/>
            <a:p>
              <a:pPr algn="ctr"/>
              <a:r>
                <a:rPr lang="en-US" b="1" dirty="0">
                  <a:latin typeface="Calibri" panose="020F0502020204030204" pitchFamily="34" charset="0"/>
                  <a:cs typeface="Calibri" panose="020F0502020204030204" pitchFamily="34" charset="0"/>
                </a:rPr>
                <a:t>University/ Research Institute</a:t>
              </a:r>
            </a:p>
          </p:txBody>
        </p:sp>
        <p:pic>
          <p:nvPicPr>
            <p:cNvPr id="7" name="Picture 6">
              <a:extLst>
                <a:ext uri="{FF2B5EF4-FFF2-40B4-BE49-F238E27FC236}">
                  <a16:creationId xmlns:a16="http://schemas.microsoft.com/office/drawing/2014/main" id="{40D2A6FD-DA6D-9390-C7B9-C76E946EFF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699" y="1095660"/>
              <a:ext cx="583000" cy="583000"/>
            </a:xfrm>
            <a:prstGeom prst="rect">
              <a:avLst/>
            </a:prstGeom>
            <a:solidFill>
              <a:schemeClr val="accent2"/>
            </a:solidFill>
          </p:spPr>
        </p:pic>
        <p:sp>
          <p:nvSpPr>
            <p:cNvPr id="9" name="TextBox 8">
              <a:extLst>
                <a:ext uri="{FF2B5EF4-FFF2-40B4-BE49-F238E27FC236}">
                  <a16:creationId xmlns:a16="http://schemas.microsoft.com/office/drawing/2014/main" id="{B7B55277-C808-AA57-C4E9-FEE1A3A319F2}"/>
                </a:ext>
              </a:extLst>
            </p:cNvPr>
            <p:cNvSpPr txBox="1"/>
            <p:nvPr/>
          </p:nvSpPr>
          <p:spPr>
            <a:xfrm>
              <a:off x="1253743" y="1296164"/>
              <a:ext cx="2222340"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Researcher/Academic</a:t>
              </a:r>
            </a:p>
          </p:txBody>
        </p:sp>
        <p:sp>
          <p:nvSpPr>
            <p:cNvPr id="5" name="TextBox 4">
              <a:extLst>
                <a:ext uri="{FF2B5EF4-FFF2-40B4-BE49-F238E27FC236}">
                  <a16:creationId xmlns:a16="http://schemas.microsoft.com/office/drawing/2014/main" id="{81378F52-0D1F-A2AD-7946-254EBD34B3B1}"/>
                </a:ext>
              </a:extLst>
            </p:cNvPr>
            <p:cNvSpPr txBox="1"/>
            <p:nvPr/>
          </p:nvSpPr>
          <p:spPr>
            <a:xfrm>
              <a:off x="193081" y="594810"/>
              <a:ext cx="5558174"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Original/Novel Research  (fundamental/translational)</a:t>
              </a:r>
            </a:p>
          </p:txBody>
        </p:sp>
      </p:grpSp>
      <p:grpSp>
        <p:nvGrpSpPr>
          <p:cNvPr id="70" name="Group 69">
            <a:extLst>
              <a:ext uri="{FF2B5EF4-FFF2-40B4-BE49-F238E27FC236}">
                <a16:creationId xmlns:a16="http://schemas.microsoft.com/office/drawing/2014/main" id="{3015816E-AC6F-0737-E3EF-6E7A0CB8127A}"/>
              </a:ext>
            </a:extLst>
          </p:cNvPr>
          <p:cNvGrpSpPr/>
          <p:nvPr/>
        </p:nvGrpSpPr>
        <p:grpSpPr>
          <a:xfrm>
            <a:off x="5892800" y="123025"/>
            <a:ext cx="6066970" cy="1584681"/>
            <a:chOff x="5892800" y="123025"/>
            <a:chExt cx="6066970" cy="1584681"/>
          </a:xfrm>
        </p:grpSpPr>
        <p:pic>
          <p:nvPicPr>
            <p:cNvPr id="13" name="Picture 12">
              <a:extLst>
                <a:ext uri="{FF2B5EF4-FFF2-40B4-BE49-F238E27FC236}">
                  <a16:creationId xmlns:a16="http://schemas.microsoft.com/office/drawing/2014/main" id="{A178514C-B8B4-4E19-8CC2-E62A074328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26984" y="1124707"/>
              <a:ext cx="582999" cy="582999"/>
            </a:xfrm>
            <a:prstGeom prst="rect">
              <a:avLst/>
            </a:prstGeom>
          </p:spPr>
        </p:pic>
        <p:sp>
          <p:nvSpPr>
            <p:cNvPr id="14" name="TextBox 13">
              <a:extLst>
                <a:ext uri="{FF2B5EF4-FFF2-40B4-BE49-F238E27FC236}">
                  <a16:creationId xmlns:a16="http://schemas.microsoft.com/office/drawing/2014/main" id="{608199D9-82E1-27CE-26FF-1ED4057BA232}"/>
                </a:ext>
              </a:extLst>
            </p:cNvPr>
            <p:cNvSpPr txBox="1"/>
            <p:nvPr/>
          </p:nvSpPr>
          <p:spPr>
            <a:xfrm>
              <a:off x="5892800" y="123025"/>
              <a:ext cx="6066970" cy="369332"/>
            </a:xfrm>
            <a:prstGeom prst="rect">
              <a:avLst/>
            </a:prstGeom>
            <a:solidFill>
              <a:srgbClr val="D9D9D9"/>
            </a:solidFill>
          </p:spPr>
          <p:txBody>
            <a:bodyPr wrap="square" rtlCol="0" anchor="ctr">
              <a:spAutoFit/>
            </a:bodyPr>
            <a:lstStyle/>
            <a:p>
              <a:pPr algn="ctr"/>
              <a:r>
                <a:rPr lang="en-US" b="1" dirty="0">
                  <a:latin typeface="Calibri" panose="020F0502020204030204" pitchFamily="34" charset="0"/>
                  <a:cs typeface="Calibri" panose="020F0502020204030204" pitchFamily="34" charset="0"/>
                </a:rPr>
                <a:t>Start up/ Established Business/government /charity</a:t>
              </a:r>
            </a:p>
          </p:txBody>
        </p:sp>
        <p:sp>
          <p:nvSpPr>
            <p:cNvPr id="15" name="TextBox 14">
              <a:extLst>
                <a:ext uri="{FF2B5EF4-FFF2-40B4-BE49-F238E27FC236}">
                  <a16:creationId xmlns:a16="http://schemas.microsoft.com/office/drawing/2014/main" id="{89328434-8F62-EECB-25D5-6E1B7C4C8690}"/>
                </a:ext>
              </a:extLst>
            </p:cNvPr>
            <p:cNvSpPr txBox="1"/>
            <p:nvPr/>
          </p:nvSpPr>
          <p:spPr>
            <a:xfrm>
              <a:off x="6502690" y="1251809"/>
              <a:ext cx="3721340"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Innovator/Entrepreneur/Intrapreneur</a:t>
              </a:r>
            </a:p>
          </p:txBody>
        </p:sp>
        <p:sp>
          <p:nvSpPr>
            <p:cNvPr id="12" name="TextBox 11">
              <a:extLst>
                <a:ext uri="{FF2B5EF4-FFF2-40B4-BE49-F238E27FC236}">
                  <a16:creationId xmlns:a16="http://schemas.microsoft.com/office/drawing/2014/main" id="{5C9C96D4-BD9C-952C-D718-AA47A308B3C3}"/>
                </a:ext>
              </a:extLst>
            </p:cNvPr>
            <p:cNvSpPr txBox="1"/>
            <p:nvPr/>
          </p:nvSpPr>
          <p:spPr>
            <a:xfrm>
              <a:off x="6096000" y="605999"/>
              <a:ext cx="4244624"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Innovation – product /service development</a:t>
              </a:r>
            </a:p>
          </p:txBody>
        </p:sp>
      </p:grpSp>
      <p:grpSp>
        <p:nvGrpSpPr>
          <p:cNvPr id="33" name="Group 32">
            <a:extLst>
              <a:ext uri="{FF2B5EF4-FFF2-40B4-BE49-F238E27FC236}">
                <a16:creationId xmlns:a16="http://schemas.microsoft.com/office/drawing/2014/main" id="{7896D011-1A7A-1B7A-968D-A8DB971C8C73}"/>
              </a:ext>
            </a:extLst>
          </p:cNvPr>
          <p:cNvGrpSpPr/>
          <p:nvPr/>
        </p:nvGrpSpPr>
        <p:grpSpPr>
          <a:xfrm>
            <a:off x="616691" y="1784095"/>
            <a:ext cx="7298584" cy="1825766"/>
            <a:chOff x="616691" y="1784095"/>
            <a:chExt cx="7298584" cy="1825766"/>
          </a:xfrm>
        </p:grpSpPr>
        <p:sp>
          <p:nvSpPr>
            <p:cNvPr id="17" name="Rounded Rectangle 16">
              <a:extLst>
                <a:ext uri="{FF2B5EF4-FFF2-40B4-BE49-F238E27FC236}">
                  <a16:creationId xmlns:a16="http://schemas.microsoft.com/office/drawing/2014/main" id="{3F4B96BE-8EAC-E6B4-63F4-63EC3D59F7B3}"/>
                </a:ext>
              </a:extLst>
            </p:cNvPr>
            <p:cNvSpPr/>
            <p:nvPr/>
          </p:nvSpPr>
          <p:spPr>
            <a:xfrm>
              <a:off x="616691" y="1784095"/>
              <a:ext cx="7298584" cy="1825766"/>
            </a:xfrm>
            <a:prstGeom prst="roundRect">
              <a:avLst/>
            </a:prstGeom>
            <a:solidFill>
              <a:srgbClr val="205B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A834201F-2FD6-D092-4655-405B69757901}"/>
                </a:ext>
              </a:extLst>
            </p:cNvPr>
            <p:cNvSpPr txBox="1"/>
            <p:nvPr/>
          </p:nvSpPr>
          <p:spPr>
            <a:xfrm>
              <a:off x="781972" y="1855535"/>
              <a:ext cx="7133303" cy="1754326"/>
            </a:xfrm>
            <a:prstGeom prst="rect">
              <a:avLst/>
            </a:prstGeom>
            <a:noFill/>
          </p:spPr>
          <p:txBody>
            <a:bodyPr wrap="square" rtlCol="0">
              <a:spAutoFit/>
            </a:bodyPr>
            <a:lstStyle/>
            <a:p>
              <a:r>
                <a:rPr lang="en-US" dirty="0">
                  <a:solidFill>
                    <a:schemeClr val="bg1"/>
                  </a:solidFill>
                </a:rPr>
                <a:t>To achieve Impact through Industry collaborations, translational research,  licensing, pursue a spin out, consultancy, policy engagement; enabling societal change through interventions </a:t>
              </a:r>
              <a:r>
                <a:rPr lang="en-US" dirty="0" err="1">
                  <a:solidFill>
                    <a:schemeClr val="bg1"/>
                  </a:solidFill>
                </a:rPr>
                <a:t>etc</a:t>
              </a:r>
              <a:r>
                <a:rPr lang="en-US" dirty="0">
                  <a:solidFill>
                    <a:schemeClr val="bg1"/>
                  </a:solidFill>
                </a:rPr>
                <a:t>,</a:t>
              </a:r>
            </a:p>
            <a:p>
              <a:endParaRPr lang="en-US" dirty="0">
                <a:solidFill>
                  <a:schemeClr val="bg1"/>
                </a:solidFill>
              </a:endParaRPr>
            </a:p>
            <a:p>
              <a:r>
                <a:rPr lang="en-US" b="1" dirty="0">
                  <a:solidFill>
                    <a:schemeClr val="bg1"/>
                  </a:solidFill>
                </a:rPr>
                <a:t>Researchers benefit from gaining business knowledge and skills!!</a:t>
              </a:r>
            </a:p>
            <a:p>
              <a:endParaRPr lang="en-US" dirty="0"/>
            </a:p>
          </p:txBody>
        </p:sp>
      </p:grpSp>
      <p:grpSp>
        <p:nvGrpSpPr>
          <p:cNvPr id="34" name="Group 33">
            <a:extLst>
              <a:ext uri="{FF2B5EF4-FFF2-40B4-BE49-F238E27FC236}">
                <a16:creationId xmlns:a16="http://schemas.microsoft.com/office/drawing/2014/main" id="{16C9F844-629F-8617-EEED-817EAA2FD541}"/>
              </a:ext>
            </a:extLst>
          </p:cNvPr>
          <p:cNvGrpSpPr/>
          <p:nvPr/>
        </p:nvGrpSpPr>
        <p:grpSpPr>
          <a:xfrm>
            <a:off x="2209800" y="3695075"/>
            <a:ext cx="7772400" cy="2867330"/>
            <a:chOff x="2209800" y="3695075"/>
            <a:chExt cx="7772400" cy="2867330"/>
          </a:xfrm>
        </p:grpSpPr>
        <p:pic>
          <p:nvPicPr>
            <p:cNvPr id="16" name="Picture 15" descr="A black and white puzzle&#10;&#10;AI-generated content may be incorrect.">
              <a:extLst>
                <a:ext uri="{FF2B5EF4-FFF2-40B4-BE49-F238E27FC236}">
                  <a16:creationId xmlns:a16="http://schemas.microsoft.com/office/drawing/2014/main" id="{11212E6B-0953-0F98-7747-83BEFC48BE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09800" y="3695075"/>
              <a:ext cx="7772400" cy="2867330"/>
            </a:xfrm>
            <a:prstGeom prst="rect">
              <a:avLst/>
            </a:prstGeom>
            <a:ln>
              <a:solidFill>
                <a:schemeClr val="tx1"/>
              </a:solidFill>
            </a:ln>
          </p:spPr>
        </p:pic>
        <p:sp>
          <p:nvSpPr>
            <p:cNvPr id="30" name="Left-right Arrow Callout 29">
              <a:extLst>
                <a:ext uri="{FF2B5EF4-FFF2-40B4-BE49-F238E27FC236}">
                  <a16:creationId xmlns:a16="http://schemas.microsoft.com/office/drawing/2014/main" id="{6E84DA08-AFC3-673B-3954-D3402FCDED4B}"/>
                </a:ext>
              </a:extLst>
            </p:cNvPr>
            <p:cNvSpPr/>
            <p:nvPr/>
          </p:nvSpPr>
          <p:spPr>
            <a:xfrm>
              <a:off x="2219822" y="3695075"/>
              <a:ext cx="5995492" cy="2867330"/>
            </a:xfrm>
            <a:prstGeom prst="leftRightArrowCallout">
              <a:avLst/>
            </a:prstGeom>
            <a:solidFill>
              <a:srgbClr val="85AF9A">
                <a:alpha val="51765"/>
              </a:srgbClr>
            </a:solidFill>
            <a:ln>
              <a:solidFill>
                <a:srgbClr val="205B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a:extLst>
              <a:ext uri="{FF2B5EF4-FFF2-40B4-BE49-F238E27FC236}">
                <a16:creationId xmlns:a16="http://schemas.microsoft.com/office/drawing/2014/main" id="{FF691C82-14E5-4BA9-CB1B-5FD21EB676A6}"/>
              </a:ext>
            </a:extLst>
          </p:cNvPr>
          <p:cNvCxnSpPr>
            <a:cxnSpLocks/>
          </p:cNvCxnSpPr>
          <p:nvPr/>
        </p:nvCxnSpPr>
        <p:spPr>
          <a:xfrm>
            <a:off x="5769421" y="129467"/>
            <a:ext cx="0" cy="1468884"/>
          </a:xfrm>
          <a:prstGeom prst="line">
            <a:avLst/>
          </a:prstGeom>
          <a:ln w="28575">
            <a:prstDash val="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5790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D17E7D2-2D1D-FACC-ED1B-9A12BB63D9F3}"/>
              </a:ext>
            </a:extLst>
          </p:cNvPr>
          <p:cNvSpPr>
            <a:spLocks noGrp="1"/>
          </p:cNvSpPr>
          <p:nvPr>
            <p:ph type="body" sz="quarter" idx="10"/>
          </p:nvPr>
        </p:nvSpPr>
        <p:spPr>
          <a:xfrm>
            <a:off x="1439334" y="2579687"/>
            <a:ext cx="8073081" cy="1698625"/>
          </a:xfrm>
        </p:spPr>
        <p:txBody>
          <a:bodyPr>
            <a:normAutofit fontScale="92500" lnSpcReduction="20000"/>
          </a:bodyPr>
          <a:lstStyle/>
          <a:p>
            <a:r>
              <a:rPr lang="en-US" dirty="0"/>
              <a:t>Business Model Canvas</a:t>
            </a:r>
          </a:p>
          <a:p>
            <a:r>
              <a:rPr lang="en-US" dirty="0"/>
              <a:t>Customer Value Proposition</a:t>
            </a:r>
          </a:p>
          <a:p>
            <a:r>
              <a:rPr lang="en-US" dirty="0"/>
              <a:t>Research Canvas</a:t>
            </a:r>
          </a:p>
        </p:txBody>
      </p:sp>
    </p:spTree>
    <p:extLst>
      <p:ext uri="{BB962C8B-B14F-4D97-AF65-F5344CB8AC3E}">
        <p14:creationId xmlns:p14="http://schemas.microsoft.com/office/powerpoint/2010/main" val="1047534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BC92D-39ED-89DA-3B99-5EADE9E4C34F}"/>
              </a:ext>
            </a:extLst>
          </p:cNvPr>
          <p:cNvSpPr>
            <a:spLocks noGrp="1"/>
          </p:cNvSpPr>
          <p:nvPr>
            <p:ph type="title"/>
          </p:nvPr>
        </p:nvSpPr>
        <p:spPr>
          <a:xfrm>
            <a:off x="838200" y="10563"/>
            <a:ext cx="10515600" cy="1325563"/>
          </a:xfrm>
        </p:spPr>
        <p:txBody>
          <a:bodyPr/>
          <a:lstStyle/>
          <a:p>
            <a:r>
              <a:rPr lang="en-US" b="1" dirty="0"/>
              <a:t>Business Model Canvas</a:t>
            </a:r>
            <a:endParaRPr lang="en-US" dirty="0"/>
          </a:p>
        </p:txBody>
      </p:sp>
      <p:sp>
        <p:nvSpPr>
          <p:cNvPr id="5" name="Content Placeholder 2">
            <a:extLst>
              <a:ext uri="{FF2B5EF4-FFF2-40B4-BE49-F238E27FC236}">
                <a16:creationId xmlns:a16="http://schemas.microsoft.com/office/drawing/2014/main" id="{72AC9197-B581-F37C-6BA5-79AB3E9E9074}"/>
              </a:ext>
            </a:extLst>
          </p:cNvPr>
          <p:cNvSpPr>
            <a:spLocks noGrp="1"/>
          </p:cNvSpPr>
          <p:nvPr>
            <p:ph idx="1"/>
          </p:nvPr>
        </p:nvSpPr>
        <p:spPr>
          <a:xfrm>
            <a:off x="7817028" y="1828886"/>
            <a:ext cx="3987970" cy="4678803"/>
          </a:xfrm>
        </p:spPr>
        <p:txBody>
          <a:bodyPr vert="horz" lIns="91440" tIns="45720" rIns="91440" bIns="45720" rtlCol="0" anchor="t">
            <a:normAutofit/>
          </a:bodyPr>
          <a:lstStyle/>
          <a:p>
            <a:pPr marL="0" indent="0">
              <a:buNone/>
            </a:pPr>
            <a:r>
              <a:rPr lang="en-GB" dirty="0">
                <a:solidFill>
                  <a:srgbClr val="3F2A56"/>
                </a:solidFill>
              </a:rPr>
              <a:t>How a business creates, delivers &amp; captures value</a:t>
            </a:r>
            <a:endParaRPr lang="en-GB" dirty="0">
              <a:solidFill>
                <a:srgbClr val="3F2A56"/>
              </a:solidFill>
              <a:ea typeface="+mn-lt"/>
              <a:cs typeface="+mn-lt"/>
            </a:endParaRPr>
          </a:p>
          <a:p>
            <a:pPr marL="0" indent="0">
              <a:lnSpc>
                <a:spcPct val="100000"/>
              </a:lnSpc>
              <a:spcBef>
                <a:spcPts val="0"/>
              </a:spcBef>
              <a:buNone/>
            </a:pPr>
            <a:endParaRPr lang="en-US" sz="1200" dirty="0">
              <a:ea typeface="+mn-lt"/>
              <a:cs typeface="+mn-lt"/>
            </a:endParaRPr>
          </a:p>
          <a:p>
            <a:pPr marL="0" indent="0">
              <a:lnSpc>
                <a:spcPct val="100000"/>
              </a:lnSpc>
              <a:spcBef>
                <a:spcPts val="0"/>
              </a:spcBef>
              <a:buNone/>
            </a:pPr>
            <a:r>
              <a:rPr lang="en-US" sz="1600" dirty="0">
                <a:solidFill>
                  <a:srgbClr val="3F2A56"/>
                </a:solidFill>
              </a:rPr>
              <a:t>Designed to help create a quick snapshot of the idea, share it with key stakeholders for feedback and for validating assumptions. </a:t>
            </a:r>
          </a:p>
          <a:p>
            <a:pPr marL="0" indent="0">
              <a:lnSpc>
                <a:spcPct val="100000"/>
              </a:lnSpc>
              <a:spcBef>
                <a:spcPts val="0"/>
              </a:spcBef>
              <a:buNone/>
            </a:pPr>
            <a:endParaRPr lang="en-US" sz="1600" dirty="0">
              <a:solidFill>
                <a:srgbClr val="3F2A56"/>
              </a:solidFill>
            </a:endParaRPr>
          </a:p>
          <a:p>
            <a:pPr marL="0" indent="0">
              <a:lnSpc>
                <a:spcPct val="100000"/>
              </a:lnSpc>
              <a:spcBef>
                <a:spcPts val="0"/>
              </a:spcBef>
              <a:buNone/>
            </a:pPr>
            <a:r>
              <a:rPr lang="en-GB" sz="1600" dirty="0">
                <a:solidFill>
                  <a:srgbClr val="3F2A56"/>
                </a:solidFill>
              </a:rPr>
              <a:t>It helps define what they do and why and whom will benefit from what they do and whether the business is viable. </a:t>
            </a:r>
          </a:p>
          <a:p>
            <a:pPr marL="0" indent="0">
              <a:lnSpc>
                <a:spcPct val="100000"/>
              </a:lnSpc>
              <a:spcBef>
                <a:spcPts val="0"/>
              </a:spcBef>
              <a:buNone/>
            </a:pPr>
            <a:endParaRPr lang="en-US" sz="1600" dirty="0">
              <a:solidFill>
                <a:srgbClr val="3F2A56"/>
              </a:solidFill>
            </a:endParaRPr>
          </a:p>
          <a:p>
            <a:pPr marL="0" indent="0">
              <a:lnSpc>
                <a:spcPct val="100000"/>
              </a:lnSpc>
              <a:spcBef>
                <a:spcPts val="0"/>
              </a:spcBef>
              <a:buNone/>
            </a:pPr>
            <a:r>
              <a:rPr lang="en-US" sz="1600" dirty="0">
                <a:solidFill>
                  <a:srgbClr val="3F2A56"/>
                </a:solidFill>
              </a:rPr>
              <a:t>The assumptions are refined iteratively by talking with key stakeholders</a:t>
            </a:r>
          </a:p>
          <a:p>
            <a:pPr marL="0" indent="0">
              <a:buNone/>
            </a:pPr>
            <a:r>
              <a:rPr lang="en-GB" sz="1600" dirty="0">
                <a:solidFill>
                  <a:srgbClr val="3F2A56"/>
                </a:solidFill>
              </a:rPr>
              <a:t>Used as a tool to support a compelling business pitch</a:t>
            </a:r>
          </a:p>
        </p:txBody>
      </p:sp>
      <p:sp>
        <p:nvSpPr>
          <p:cNvPr id="16" name="TextBox 15">
            <a:extLst>
              <a:ext uri="{FF2B5EF4-FFF2-40B4-BE49-F238E27FC236}">
                <a16:creationId xmlns:a16="http://schemas.microsoft.com/office/drawing/2014/main" id="{147A2DA8-38B2-5681-3DC6-63FBF1F4607E}"/>
              </a:ext>
            </a:extLst>
          </p:cNvPr>
          <p:cNvSpPr txBox="1"/>
          <p:nvPr/>
        </p:nvSpPr>
        <p:spPr>
          <a:xfrm>
            <a:off x="329852" y="5940206"/>
            <a:ext cx="8565972" cy="307777"/>
          </a:xfrm>
          <a:prstGeom prst="rect">
            <a:avLst/>
          </a:prstGeom>
          <a:noFill/>
        </p:spPr>
        <p:txBody>
          <a:bodyPr wrap="square">
            <a:spAutoFit/>
          </a:bodyPr>
          <a:lstStyle/>
          <a:p>
            <a:r>
              <a:rPr lang="en-GB" sz="1400" dirty="0">
                <a:ea typeface="Calibri" panose="020F0502020204030204" pitchFamily="34" charset="0"/>
                <a:cs typeface="Times New Roman" panose="02020603050405020304" pitchFamily="18" charset="0"/>
              </a:rPr>
              <a:t>Explore range of company business /revenue models: </a:t>
            </a:r>
            <a:r>
              <a:rPr lang="en-GB" sz="1400" dirty="0">
                <a:effectLst/>
                <a:ea typeface="Calibri" panose="020F0502020204030204" pitchFamily="34" charset="0"/>
                <a:cs typeface="Times New Roman" panose="02020603050405020304" pitchFamily="18" charset="0"/>
              </a:rPr>
              <a:t> </a:t>
            </a:r>
            <a:r>
              <a:rPr lang="en-GB" sz="1400" u="sng" dirty="0">
                <a:solidFill>
                  <a:srgbClr val="96607D"/>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https://businessmodelnavigator.com/explore</a:t>
            </a:r>
            <a:endParaRPr lang="en-GB" sz="1400" dirty="0">
              <a:effectLst/>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24C369FE-F403-088F-69FE-2C25C046EB52}"/>
              </a:ext>
            </a:extLst>
          </p:cNvPr>
          <p:cNvPicPr>
            <a:picLocks noChangeAspect="1"/>
          </p:cNvPicPr>
          <p:nvPr/>
        </p:nvPicPr>
        <p:blipFill>
          <a:blip r:embed="rId4"/>
          <a:stretch>
            <a:fillRect/>
          </a:stretch>
        </p:blipFill>
        <p:spPr>
          <a:xfrm>
            <a:off x="329852" y="1475044"/>
            <a:ext cx="7353300" cy="4533900"/>
          </a:xfrm>
          <a:prstGeom prst="rect">
            <a:avLst/>
          </a:prstGeom>
        </p:spPr>
      </p:pic>
      <p:sp>
        <p:nvSpPr>
          <p:cNvPr id="34" name="TextBox 33">
            <a:extLst>
              <a:ext uri="{FF2B5EF4-FFF2-40B4-BE49-F238E27FC236}">
                <a16:creationId xmlns:a16="http://schemas.microsoft.com/office/drawing/2014/main" id="{712A3B5C-2811-879E-A670-A0CFBFB64D8A}"/>
              </a:ext>
            </a:extLst>
          </p:cNvPr>
          <p:cNvSpPr txBox="1"/>
          <p:nvPr/>
        </p:nvSpPr>
        <p:spPr>
          <a:xfrm>
            <a:off x="7835552" y="758850"/>
            <a:ext cx="3632199" cy="830997"/>
          </a:xfrm>
          <a:prstGeom prst="rect">
            <a:avLst/>
          </a:prstGeom>
          <a:solidFill>
            <a:srgbClr val="14535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solidFill>
                  <a:schemeClr val="bg1"/>
                </a:solidFill>
                <a:ea typeface="+mn-lt"/>
                <a:cs typeface="+mn-lt"/>
                <a:hlinkClick r:id="rId5">
                  <a:extLst>
                    <a:ext uri="{A12FA001-AC4F-418D-AE19-62706E023703}">
                      <ahyp:hlinkClr xmlns:ahyp="http://schemas.microsoft.com/office/drawing/2018/hyperlinkcolor" val="tx"/>
                    </a:ext>
                  </a:extLst>
                </a:hlinkClick>
              </a:rPr>
              <a:t>From STRATEGYZER: https://www.youtube.com/watch?v=QoAOzMTLP5s</a:t>
            </a:r>
            <a:endParaRPr lang="en-US" sz="1600" dirty="0">
              <a:solidFill>
                <a:schemeClr val="bg1"/>
              </a:solidFill>
              <a:hlinkClick r:id="rId5">
                <a:extLst>
                  <a:ext uri="{A12FA001-AC4F-418D-AE19-62706E023703}">
                    <ahyp:hlinkClr xmlns:ahyp="http://schemas.microsoft.com/office/drawing/2018/hyperlinkcolor" val="tx"/>
                  </a:ext>
                </a:extLst>
              </a:hlinkClick>
            </a:endParaRPr>
          </a:p>
        </p:txBody>
      </p:sp>
      <p:sp>
        <p:nvSpPr>
          <p:cNvPr id="35" name="TextBox 34">
            <a:extLst>
              <a:ext uri="{FF2B5EF4-FFF2-40B4-BE49-F238E27FC236}">
                <a16:creationId xmlns:a16="http://schemas.microsoft.com/office/drawing/2014/main" id="{197799EA-FC7D-39F2-B149-9D7F2DD9AA7C}"/>
              </a:ext>
            </a:extLst>
          </p:cNvPr>
          <p:cNvSpPr txBox="1"/>
          <p:nvPr/>
        </p:nvSpPr>
        <p:spPr>
          <a:xfrm>
            <a:off x="7755037" y="283941"/>
            <a:ext cx="3057247" cy="369332"/>
          </a:xfrm>
          <a:prstGeom prst="rect">
            <a:avLst/>
          </a:prstGeom>
          <a:noFill/>
        </p:spPr>
        <p:txBody>
          <a:bodyPr wrap="none" rtlCol="0">
            <a:spAutoFit/>
          </a:bodyPr>
          <a:lstStyle/>
          <a:p>
            <a:r>
              <a:rPr lang="en-US" dirty="0"/>
              <a:t>2 minutes explanatory video</a:t>
            </a:r>
          </a:p>
        </p:txBody>
      </p:sp>
    </p:spTree>
    <p:extLst>
      <p:ext uri="{BB962C8B-B14F-4D97-AF65-F5344CB8AC3E}">
        <p14:creationId xmlns:p14="http://schemas.microsoft.com/office/powerpoint/2010/main" val="2992448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3950-C4ED-757B-4076-DABEA7A7CD88}"/>
              </a:ext>
            </a:extLst>
          </p:cNvPr>
          <p:cNvSpPr>
            <a:spLocks noGrp="1"/>
          </p:cNvSpPr>
          <p:nvPr>
            <p:ph type="title"/>
          </p:nvPr>
        </p:nvSpPr>
        <p:spPr/>
        <p:txBody>
          <a:bodyPr/>
          <a:lstStyle/>
          <a:p>
            <a:r>
              <a:rPr lang="en-GB" b="1" dirty="0"/>
              <a:t>Example: Nespresso</a:t>
            </a:r>
            <a:endParaRPr lang="en-US" dirty="0"/>
          </a:p>
        </p:txBody>
      </p:sp>
      <p:sp>
        <p:nvSpPr>
          <p:cNvPr id="6" name="TextBox 5">
            <a:extLst>
              <a:ext uri="{FF2B5EF4-FFF2-40B4-BE49-F238E27FC236}">
                <a16:creationId xmlns:a16="http://schemas.microsoft.com/office/drawing/2014/main" id="{3EC0383E-2DAF-E543-2581-461BE31FEB11}"/>
              </a:ext>
            </a:extLst>
          </p:cNvPr>
          <p:cNvSpPr txBox="1"/>
          <p:nvPr/>
        </p:nvSpPr>
        <p:spPr>
          <a:xfrm>
            <a:off x="719438" y="5839692"/>
            <a:ext cx="9533162" cy="5078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dirty="0">
                <a:solidFill>
                  <a:srgbClr val="205B62"/>
                </a:solidFill>
                <a:hlinkClick r:id="rId3">
                  <a:extLst>
                    <a:ext uri="{A12FA001-AC4F-418D-AE19-62706E023703}">
                      <ahyp:hlinkClr xmlns:ahyp="http://schemas.microsoft.com/office/drawing/2018/hyperlinkcolor" val="tx"/>
                    </a:ext>
                  </a:extLst>
                </a:hlinkClick>
              </a:rPr>
              <a:t>S</a:t>
            </a:r>
            <a:r>
              <a:rPr lang="en-GB" sz="900" i="1" dirty="0">
                <a:solidFill>
                  <a:srgbClr val="205B62"/>
                </a:solidFill>
                <a:hlinkClick r:id="rId3">
                  <a:extLst>
                    <a:ext uri="{A12FA001-AC4F-418D-AE19-62706E023703}">
                      <ahyp:hlinkClr xmlns:ahyp="http://schemas.microsoft.com/office/drawing/2018/hyperlinkcolor" val="tx"/>
                    </a:ext>
                  </a:extLst>
                </a:hlinkClick>
              </a:rPr>
              <a:t>ource: </a:t>
            </a:r>
            <a:r>
              <a:rPr lang="en-GB" sz="900" i="1" dirty="0"/>
              <a:t>The </a:t>
            </a:r>
            <a:r>
              <a:rPr lang="en-GB" sz="900" i="1" dirty="0">
                <a:solidFill>
                  <a:srgbClr val="1F1F1F"/>
                </a:solidFill>
              </a:rPr>
              <a:t>triple layered business model canvas: A tool to design more sustainable business models. Joyce and Paquin. </a:t>
            </a:r>
            <a:r>
              <a:rPr lang="en-GB" sz="900" i="1" dirty="0">
                <a:solidFill>
                  <a:srgbClr val="1F1F1F"/>
                </a:solidFill>
                <a:hlinkClick r:id="rId3">
                  <a:extLst>
                    <a:ext uri="{A12FA001-AC4F-418D-AE19-62706E023703}">
                      <ahyp:hlinkClr xmlns:ahyp="http://schemas.microsoft.com/office/drawing/2018/hyperlinkcolor" val="tx"/>
                    </a:ext>
                  </a:extLst>
                </a:hlinkClick>
              </a:rPr>
              <a:t>Journal of Cleaner Producti</a:t>
            </a:r>
            <a:r>
              <a:rPr lang="en-GB" sz="900" i="1" dirty="0">
                <a:solidFill>
                  <a:srgbClr val="1F1F1F"/>
                </a:solidFill>
              </a:rPr>
              <a:t>on, </a:t>
            </a:r>
            <a:r>
              <a:rPr lang="en-GB" sz="900" i="1" dirty="0">
                <a:hlinkClick r:id="rId4">
                  <a:extLst>
                    <a:ext uri="{A12FA001-AC4F-418D-AE19-62706E023703}">
                      <ahyp:hlinkClr xmlns:ahyp="http://schemas.microsoft.com/office/drawing/2018/hyperlinkcolor" val="tx"/>
                    </a:ext>
                  </a:extLst>
                </a:hlinkClick>
              </a:rPr>
              <a:t>Volume</a:t>
            </a:r>
            <a:r>
              <a:rPr lang="en-GB" sz="900" i="1" dirty="0">
                <a:ea typeface="+mn-lt"/>
                <a:cs typeface="+mn-lt"/>
                <a:hlinkClick r:id="rId4">
                  <a:extLst>
                    <a:ext uri="{A12FA001-AC4F-418D-AE19-62706E023703}">
                      <ahyp:hlinkClr xmlns:ahyp="http://schemas.microsoft.com/office/drawing/2018/hyperlinkcolor" val="tx"/>
                    </a:ext>
                  </a:extLst>
                </a:hlinkClick>
              </a:rPr>
              <a:t> 135</a:t>
            </a:r>
            <a:r>
              <a:rPr lang="en-GB" sz="900" i="1" dirty="0">
                <a:ea typeface="+mn-lt"/>
                <a:cs typeface="+mn-lt"/>
              </a:rPr>
              <a:t>, 1 No</a:t>
            </a:r>
            <a:r>
              <a:rPr lang="en-GB" sz="900" i="1" dirty="0">
                <a:solidFill>
                  <a:srgbClr val="1F1F1F"/>
                </a:solidFill>
                <a:ea typeface="+mn-lt"/>
                <a:cs typeface="+mn-lt"/>
              </a:rPr>
              <a:t>vember 2016, Pages 1474-1486 </a:t>
            </a:r>
            <a:r>
              <a:rPr lang="en-GB" sz="900" i="1" dirty="0">
                <a:solidFill>
                  <a:srgbClr val="0272B1"/>
                </a:solidFill>
                <a:ea typeface="+mn-lt"/>
                <a:cs typeface="+mn-lt"/>
                <a:hlinkClick r:id="rId5"/>
              </a:rPr>
              <a:t>https://doi.org/10.1016/j.jclepro.2016.06.067</a:t>
            </a:r>
            <a:endParaRPr lang="en-GB" sz="900" i="1" dirty="0">
              <a:ea typeface="Calibri"/>
              <a:cs typeface="Calibri"/>
            </a:endParaRPr>
          </a:p>
          <a:p>
            <a:r>
              <a:rPr lang="en-GB" sz="900" i="1" dirty="0">
                <a:ea typeface="Calibri"/>
                <a:cs typeface="Calibri"/>
              </a:rPr>
              <a:t>Make sure you access the full article to see the figures</a:t>
            </a:r>
          </a:p>
        </p:txBody>
      </p:sp>
      <p:pic>
        <p:nvPicPr>
          <p:cNvPr id="12" name="Picture 11">
            <a:extLst>
              <a:ext uri="{FF2B5EF4-FFF2-40B4-BE49-F238E27FC236}">
                <a16:creationId xmlns:a16="http://schemas.microsoft.com/office/drawing/2014/main" id="{46A53A1E-62BD-4469-231E-10DB6973713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26787" y="3632316"/>
            <a:ext cx="1135813" cy="1135813"/>
          </a:xfrm>
          <a:prstGeom prst="rect">
            <a:avLst/>
          </a:prstGeom>
        </p:spPr>
      </p:pic>
      <p:pic>
        <p:nvPicPr>
          <p:cNvPr id="14" name="Picture 13" descr="A diagram of a model canvas&#10;&#10;Description automatically generated">
            <a:extLst>
              <a:ext uri="{FF2B5EF4-FFF2-40B4-BE49-F238E27FC236}">
                <a16:creationId xmlns:a16="http://schemas.microsoft.com/office/drawing/2014/main" id="{EDF183AC-91AF-6546-D5DE-FCCF2901EE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9439" y="1132304"/>
            <a:ext cx="8920508" cy="4769380"/>
          </a:xfrm>
          <a:prstGeom prst="rect">
            <a:avLst/>
          </a:prstGeom>
        </p:spPr>
      </p:pic>
      <p:pic>
        <p:nvPicPr>
          <p:cNvPr id="15" name="Picture 14">
            <a:extLst>
              <a:ext uri="{FF2B5EF4-FFF2-40B4-BE49-F238E27FC236}">
                <a16:creationId xmlns:a16="http://schemas.microsoft.com/office/drawing/2014/main" id="{B2331D24-C84C-E0C6-7FB3-261EB6018EB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06748" y="138511"/>
            <a:ext cx="1044411" cy="1044411"/>
          </a:xfrm>
          <a:prstGeom prst="rect">
            <a:avLst/>
          </a:prstGeom>
        </p:spPr>
      </p:pic>
    </p:spTree>
    <p:extLst>
      <p:ext uri="{BB962C8B-B14F-4D97-AF65-F5344CB8AC3E}">
        <p14:creationId xmlns:p14="http://schemas.microsoft.com/office/powerpoint/2010/main" val="2406003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3D549A-175B-4E6B-F0D4-8C8B3AF83AE1}"/>
              </a:ext>
            </a:extLst>
          </p:cNvPr>
          <p:cNvSpPr>
            <a:spLocks noGrp="1"/>
          </p:cNvSpPr>
          <p:nvPr>
            <p:ph type="body" sz="quarter" idx="10"/>
          </p:nvPr>
        </p:nvSpPr>
        <p:spPr>
          <a:xfrm>
            <a:off x="1524000" y="959410"/>
            <a:ext cx="8073081" cy="3209925"/>
          </a:xfrm>
        </p:spPr>
        <p:txBody>
          <a:bodyPr>
            <a:normAutofit lnSpcReduction="10000"/>
          </a:bodyPr>
          <a:lstStyle/>
          <a:p>
            <a:pPr>
              <a:lnSpc>
                <a:spcPct val="170000"/>
              </a:lnSpc>
            </a:pPr>
            <a:r>
              <a:rPr lang="en-US" dirty="0"/>
              <a:t>Figuring out the problem(s) to solve and identify who the customer(s) are</a:t>
            </a:r>
          </a:p>
        </p:txBody>
      </p:sp>
      <p:pic>
        <p:nvPicPr>
          <p:cNvPr id="4" name="Picture 3" descr="A blackboard with many arrows pointing to the center of a circle&#10;&#10;Description automatically generated">
            <a:extLst>
              <a:ext uri="{FF2B5EF4-FFF2-40B4-BE49-F238E27FC236}">
                <a16:creationId xmlns:a16="http://schemas.microsoft.com/office/drawing/2014/main" id="{3A74F5A2-2187-C970-6419-986CB0609E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99480" y="4567964"/>
            <a:ext cx="2922120" cy="1949377"/>
          </a:xfrm>
          <a:prstGeom prst="rect">
            <a:avLst/>
          </a:prstGeom>
        </p:spPr>
      </p:pic>
    </p:spTree>
    <p:extLst>
      <p:ext uri="{BB962C8B-B14F-4D97-AF65-F5344CB8AC3E}">
        <p14:creationId xmlns:p14="http://schemas.microsoft.com/office/powerpoint/2010/main" val="4096081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C78C4-86D2-918B-79FB-C251B0627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B2FABB-5A2E-72DF-BAA4-EDDF6E278BD0}"/>
              </a:ext>
            </a:extLst>
          </p:cNvPr>
          <p:cNvSpPr>
            <a:spLocks noGrp="1"/>
          </p:cNvSpPr>
          <p:nvPr>
            <p:ph type="title"/>
          </p:nvPr>
        </p:nvSpPr>
        <p:spPr/>
        <p:txBody>
          <a:bodyPr/>
          <a:lstStyle/>
          <a:p>
            <a:r>
              <a:rPr lang="en-US" b="1" dirty="0"/>
              <a:t>Customer value proposition</a:t>
            </a:r>
            <a:endParaRPr lang="en-US" dirty="0"/>
          </a:p>
        </p:txBody>
      </p:sp>
      <p:sp>
        <p:nvSpPr>
          <p:cNvPr id="4" name="Oval 3">
            <a:extLst>
              <a:ext uri="{FF2B5EF4-FFF2-40B4-BE49-F238E27FC236}">
                <a16:creationId xmlns:a16="http://schemas.microsoft.com/office/drawing/2014/main" id="{86D29768-2A40-5AF4-526E-EE1CF23ECAB4}"/>
              </a:ext>
            </a:extLst>
          </p:cNvPr>
          <p:cNvSpPr/>
          <p:nvPr/>
        </p:nvSpPr>
        <p:spPr>
          <a:xfrm>
            <a:off x="4684278" y="3613759"/>
            <a:ext cx="2231136" cy="2231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34C14E7-AA92-D914-97E9-EEE6233BF90B}"/>
              </a:ext>
            </a:extLst>
          </p:cNvPr>
          <p:cNvSpPr txBox="1"/>
          <p:nvPr/>
        </p:nvSpPr>
        <p:spPr>
          <a:xfrm>
            <a:off x="7983894" y="816041"/>
            <a:ext cx="4062733" cy="584775"/>
          </a:xfrm>
          <a:prstGeom prst="rect">
            <a:avLst/>
          </a:prstGeom>
          <a:solidFill>
            <a:srgbClr val="14535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solidFill>
                  <a:schemeClr val="bg1"/>
                </a:solidFill>
                <a:ea typeface="+mn-lt"/>
                <a:cs typeface="+mn-lt"/>
                <a:hlinkClick r:id="rId3">
                  <a:extLst>
                    <a:ext uri="{A12FA001-AC4F-418D-AE19-62706E023703}">
                      <ahyp:hlinkClr xmlns:ahyp="http://schemas.microsoft.com/office/drawing/2018/hyperlinkcolor" val="tx"/>
                    </a:ext>
                  </a:extLst>
                </a:hlinkClick>
              </a:rPr>
              <a:t>https://www.strategyzer.com/library/the-value-proposition-canvas</a:t>
            </a:r>
            <a:endParaRPr lang="en-US" sz="1600" dirty="0">
              <a:solidFill>
                <a:schemeClr val="bg1"/>
              </a:solidFill>
              <a:hlinkClick r:id="rId3">
                <a:extLst>
                  <a:ext uri="{A12FA001-AC4F-418D-AE19-62706E023703}">
                    <ahyp:hlinkClr xmlns:ahyp="http://schemas.microsoft.com/office/drawing/2018/hyperlinkcolor" val="tx"/>
                  </a:ext>
                </a:extLst>
              </a:hlinkClick>
            </a:endParaRPr>
          </a:p>
        </p:txBody>
      </p:sp>
      <p:pic>
        <p:nvPicPr>
          <p:cNvPr id="6" name="Picture 16" descr="Diagram&#10;&#10;Description automatically generated">
            <a:extLst>
              <a:ext uri="{FF2B5EF4-FFF2-40B4-BE49-F238E27FC236}">
                <a16:creationId xmlns:a16="http://schemas.microsoft.com/office/drawing/2014/main" id="{1091CA0A-F950-0C02-0AAB-FB47810CEE4A}"/>
              </a:ext>
            </a:extLst>
          </p:cNvPr>
          <p:cNvPicPr>
            <a:picLocks noChangeAspect="1"/>
          </p:cNvPicPr>
          <p:nvPr/>
        </p:nvPicPr>
        <p:blipFill>
          <a:blip r:embed="rId4"/>
          <a:stretch>
            <a:fillRect/>
          </a:stretch>
        </p:blipFill>
        <p:spPr>
          <a:xfrm>
            <a:off x="148340" y="1412216"/>
            <a:ext cx="7148652" cy="5101307"/>
          </a:xfrm>
          <a:prstGeom prst="rect">
            <a:avLst/>
          </a:prstGeom>
          <a:ln>
            <a:solidFill>
              <a:schemeClr val="tx1"/>
            </a:solidFill>
          </a:ln>
        </p:spPr>
      </p:pic>
      <p:pic>
        <p:nvPicPr>
          <p:cNvPr id="7" name="Picture 3" descr="Graphical user interface, text, application, email&#10;&#10;Description automatically generated">
            <a:extLst>
              <a:ext uri="{FF2B5EF4-FFF2-40B4-BE49-F238E27FC236}">
                <a16:creationId xmlns:a16="http://schemas.microsoft.com/office/drawing/2014/main" id="{29CC7C9F-30F2-EF1F-98F6-2D25067588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22138" y="3008187"/>
            <a:ext cx="4062734" cy="2494786"/>
          </a:xfrm>
          <a:prstGeom prst="rect">
            <a:avLst/>
          </a:prstGeom>
          <a:ln>
            <a:solidFill>
              <a:schemeClr val="tx1"/>
            </a:solidFill>
          </a:ln>
        </p:spPr>
      </p:pic>
      <p:sp>
        <p:nvSpPr>
          <p:cNvPr id="8" name="TextBox 7">
            <a:extLst>
              <a:ext uri="{FF2B5EF4-FFF2-40B4-BE49-F238E27FC236}">
                <a16:creationId xmlns:a16="http://schemas.microsoft.com/office/drawing/2014/main" id="{4AFD43A6-820A-3C25-5E7B-5E3975C832A7}"/>
              </a:ext>
            </a:extLst>
          </p:cNvPr>
          <p:cNvSpPr txBox="1"/>
          <p:nvPr/>
        </p:nvSpPr>
        <p:spPr>
          <a:xfrm>
            <a:off x="7983894" y="1535041"/>
            <a:ext cx="4062733" cy="646331"/>
          </a:xfrm>
          <a:prstGeom prst="rect">
            <a:avLst/>
          </a:prstGeom>
          <a:solidFill>
            <a:srgbClr val="205B62"/>
          </a:solidFill>
        </p:spPr>
        <p:txBody>
          <a:bodyPr wrap="square" rtlCol="0" anchor="ctr">
            <a:spAutoFit/>
          </a:bodyPr>
          <a:lstStyle/>
          <a:p>
            <a:pPr algn="ctr"/>
            <a:r>
              <a:rPr lang="en-GB" i="0" u="none" strike="noStrike" dirty="0">
                <a:solidFill>
                  <a:schemeClr val="bg1"/>
                </a:solidFill>
                <a:effectLst/>
              </a:rPr>
              <a:t>Fit between what company offers and what customers need and want</a:t>
            </a:r>
          </a:p>
        </p:txBody>
      </p:sp>
      <p:sp>
        <p:nvSpPr>
          <p:cNvPr id="9" name="TextBox 8">
            <a:extLst>
              <a:ext uri="{FF2B5EF4-FFF2-40B4-BE49-F238E27FC236}">
                <a16:creationId xmlns:a16="http://schemas.microsoft.com/office/drawing/2014/main" id="{E114D0A6-00E6-2B7A-A495-EF13F57CB631}"/>
              </a:ext>
            </a:extLst>
          </p:cNvPr>
          <p:cNvSpPr txBox="1"/>
          <p:nvPr/>
        </p:nvSpPr>
        <p:spPr>
          <a:xfrm>
            <a:off x="8022139" y="5811126"/>
            <a:ext cx="4062733" cy="461665"/>
          </a:xfrm>
          <a:prstGeom prst="rect">
            <a:avLst/>
          </a:prstGeom>
          <a:noFill/>
          <a:ln w="28575">
            <a:noFill/>
          </a:ln>
        </p:spPr>
        <p:txBody>
          <a:bodyPr wrap="square" rtlCol="0">
            <a:spAutoFit/>
          </a:bodyPr>
          <a:lstStyle/>
          <a:p>
            <a:r>
              <a:rPr lang="en-US" sz="1200" i="1" dirty="0">
                <a:hlinkClick r:id="rId6">
                  <a:extLst>
                    <a:ext uri="{A12FA001-AC4F-418D-AE19-62706E023703}">
                      <ahyp:hlinkClr xmlns:ahyp="http://schemas.microsoft.com/office/drawing/2018/hyperlinkcolor" val="tx"/>
                    </a:ext>
                  </a:extLst>
                </a:hlinkClick>
              </a:rPr>
              <a:t>Check out: </a:t>
            </a:r>
            <a:r>
              <a:rPr lang="en-US" sz="1200" i="1" dirty="0">
                <a:solidFill>
                  <a:srgbClr val="96607D"/>
                </a:solidFill>
                <a:hlinkClick r:id="rId6">
                  <a:extLst>
                    <a:ext uri="{A12FA001-AC4F-418D-AE19-62706E023703}">
                      <ahyp:hlinkClr xmlns:ahyp="http://schemas.microsoft.com/office/drawing/2018/hyperlinkcolor" val="tx"/>
                    </a:ext>
                  </a:extLst>
                </a:hlinkClick>
              </a:rPr>
              <a:t>Innovate UK ICURe programme</a:t>
            </a:r>
            <a:r>
              <a:rPr lang="en-US" sz="1200" i="1" dirty="0">
                <a:solidFill>
                  <a:schemeClr val="bg1"/>
                </a:solidFill>
              </a:rPr>
              <a:t> </a:t>
            </a:r>
            <a:r>
              <a:rPr lang="en-US" sz="1200" i="1" dirty="0"/>
              <a:t>– Discover </a:t>
            </a:r>
            <a:r>
              <a:rPr lang="en-US" sz="1200" i="1" dirty="0" err="1"/>
              <a:t>programme</a:t>
            </a:r>
            <a:r>
              <a:rPr lang="en-US" sz="1200" i="1" dirty="0"/>
              <a:t> for start ups</a:t>
            </a:r>
          </a:p>
        </p:txBody>
      </p:sp>
      <p:sp>
        <p:nvSpPr>
          <p:cNvPr id="10" name="TextBox 9">
            <a:extLst>
              <a:ext uri="{FF2B5EF4-FFF2-40B4-BE49-F238E27FC236}">
                <a16:creationId xmlns:a16="http://schemas.microsoft.com/office/drawing/2014/main" id="{01683C6B-C0B7-8531-EAF8-FE928A494230}"/>
              </a:ext>
            </a:extLst>
          </p:cNvPr>
          <p:cNvSpPr txBox="1"/>
          <p:nvPr/>
        </p:nvSpPr>
        <p:spPr>
          <a:xfrm>
            <a:off x="7885916" y="420834"/>
            <a:ext cx="3370218" cy="338554"/>
          </a:xfrm>
          <a:prstGeom prst="rect">
            <a:avLst/>
          </a:prstGeom>
          <a:noFill/>
        </p:spPr>
        <p:txBody>
          <a:bodyPr wrap="none" rtlCol="0">
            <a:spAutoFit/>
          </a:bodyPr>
          <a:lstStyle/>
          <a:p>
            <a:r>
              <a:rPr lang="en-US" sz="1600" dirty="0"/>
              <a:t>Watch 2 minutes explanatory video</a:t>
            </a:r>
          </a:p>
        </p:txBody>
      </p:sp>
      <p:cxnSp>
        <p:nvCxnSpPr>
          <p:cNvPr id="12" name="Straight Arrow Connector 11">
            <a:extLst>
              <a:ext uri="{FF2B5EF4-FFF2-40B4-BE49-F238E27FC236}">
                <a16:creationId xmlns:a16="http://schemas.microsoft.com/office/drawing/2014/main" id="{D30D1503-CBED-7B33-4396-5904D5CCC59B}"/>
              </a:ext>
            </a:extLst>
          </p:cNvPr>
          <p:cNvCxnSpPr>
            <a:cxnSpLocks/>
          </p:cNvCxnSpPr>
          <p:nvPr/>
        </p:nvCxnSpPr>
        <p:spPr>
          <a:xfrm flipH="1">
            <a:off x="3937518" y="2011837"/>
            <a:ext cx="3912449" cy="22429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DFC8FBF-1F23-7193-9299-810F4696B14B}"/>
              </a:ext>
            </a:extLst>
          </p:cNvPr>
          <p:cNvSpPr txBox="1"/>
          <p:nvPr/>
        </p:nvSpPr>
        <p:spPr>
          <a:xfrm>
            <a:off x="7983894" y="2271614"/>
            <a:ext cx="4062733" cy="646331"/>
          </a:xfrm>
          <a:prstGeom prst="rect">
            <a:avLst/>
          </a:prstGeom>
          <a:solidFill>
            <a:schemeClr val="bg1">
              <a:lumMod val="95000"/>
            </a:schemeClr>
          </a:solidFill>
        </p:spPr>
        <p:txBody>
          <a:bodyPr wrap="square" rtlCol="0" anchor="ctr">
            <a:spAutoFit/>
          </a:bodyPr>
          <a:lstStyle/>
          <a:p>
            <a:pPr algn="ctr"/>
            <a:r>
              <a:rPr lang="en-GB" b="0" i="0" u="none" strike="noStrike" dirty="0">
                <a:solidFill>
                  <a:schemeClr val="bg2">
                    <a:lumMod val="25000"/>
                  </a:schemeClr>
                </a:solidFill>
                <a:effectLst/>
              </a:rPr>
              <a:t>How to </a:t>
            </a:r>
            <a:r>
              <a:rPr lang="en-GB" dirty="0">
                <a:solidFill>
                  <a:schemeClr val="bg2">
                    <a:lumMod val="25000"/>
                  </a:schemeClr>
                </a:solidFill>
              </a:rPr>
              <a:t>describe the value proposition for a particular customer segment:</a:t>
            </a:r>
            <a:endParaRPr lang="en-GB" b="0" i="0" u="none" strike="noStrike" dirty="0">
              <a:solidFill>
                <a:schemeClr val="bg2">
                  <a:lumMod val="25000"/>
                </a:schemeClr>
              </a:solidFill>
              <a:effectLst/>
            </a:endParaRPr>
          </a:p>
        </p:txBody>
      </p:sp>
    </p:spTree>
    <p:extLst>
      <p:ext uri="{BB962C8B-B14F-4D97-AF65-F5344CB8AC3E}">
        <p14:creationId xmlns:p14="http://schemas.microsoft.com/office/powerpoint/2010/main" val="2282998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diagram of a diagram&#10;&#10;Description automatically generated">
            <a:extLst>
              <a:ext uri="{FF2B5EF4-FFF2-40B4-BE49-F238E27FC236}">
                <a16:creationId xmlns:a16="http://schemas.microsoft.com/office/drawing/2014/main" id="{D63B625D-CA0D-2876-351A-D4E7F2F9A7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2900" y="217902"/>
            <a:ext cx="8774747" cy="5936554"/>
          </a:xfrm>
          <a:prstGeom prst="rect">
            <a:avLst/>
          </a:prstGeom>
        </p:spPr>
      </p:pic>
      <p:sp>
        <p:nvSpPr>
          <p:cNvPr id="6" name="Content Placeholder 2">
            <a:extLst>
              <a:ext uri="{FF2B5EF4-FFF2-40B4-BE49-F238E27FC236}">
                <a16:creationId xmlns:a16="http://schemas.microsoft.com/office/drawing/2014/main" id="{3DD1073B-FFE2-6D0F-71E0-4BA19B80428D}"/>
              </a:ext>
            </a:extLst>
          </p:cNvPr>
          <p:cNvSpPr>
            <a:spLocks noGrp="1"/>
          </p:cNvSpPr>
          <p:nvPr>
            <p:ph idx="1"/>
          </p:nvPr>
        </p:nvSpPr>
        <p:spPr>
          <a:xfrm>
            <a:off x="9362363" y="217902"/>
            <a:ext cx="2829637" cy="5778982"/>
          </a:xfrm>
        </p:spPr>
        <p:txBody>
          <a:bodyPr>
            <a:normAutofit/>
          </a:bodyPr>
          <a:lstStyle/>
          <a:p>
            <a:r>
              <a:rPr lang="en-US" dirty="0"/>
              <a:t>Do you have a business idea?</a:t>
            </a:r>
          </a:p>
          <a:p>
            <a:r>
              <a:rPr lang="en-US" dirty="0"/>
              <a:t>What and who’s problem will it solve? </a:t>
            </a:r>
          </a:p>
          <a:p>
            <a:r>
              <a:rPr lang="en-US" sz="1800" dirty="0"/>
              <a:t>Exercise: </a:t>
            </a:r>
          </a:p>
          <a:p>
            <a:r>
              <a:rPr lang="en-US" sz="1800" dirty="0"/>
              <a:t>Start with your hypothesis of what the problem is:</a:t>
            </a:r>
          </a:p>
          <a:p>
            <a:pPr marL="342900" indent="-342900">
              <a:buFont typeface="Arial" panose="020B0604020202020204" pitchFamily="34" charset="0"/>
              <a:buChar char="•"/>
            </a:pPr>
            <a:r>
              <a:rPr lang="en-US" sz="1800" dirty="0"/>
              <a:t>Identify your customer segments  </a:t>
            </a:r>
          </a:p>
          <a:p>
            <a:pPr marL="342900" indent="-342900">
              <a:buFont typeface="Arial" panose="020B0604020202020204" pitchFamily="34" charset="0"/>
              <a:buChar char="•"/>
            </a:pPr>
            <a:r>
              <a:rPr lang="en-US" sz="1800" dirty="0"/>
              <a:t>Identify their pains and gains (secondary and primary research)</a:t>
            </a:r>
          </a:p>
          <a:p>
            <a:endParaRPr lang="en-US" dirty="0"/>
          </a:p>
          <a:p>
            <a:endParaRPr lang="en-US" dirty="0"/>
          </a:p>
        </p:txBody>
      </p:sp>
      <p:sp>
        <p:nvSpPr>
          <p:cNvPr id="7" name="TextBox 6">
            <a:extLst>
              <a:ext uri="{FF2B5EF4-FFF2-40B4-BE49-F238E27FC236}">
                <a16:creationId xmlns:a16="http://schemas.microsoft.com/office/drawing/2014/main" id="{ABC2AC91-0000-9A6D-B461-89971B7AE51D}"/>
              </a:ext>
            </a:extLst>
          </p:cNvPr>
          <p:cNvSpPr txBox="1"/>
          <p:nvPr/>
        </p:nvSpPr>
        <p:spPr>
          <a:xfrm>
            <a:off x="9373910" y="5165887"/>
            <a:ext cx="2668272" cy="830997"/>
          </a:xfrm>
          <a:prstGeom prst="rect">
            <a:avLst/>
          </a:prstGeom>
          <a:solidFill>
            <a:schemeClr val="bg1">
              <a:lumMod val="95000"/>
            </a:schemeClr>
          </a:solidFill>
        </p:spPr>
        <p:txBody>
          <a:bodyPr wrap="square" rtlCol="0">
            <a:spAutoFit/>
          </a:bodyPr>
          <a:lstStyle/>
          <a:p>
            <a:r>
              <a:rPr lang="en-US" sz="1200" dirty="0"/>
              <a:t>Download a free CVP canvas</a:t>
            </a:r>
          </a:p>
          <a:p>
            <a:r>
              <a:rPr lang="en-US" sz="1200" dirty="0"/>
              <a:t> https://</a:t>
            </a:r>
            <a:r>
              <a:rPr lang="en-US" sz="1200" dirty="0" err="1"/>
              <a:t>www.strategyzer.com</a:t>
            </a:r>
            <a:r>
              <a:rPr lang="en-US" sz="1200" dirty="0"/>
              <a:t>/library/the-value-proposition-canvas</a:t>
            </a:r>
          </a:p>
        </p:txBody>
      </p:sp>
    </p:spTree>
    <p:extLst>
      <p:ext uri="{BB962C8B-B14F-4D97-AF65-F5344CB8AC3E}">
        <p14:creationId xmlns:p14="http://schemas.microsoft.com/office/powerpoint/2010/main" val="3852367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DCFE7-1352-3ECE-A280-CE038B832C2C}"/>
              </a:ext>
            </a:extLst>
          </p:cNvPr>
          <p:cNvSpPr>
            <a:spLocks noGrp="1"/>
          </p:cNvSpPr>
          <p:nvPr>
            <p:ph type="title"/>
          </p:nvPr>
        </p:nvSpPr>
        <p:spPr/>
        <p:txBody>
          <a:bodyPr/>
          <a:lstStyle/>
          <a:p>
            <a:r>
              <a:rPr lang="en-US" dirty="0"/>
              <a:t>Today’s session</a:t>
            </a:r>
          </a:p>
        </p:txBody>
      </p:sp>
      <p:sp>
        <p:nvSpPr>
          <p:cNvPr id="3" name="Content Placeholder 2">
            <a:extLst>
              <a:ext uri="{FF2B5EF4-FFF2-40B4-BE49-F238E27FC236}">
                <a16:creationId xmlns:a16="http://schemas.microsoft.com/office/drawing/2014/main" id="{FA97ECC4-0B7E-69F4-EA55-F9B557C2BB8B}"/>
              </a:ext>
            </a:extLst>
          </p:cNvPr>
          <p:cNvSpPr>
            <a:spLocks noGrp="1"/>
          </p:cNvSpPr>
          <p:nvPr>
            <p:ph idx="1"/>
          </p:nvPr>
        </p:nvSpPr>
        <p:spPr/>
        <p:txBody>
          <a:bodyPr>
            <a:normAutofit/>
          </a:bodyPr>
          <a:lstStyle/>
          <a:p>
            <a:r>
              <a:rPr lang="en-US" dirty="0"/>
              <a:t>Learn to use the Research Canvas Framework </a:t>
            </a:r>
          </a:p>
          <a:p>
            <a:endParaRPr lang="en-US" dirty="0"/>
          </a:p>
          <a:p>
            <a:pPr lvl="1"/>
            <a:r>
              <a:rPr lang="en-US" sz="2400" dirty="0"/>
              <a:t>to empower early-career researchers in shaping their own ideas into compelling, fundable projects — while supporting their progression toward research independence or diverse future careers. </a:t>
            </a:r>
          </a:p>
          <a:p>
            <a:endParaRPr lang="en-US" dirty="0"/>
          </a:p>
          <a:p>
            <a:pPr lvl="1"/>
            <a:r>
              <a:rPr lang="en-US" sz="2400" dirty="0"/>
              <a:t>to align your team to your/the team’s overall research vision and for structuring and stress-testing new research directions in your own work</a:t>
            </a:r>
          </a:p>
          <a:p>
            <a:endParaRPr lang="en-US" dirty="0"/>
          </a:p>
          <a:p>
            <a:endParaRPr lang="en-US" dirty="0"/>
          </a:p>
        </p:txBody>
      </p:sp>
    </p:spTree>
    <p:extLst>
      <p:ext uri="{BB962C8B-B14F-4D97-AF65-F5344CB8AC3E}">
        <p14:creationId xmlns:p14="http://schemas.microsoft.com/office/powerpoint/2010/main" val="2808589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DB063-5EC3-4C64-D5B1-0C6424C7C3FD}"/>
              </a:ext>
            </a:extLst>
          </p:cNvPr>
          <p:cNvSpPr>
            <a:spLocks noGrp="1"/>
          </p:cNvSpPr>
          <p:nvPr>
            <p:ph type="title"/>
          </p:nvPr>
        </p:nvSpPr>
        <p:spPr/>
        <p:txBody>
          <a:bodyPr>
            <a:normAutofit/>
          </a:bodyPr>
          <a:lstStyle/>
          <a:p>
            <a:r>
              <a:rPr lang="en-US" b="1" dirty="0"/>
              <a:t>Nespresso CVPs</a:t>
            </a:r>
            <a:endParaRPr lang="en-US" dirty="0"/>
          </a:p>
        </p:txBody>
      </p:sp>
      <p:sp>
        <p:nvSpPr>
          <p:cNvPr id="4" name="TextBox 3">
            <a:extLst>
              <a:ext uri="{FF2B5EF4-FFF2-40B4-BE49-F238E27FC236}">
                <a16:creationId xmlns:a16="http://schemas.microsoft.com/office/drawing/2014/main" id="{83CC2E35-D27E-A196-1934-A0FE61452518}"/>
              </a:ext>
            </a:extLst>
          </p:cNvPr>
          <p:cNvSpPr txBox="1"/>
          <p:nvPr/>
        </p:nvSpPr>
        <p:spPr>
          <a:xfrm>
            <a:off x="7061200" y="655797"/>
            <a:ext cx="2563587" cy="1200329"/>
          </a:xfrm>
          <a:prstGeom prst="rect">
            <a:avLst/>
          </a:prstGeom>
          <a:noFill/>
        </p:spPr>
        <p:txBody>
          <a:bodyPr wrap="none" rtlCol="0">
            <a:spAutoFit/>
          </a:bodyPr>
          <a:lstStyle/>
          <a:p>
            <a:r>
              <a:rPr lang="en-US" dirty="0">
                <a:solidFill>
                  <a:schemeClr val="accent1"/>
                </a:solidFill>
              </a:rPr>
              <a:t>Clear product description</a:t>
            </a:r>
          </a:p>
          <a:p>
            <a:r>
              <a:rPr lang="en-US" dirty="0">
                <a:solidFill>
                  <a:schemeClr val="accent6"/>
                </a:solidFill>
              </a:rPr>
              <a:t>Customer segment</a:t>
            </a:r>
          </a:p>
          <a:p>
            <a:r>
              <a:rPr lang="en-US" dirty="0">
                <a:solidFill>
                  <a:srgbClr val="7030A0"/>
                </a:solidFill>
              </a:rPr>
              <a:t>Value </a:t>
            </a:r>
          </a:p>
          <a:p>
            <a:r>
              <a:rPr lang="en-US" dirty="0">
                <a:solidFill>
                  <a:srgbClr val="FF0000"/>
                </a:solidFill>
              </a:rPr>
              <a:t>Addressing major pain</a:t>
            </a:r>
          </a:p>
        </p:txBody>
      </p:sp>
      <p:pic>
        <p:nvPicPr>
          <p:cNvPr id="5" name="Picture 4">
            <a:extLst>
              <a:ext uri="{FF2B5EF4-FFF2-40B4-BE49-F238E27FC236}">
                <a16:creationId xmlns:a16="http://schemas.microsoft.com/office/drawing/2014/main" id="{EEC1B04A-A11D-761D-E233-1B85C315FB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34575" y="289023"/>
            <a:ext cx="1425164" cy="1425164"/>
          </a:xfrm>
          <a:prstGeom prst="rect">
            <a:avLst/>
          </a:prstGeom>
        </p:spPr>
      </p:pic>
      <p:sp>
        <p:nvSpPr>
          <p:cNvPr id="6" name="TextBox 5">
            <a:extLst>
              <a:ext uri="{FF2B5EF4-FFF2-40B4-BE49-F238E27FC236}">
                <a16:creationId xmlns:a16="http://schemas.microsoft.com/office/drawing/2014/main" id="{E3A0560A-C302-749B-3D49-534E34780C39}"/>
              </a:ext>
            </a:extLst>
          </p:cNvPr>
          <p:cNvSpPr txBox="1"/>
          <p:nvPr/>
        </p:nvSpPr>
        <p:spPr>
          <a:xfrm>
            <a:off x="432262" y="2136593"/>
            <a:ext cx="6101541" cy="2246769"/>
          </a:xfrm>
          <a:prstGeom prst="rect">
            <a:avLst/>
          </a:prstGeom>
          <a:noFill/>
        </p:spPr>
        <p:txBody>
          <a:bodyPr wrap="square">
            <a:spAutoFit/>
          </a:bodyPr>
          <a:lstStyle/>
          <a:p>
            <a:r>
              <a:rPr lang="en-US" sz="2000" dirty="0"/>
              <a:t>Our </a:t>
            </a:r>
            <a:r>
              <a:rPr lang="en-US" sz="2000" b="1" dirty="0">
                <a:solidFill>
                  <a:schemeClr val="accent1"/>
                </a:solidFill>
              </a:rPr>
              <a:t>user friendly Nespresso machines and high quality coffee blends in single serve capsules</a:t>
            </a:r>
            <a:r>
              <a:rPr lang="en-US" sz="2000" dirty="0">
                <a:solidFill>
                  <a:schemeClr val="accent1"/>
                </a:solidFill>
              </a:rPr>
              <a:t>  </a:t>
            </a:r>
            <a:r>
              <a:rPr lang="en-US" sz="2000" dirty="0"/>
              <a:t>provide our </a:t>
            </a:r>
            <a:r>
              <a:rPr lang="en-US" sz="2000" b="1" dirty="0">
                <a:solidFill>
                  <a:schemeClr val="accent6"/>
                </a:solidFill>
              </a:rPr>
              <a:t>home coffee consumers </a:t>
            </a:r>
            <a:r>
              <a:rPr lang="en-US" sz="2000" dirty="0"/>
              <a:t>with  </a:t>
            </a:r>
            <a:r>
              <a:rPr lang="en-US" sz="2000" b="1" dirty="0">
                <a:solidFill>
                  <a:srgbClr val="7030A0"/>
                </a:solidFill>
              </a:rPr>
              <a:t>convenience and simplicity to make a cup of quality coffee  -every time </a:t>
            </a:r>
            <a:r>
              <a:rPr lang="en-US" sz="2000" dirty="0"/>
              <a:t>without </a:t>
            </a:r>
            <a:r>
              <a:rPr lang="en-US" sz="2000" b="1" dirty="0">
                <a:solidFill>
                  <a:srgbClr val="FF0000"/>
                </a:solidFill>
              </a:rPr>
              <a:t>the need for complicated brewing techniques</a:t>
            </a:r>
          </a:p>
          <a:p>
            <a:endParaRPr lang="en-US" sz="2000" b="1" dirty="0"/>
          </a:p>
        </p:txBody>
      </p:sp>
      <p:sp>
        <p:nvSpPr>
          <p:cNvPr id="7" name="TextBox 6">
            <a:extLst>
              <a:ext uri="{FF2B5EF4-FFF2-40B4-BE49-F238E27FC236}">
                <a16:creationId xmlns:a16="http://schemas.microsoft.com/office/drawing/2014/main" id="{4093E4E5-0D71-B1ED-47CA-346F9E89C270}"/>
              </a:ext>
            </a:extLst>
          </p:cNvPr>
          <p:cNvSpPr txBox="1"/>
          <p:nvPr/>
        </p:nvSpPr>
        <p:spPr>
          <a:xfrm>
            <a:off x="432261" y="1655707"/>
            <a:ext cx="6101542" cy="400110"/>
          </a:xfrm>
          <a:prstGeom prst="rect">
            <a:avLst/>
          </a:prstGeom>
          <a:solidFill>
            <a:srgbClr val="205B62"/>
          </a:solidFill>
        </p:spPr>
        <p:txBody>
          <a:bodyPr wrap="square">
            <a:spAutoFit/>
          </a:bodyPr>
          <a:lstStyle/>
          <a:p>
            <a:r>
              <a:rPr lang="en-US" sz="2000" b="1" dirty="0">
                <a:solidFill>
                  <a:schemeClr val="bg1"/>
                </a:solidFill>
              </a:rPr>
              <a:t>Home coffee consumers </a:t>
            </a:r>
            <a:endParaRPr lang="en-US" sz="2000" dirty="0">
              <a:solidFill>
                <a:schemeClr val="bg1"/>
              </a:solidFill>
            </a:endParaRPr>
          </a:p>
        </p:txBody>
      </p:sp>
      <p:sp>
        <p:nvSpPr>
          <p:cNvPr id="8" name="TextBox 7">
            <a:extLst>
              <a:ext uri="{FF2B5EF4-FFF2-40B4-BE49-F238E27FC236}">
                <a16:creationId xmlns:a16="http://schemas.microsoft.com/office/drawing/2014/main" id="{9A85B8E5-1C54-27B6-8DBF-90E3C57C0E87}"/>
              </a:ext>
            </a:extLst>
          </p:cNvPr>
          <p:cNvSpPr txBox="1"/>
          <p:nvPr/>
        </p:nvSpPr>
        <p:spPr>
          <a:xfrm>
            <a:off x="432261" y="4370840"/>
            <a:ext cx="6101542" cy="400110"/>
          </a:xfrm>
          <a:prstGeom prst="rect">
            <a:avLst/>
          </a:prstGeom>
          <a:solidFill>
            <a:srgbClr val="205B62"/>
          </a:solidFill>
        </p:spPr>
        <p:txBody>
          <a:bodyPr wrap="square">
            <a:spAutoFit/>
          </a:bodyPr>
          <a:lstStyle/>
          <a:p>
            <a:r>
              <a:rPr lang="en-US" sz="2000" b="1">
                <a:solidFill>
                  <a:schemeClr val="bg1"/>
                </a:solidFill>
              </a:rPr>
              <a:t>Busy professionals</a:t>
            </a:r>
          </a:p>
        </p:txBody>
      </p:sp>
      <p:sp>
        <p:nvSpPr>
          <p:cNvPr id="9" name="TextBox 8">
            <a:extLst>
              <a:ext uri="{FF2B5EF4-FFF2-40B4-BE49-F238E27FC236}">
                <a16:creationId xmlns:a16="http://schemas.microsoft.com/office/drawing/2014/main" id="{9BCF0482-B96E-1BBC-984B-4B6822F851EC}"/>
              </a:ext>
            </a:extLst>
          </p:cNvPr>
          <p:cNvSpPr txBox="1"/>
          <p:nvPr/>
        </p:nvSpPr>
        <p:spPr>
          <a:xfrm>
            <a:off x="432262" y="4920636"/>
            <a:ext cx="6101542" cy="1015663"/>
          </a:xfrm>
          <a:prstGeom prst="rect">
            <a:avLst/>
          </a:prstGeom>
          <a:noFill/>
        </p:spPr>
        <p:txBody>
          <a:bodyPr wrap="square">
            <a:spAutoFit/>
          </a:bodyPr>
          <a:lstStyle/>
          <a:p>
            <a:r>
              <a:rPr lang="en-US" sz="2000" dirty="0"/>
              <a:t>Our </a:t>
            </a:r>
            <a:r>
              <a:rPr lang="en-US" sz="2000" b="1" dirty="0">
                <a:solidFill>
                  <a:schemeClr val="accent1"/>
                </a:solidFill>
              </a:rPr>
              <a:t>user friendly Nespresso machines</a:t>
            </a:r>
            <a:r>
              <a:rPr lang="en-US" sz="2000" dirty="0">
                <a:solidFill>
                  <a:schemeClr val="accent1"/>
                </a:solidFill>
              </a:rPr>
              <a:t> </a:t>
            </a:r>
            <a:r>
              <a:rPr lang="en-US" sz="2000" dirty="0"/>
              <a:t>offer </a:t>
            </a:r>
            <a:r>
              <a:rPr lang="en-US" sz="2000" b="1" dirty="0">
                <a:solidFill>
                  <a:schemeClr val="accent6"/>
                </a:solidFill>
              </a:rPr>
              <a:t>busy professionals </a:t>
            </a:r>
            <a:r>
              <a:rPr lang="en-US" sz="2000" b="1" dirty="0">
                <a:solidFill>
                  <a:srgbClr val="7030A0"/>
                </a:solidFill>
              </a:rPr>
              <a:t>gourmet coffee by using single serve capsules </a:t>
            </a:r>
            <a:r>
              <a:rPr lang="en-US" sz="2000" b="1" dirty="0"/>
              <a:t>and </a:t>
            </a:r>
            <a:r>
              <a:rPr lang="en-US" sz="2000" b="1" dirty="0">
                <a:solidFill>
                  <a:srgbClr val="FF0000"/>
                </a:solidFill>
              </a:rPr>
              <a:t>quick brewing times</a:t>
            </a:r>
          </a:p>
        </p:txBody>
      </p:sp>
      <p:sp>
        <p:nvSpPr>
          <p:cNvPr id="10" name="TextBox 9">
            <a:extLst>
              <a:ext uri="{FF2B5EF4-FFF2-40B4-BE49-F238E27FC236}">
                <a16:creationId xmlns:a16="http://schemas.microsoft.com/office/drawing/2014/main" id="{942AAE34-49AC-F2D7-D73D-31AB4CFA0EB5}"/>
              </a:ext>
            </a:extLst>
          </p:cNvPr>
          <p:cNvSpPr txBox="1"/>
          <p:nvPr/>
        </p:nvSpPr>
        <p:spPr>
          <a:xfrm>
            <a:off x="8712661" y="4685293"/>
            <a:ext cx="2563587" cy="338554"/>
          </a:xfrm>
          <a:prstGeom prst="rect">
            <a:avLst/>
          </a:prstGeom>
          <a:solidFill>
            <a:srgbClr val="205B62">
              <a:alpha val="41176"/>
            </a:srgbClr>
          </a:solidFill>
        </p:spPr>
        <p:txBody>
          <a:bodyPr wrap="square">
            <a:spAutoFit/>
          </a:bodyPr>
          <a:lstStyle/>
          <a:p>
            <a:r>
              <a:rPr lang="en-US" sz="1600" b="1">
                <a:solidFill>
                  <a:schemeClr val="bg1"/>
                </a:solidFill>
              </a:rPr>
              <a:t>Hospitality Industry</a:t>
            </a:r>
          </a:p>
        </p:txBody>
      </p:sp>
      <p:sp>
        <p:nvSpPr>
          <p:cNvPr id="11" name="TextBox 10">
            <a:extLst>
              <a:ext uri="{FF2B5EF4-FFF2-40B4-BE49-F238E27FC236}">
                <a16:creationId xmlns:a16="http://schemas.microsoft.com/office/drawing/2014/main" id="{C2B6389F-B09A-9614-453B-BFD9E904FF53}"/>
              </a:ext>
            </a:extLst>
          </p:cNvPr>
          <p:cNvSpPr txBox="1"/>
          <p:nvPr/>
        </p:nvSpPr>
        <p:spPr>
          <a:xfrm>
            <a:off x="8712661" y="5135774"/>
            <a:ext cx="2563587" cy="338554"/>
          </a:xfrm>
          <a:prstGeom prst="rect">
            <a:avLst/>
          </a:prstGeom>
          <a:solidFill>
            <a:srgbClr val="205B62">
              <a:alpha val="41176"/>
            </a:srgbClr>
          </a:solidFill>
        </p:spPr>
        <p:txBody>
          <a:bodyPr wrap="square">
            <a:spAutoFit/>
          </a:bodyPr>
          <a:lstStyle/>
          <a:p>
            <a:r>
              <a:rPr lang="en-US" sz="1600" b="1">
                <a:solidFill>
                  <a:schemeClr val="bg1"/>
                </a:solidFill>
              </a:rPr>
              <a:t>Coffee enthusiasts</a:t>
            </a:r>
          </a:p>
        </p:txBody>
      </p:sp>
      <p:sp>
        <p:nvSpPr>
          <p:cNvPr id="12" name="TextBox 11">
            <a:extLst>
              <a:ext uri="{FF2B5EF4-FFF2-40B4-BE49-F238E27FC236}">
                <a16:creationId xmlns:a16="http://schemas.microsoft.com/office/drawing/2014/main" id="{ABB9DA34-3673-C808-2160-4F1E1BA3A00B}"/>
              </a:ext>
            </a:extLst>
          </p:cNvPr>
          <p:cNvSpPr txBox="1"/>
          <p:nvPr/>
        </p:nvSpPr>
        <p:spPr>
          <a:xfrm>
            <a:off x="8712661" y="5570804"/>
            <a:ext cx="2563587" cy="338554"/>
          </a:xfrm>
          <a:prstGeom prst="rect">
            <a:avLst/>
          </a:prstGeom>
          <a:solidFill>
            <a:srgbClr val="205B62">
              <a:alpha val="41176"/>
            </a:srgbClr>
          </a:solidFill>
        </p:spPr>
        <p:txBody>
          <a:bodyPr wrap="square">
            <a:spAutoFit/>
          </a:bodyPr>
          <a:lstStyle/>
          <a:p>
            <a:r>
              <a:rPr lang="en-US" sz="1600" b="1">
                <a:solidFill>
                  <a:schemeClr val="bg1"/>
                </a:solidFill>
              </a:rPr>
              <a:t>Gift shoppers</a:t>
            </a:r>
          </a:p>
        </p:txBody>
      </p:sp>
      <p:sp>
        <p:nvSpPr>
          <p:cNvPr id="13" name="TextBox 12">
            <a:extLst>
              <a:ext uri="{FF2B5EF4-FFF2-40B4-BE49-F238E27FC236}">
                <a16:creationId xmlns:a16="http://schemas.microsoft.com/office/drawing/2014/main" id="{4B7CEF9D-6AE4-B658-925A-683A8756FBD8}"/>
              </a:ext>
            </a:extLst>
          </p:cNvPr>
          <p:cNvSpPr txBox="1"/>
          <p:nvPr/>
        </p:nvSpPr>
        <p:spPr>
          <a:xfrm>
            <a:off x="8646214" y="3429000"/>
            <a:ext cx="3376721" cy="1200329"/>
          </a:xfrm>
          <a:prstGeom prst="rect">
            <a:avLst/>
          </a:prstGeom>
          <a:noFill/>
        </p:spPr>
        <p:txBody>
          <a:bodyPr wrap="square" rtlCol="0">
            <a:spAutoFit/>
          </a:bodyPr>
          <a:lstStyle/>
          <a:p>
            <a:r>
              <a:rPr lang="en-US" dirty="0"/>
              <a:t>Nespresso has identified additional customer segments where their products provide value</a:t>
            </a:r>
          </a:p>
        </p:txBody>
      </p:sp>
    </p:spTree>
    <p:extLst>
      <p:ext uri="{BB962C8B-B14F-4D97-AF65-F5344CB8AC3E}">
        <p14:creationId xmlns:p14="http://schemas.microsoft.com/office/powerpoint/2010/main" val="2649784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A7D451-903A-4C35-8C5F-E2825BF203B5}"/>
              </a:ext>
            </a:extLst>
          </p:cNvPr>
          <p:cNvSpPr>
            <a:spLocks noGrp="1"/>
          </p:cNvSpPr>
          <p:nvPr>
            <p:ph type="body" sz="quarter" idx="10"/>
          </p:nvPr>
        </p:nvSpPr>
        <p:spPr>
          <a:xfrm>
            <a:off x="1609061" y="2130767"/>
            <a:ext cx="8377646" cy="2249848"/>
          </a:xfrm>
        </p:spPr>
        <p:txBody>
          <a:bodyPr>
            <a:normAutofit/>
          </a:bodyPr>
          <a:lstStyle/>
          <a:p>
            <a:pPr>
              <a:lnSpc>
                <a:spcPct val="120000"/>
              </a:lnSpc>
            </a:pPr>
            <a:r>
              <a:rPr lang="en-GB" dirty="0"/>
              <a:t>Introduction to the </a:t>
            </a:r>
            <a:br>
              <a:rPr lang="en-GB" dirty="0"/>
            </a:br>
            <a:r>
              <a:rPr lang="en-GB" dirty="0"/>
              <a:t>Research Canvas </a:t>
            </a:r>
            <a:endParaRPr lang="en-US" dirty="0"/>
          </a:p>
        </p:txBody>
      </p:sp>
      <p:sp>
        <p:nvSpPr>
          <p:cNvPr id="6" name="TextBox 5">
            <a:extLst>
              <a:ext uri="{FF2B5EF4-FFF2-40B4-BE49-F238E27FC236}">
                <a16:creationId xmlns:a16="http://schemas.microsoft.com/office/drawing/2014/main" id="{15D8CB7F-8809-14B0-ECB0-492017795E26}"/>
              </a:ext>
            </a:extLst>
          </p:cNvPr>
          <p:cNvSpPr txBox="1"/>
          <p:nvPr/>
        </p:nvSpPr>
        <p:spPr>
          <a:xfrm>
            <a:off x="522285" y="5842549"/>
            <a:ext cx="9132077" cy="461665"/>
          </a:xfrm>
          <a:prstGeom prst="rect">
            <a:avLst/>
          </a:prstGeom>
          <a:noFill/>
        </p:spPr>
        <p:txBody>
          <a:bodyPr wrap="square">
            <a:spAutoFit/>
          </a:bodyPr>
          <a:lstStyle/>
          <a:p>
            <a:pPr defTabSz="914418" eaLnBrk="0" fontAlgn="base" hangingPunct="0">
              <a:spcBef>
                <a:spcPct val="0"/>
              </a:spcBef>
              <a:spcAft>
                <a:spcPct val="0"/>
              </a:spcAft>
            </a:pPr>
            <a:r>
              <a:rPr lang="en-GB" sz="1200" i="1" dirty="0"/>
              <a:t>The research canvas is an adaptation of Ash Maurya's Lean Canvas (</a:t>
            </a:r>
            <a:r>
              <a:rPr lang="en-GB" sz="1200" i="1" dirty="0" err="1"/>
              <a:t>www.leancanvas.com</a:t>
            </a:r>
            <a:r>
              <a:rPr lang="en-GB" sz="1200" i="1" dirty="0"/>
              <a:t>) which he in turn adapted from Alexander Osterwalder's Business Model Canvas and </a:t>
            </a:r>
            <a:r>
              <a:rPr lang="en-GB" sz="1200" i="1" u="sng" dirty="0">
                <a:hlinkClick r:id="rId3"/>
              </a:rPr>
              <a:t>Strategyzer.com</a:t>
            </a:r>
            <a:r>
              <a:rPr lang="en-GB" sz="1200" i="1" dirty="0"/>
              <a:t> .  </a:t>
            </a:r>
            <a:r>
              <a:rPr lang="en-US" sz="1200" i="1" dirty="0"/>
              <a:t>Adapted by Dr Katia Smith-</a:t>
            </a:r>
            <a:r>
              <a:rPr lang="en-US" sz="1200" i="1" dirty="0" err="1"/>
              <a:t>Litière</a:t>
            </a:r>
            <a:r>
              <a:rPr lang="en-US" sz="1200" i="1" dirty="0"/>
              <a:t>, December 2018</a:t>
            </a:r>
          </a:p>
        </p:txBody>
      </p:sp>
      <p:sp>
        <p:nvSpPr>
          <p:cNvPr id="7" name="TextBox 6">
            <a:extLst>
              <a:ext uri="{FF2B5EF4-FFF2-40B4-BE49-F238E27FC236}">
                <a16:creationId xmlns:a16="http://schemas.microsoft.com/office/drawing/2014/main" id="{869B984C-27F0-2B9F-F50F-44FE14FCE29B}"/>
              </a:ext>
            </a:extLst>
          </p:cNvPr>
          <p:cNvSpPr txBox="1"/>
          <p:nvPr/>
        </p:nvSpPr>
        <p:spPr>
          <a:xfrm>
            <a:off x="2437120" y="4188252"/>
            <a:ext cx="6442789" cy="646331"/>
          </a:xfrm>
          <a:prstGeom prst="rect">
            <a:avLst/>
          </a:prstGeom>
          <a:noFill/>
        </p:spPr>
        <p:txBody>
          <a:bodyPr wrap="none" rtlCol="0">
            <a:spAutoFit/>
          </a:bodyPr>
          <a:lstStyle/>
          <a:p>
            <a:pPr algn="ctr"/>
            <a:r>
              <a:rPr lang="en-US" dirty="0"/>
              <a:t>Applying business tools in academic context </a:t>
            </a:r>
          </a:p>
          <a:p>
            <a:pPr algn="ctr"/>
            <a:r>
              <a:rPr lang="en-US" dirty="0"/>
              <a:t>to secure funding for research while honing transferable skills</a:t>
            </a:r>
          </a:p>
        </p:txBody>
      </p:sp>
    </p:spTree>
    <p:extLst>
      <p:ext uri="{BB962C8B-B14F-4D97-AF65-F5344CB8AC3E}">
        <p14:creationId xmlns:p14="http://schemas.microsoft.com/office/powerpoint/2010/main" val="80784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36698-AD4A-9837-187E-C4AFE696148B}"/>
              </a:ext>
            </a:extLst>
          </p:cNvPr>
          <p:cNvSpPr>
            <a:spLocks noGrp="1"/>
          </p:cNvSpPr>
          <p:nvPr>
            <p:ph type="title"/>
          </p:nvPr>
        </p:nvSpPr>
        <p:spPr/>
        <p:txBody>
          <a:bodyPr/>
          <a:lstStyle/>
          <a:p>
            <a:r>
              <a:rPr lang="en-US" dirty="0"/>
              <a:t>Over to you</a:t>
            </a:r>
          </a:p>
        </p:txBody>
      </p:sp>
      <p:sp>
        <p:nvSpPr>
          <p:cNvPr id="3" name="Content Placeholder 2">
            <a:extLst>
              <a:ext uri="{FF2B5EF4-FFF2-40B4-BE49-F238E27FC236}">
                <a16:creationId xmlns:a16="http://schemas.microsoft.com/office/drawing/2014/main" id="{BD4F9318-D3D7-BA7A-DEC6-785FCF5B9C5E}"/>
              </a:ext>
            </a:extLst>
          </p:cNvPr>
          <p:cNvSpPr>
            <a:spLocks noGrp="1"/>
          </p:cNvSpPr>
          <p:nvPr>
            <p:ph idx="1"/>
          </p:nvPr>
        </p:nvSpPr>
        <p:spPr>
          <a:xfrm>
            <a:off x="719437" y="988737"/>
            <a:ext cx="10753123" cy="5238707"/>
          </a:xfrm>
        </p:spPr>
        <p:txBody>
          <a:bodyPr>
            <a:noAutofit/>
          </a:bodyPr>
          <a:lstStyle/>
          <a:p>
            <a:pPr lvl="0">
              <a:buSzPts val="1000"/>
              <a:tabLst>
                <a:tab pos="457200" algn="l"/>
              </a:tabLst>
            </a:pPr>
            <a:r>
              <a:rPr lang="en-GB" b="1" kern="0" dirty="0"/>
              <a:t>Your experience</a:t>
            </a:r>
          </a:p>
          <a:p>
            <a:pPr lvl="0">
              <a:buSzPts val="1000"/>
              <a:tabLst>
                <a:tab pos="457200" algn="l"/>
              </a:tabLst>
            </a:pPr>
            <a:r>
              <a:rPr lang="en-GB" sz="2000" b="1" kern="0" dirty="0"/>
              <a:t>You can unmute yourself and tell us or add your answer to the chat </a:t>
            </a:r>
          </a:p>
          <a:p>
            <a:pPr lvl="0">
              <a:buSzPts val="1000"/>
              <a:tabLst>
                <a:tab pos="457200" algn="l"/>
              </a:tabLst>
            </a:pPr>
            <a:endParaRPr lang="en-GB" sz="2000" b="1" kern="0" dirty="0"/>
          </a:p>
          <a:p>
            <a:pPr marL="342900" lvl="0" indent="-342900">
              <a:buSzPts val="1000"/>
              <a:buFont typeface="Arial" panose="020B0604020202020204" pitchFamily="34" charset="0"/>
              <a:buChar char="•"/>
              <a:tabLst>
                <a:tab pos="457200" algn="l"/>
              </a:tabLst>
            </a:pPr>
            <a:r>
              <a:rPr lang="en-GB" kern="0" dirty="0"/>
              <a:t>What support do you currently offer to ECRs in your team when they are starting to develop their own research ideas? </a:t>
            </a:r>
          </a:p>
          <a:p>
            <a:pPr marL="800100" lvl="1" indent="-342900">
              <a:buSzPts val="1000"/>
              <a:buFont typeface="Arial" panose="020B0604020202020204" pitchFamily="34" charset="0"/>
              <a:buChar char="•"/>
              <a:tabLst>
                <a:tab pos="457200" algn="l"/>
              </a:tabLst>
            </a:pPr>
            <a:r>
              <a:rPr lang="en-GB" sz="2400" kern="0" dirty="0"/>
              <a:t>What challenges do they encounter? </a:t>
            </a:r>
          </a:p>
          <a:p>
            <a:pPr marL="800100" lvl="1" indent="-342900">
              <a:buSzPts val="1000"/>
              <a:buFont typeface="Arial" panose="020B0604020202020204" pitchFamily="34" charset="0"/>
              <a:buChar char="•"/>
              <a:tabLst>
                <a:tab pos="457200" algn="l"/>
              </a:tabLst>
            </a:pPr>
            <a:r>
              <a:rPr lang="en-GB" sz="2400" kern="0" dirty="0"/>
              <a:t>What have you found helpful in enabling them to overcome those challenges</a:t>
            </a:r>
            <a:r>
              <a:rPr lang="en-GB" kern="0" dirty="0"/>
              <a:t>? </a:t>
            </a:r>
          </a:p>
          <a:p>
            <a:pPr marL="342900" lvl="0" indent="-342900">
              <a:buSzPts val="1000"/>
              <a:buFont typeface="Arial" panose="020B0604020202020204" pitchFamily="34" charset="0"/>
              <a:buChar char="•"/>
              <a:tabLst>
                <a:tab pos="457200" algn="l"/>
              </a:tabLst>
            </a:pPr>
            <a:r>
              <a:rPr lang="en-GB" kern="0" dirty="0"/>
              <a:t>What support/advice did you get that was really helpful to you?</a:t>
            </a:r>
          </a:p>
        </p:txBody>
      </p:sp>
    </p:spTree>
    <p:extLst>
      <p:ext uri="{BB962C8B-B14F-4D97-AF65-F5344CB8AC3E}">
        <p14:creationId xmlns:p14="http://schemas.microsoft.com/office/powerpoint/2010/main" val="733709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465AD676-6497-BF32-0BF5-1FFC7FA8DDC7}"/>
              </a:ext>
            </a:extLst>
          </p:cNvPr>
          <p:cNvSpPr/>
          <p:nvPr/>
        </p:nvSpPr>
        <p:spPr>
          <a:xfrm>
            <a:off x="7674002" y="4179817"/>
            <a:ext cx="4176128" cy="141027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ACD0FC8D-4949-015C-B500-0178EB13F2C5}"/>
              </a:ext>
            </a:extLst>
          </p:cNvPr>
          <p:cNvSpPr/>
          <p:nvPr/>
        </p:nvSpPr>
        <p:spPr>
          <a:xfrm>
            <a:off x="7674002" y="2693045"/>
            <a:ext cx="4176128" cy="141027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83C832C7-1AAC-6F81-75A8-C5C21D2F23C8}"/>
              </a:ext>
            </a:extLst>
          </p:cNvPr>
          <p:cNvSpPr/>
          <p:nvPr/>
        </p:nvSpPr>
        <p:spPr>
          <a:xfrm>
            <a:off x="7674002" y="1206273"/>
            <a:ext cx="4176128" cy="141027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51AAF0-5FDA-2A94-7463-CCA5728139AD}"/>
              </a:ext>
            </a:extLst>
          </p:cNvPr>
          <p:cNvSpPr>
            <a:spLocks noGrp="1"/>
          </p:cNvSpPr>
          <p:nvPr>
            <p:ph type="title"/>
          </p:nvPr>
        </p:nvSpPr>
        <p:spPr/>
        <p:txBody>
          <a:bodyPr/>
          <a:lstStyle/>
          <a:p>
            <a:r>
              <a:rPr lang="en-US" dirty="0"/>
              <a:t>Research Canvas</a:t>
            </a:r>
          </a:p>
        </p:txBody>
      </p:sp>
      <p:sp>
        <p:nvSpPr>
          <p:cNvPr id="3" name="TextBox 2">
            <a:extLst>
              <a:ext uri="{FF2B5EF4-FFF2-40B4-BE49-F238E27FC236}">
                <a16:creationId xmlns:a16="http://schemas.microsoft.com/office/drawing/2014/main" id="{79FE016D-917D-FAB2-CB8B-C034BFA34F7F}"/>
              </a:ext>
            </a:extLst>
          </p:cNvPr>
          <p:cNvSpPr txBox="1"/>
          <p:nvPr/>
        </p:nvSpPr>
        <p:spPr>
          <a:xfrm>
            <a:off x="7939904" y="883423"/>
            <a:ext cx="3910226" cy="4819268"/>
          </a:xfrm>
          <a:prstGeom prst="rect">
            <a:avLst/>
          </a:prstGeom>
          <a:noFill/>
        </p:spPr>
        <p:txBody>
          <a:bodyPr wrap="square" rtlCol="0">
            <a:spAutoFit/>
          </a:bodyPr>
          <a:lstStyle/>
          <a:p>
            <a:pPr algn="ctr">
              <a:lnSpc>
                <a:spcPct val="70000"/>
              </a:lnSpc>
              <a:spcBef>
                <a:spcPts val="500"/>
              </a:spcBef>
            </a:pPr>
            <a:r>
              <a:rPr lang="en-US" sz="2000" dirty="0">
                <a:solidFill>
                  <a:srgbClr val="3B3B3B"/>
                </a:solidFill>
                <a:cs typeface="Calibri"/>
              </a:rPr>
              <a:t>A visual dashboard </a:t>
            </a:r>
          </a:p>
          <a:p>
            <a:pPr marL="914400" lvl="1" indent="-457200">
              <a:lnSpc>
                <a:spcPct val="70000"/>
              </a:lnSpc>
              <a:spcBef>
                <a:spcPts val="500"/>
              </a:spcBef>
              <a:buFont typeface="Arial" panose="020B0604020202020204" pitchFamily="34" charset="0"/>
              <a:buChar char="•"/>
            </a:pPr>
            <a:endParaRPr lang="en-US" sz="2000" dirty="0">
              <a:solidFill>
                <a:srgbClr val="3B3B3B"/>
              </a:solidFill>
              <a:cs typeface="Calibri"/>
            </a:endParaRPr>
          </a:p>
          <a:p>
            <a:pPr>
              <a:lnSpc>
                <a:spcPct val="70000"/>
              </a:lnSpc>
              <a:spcBef>
                <a:spcPts val="500"/>
              </a:spcBef>
            </a:pPr>
            <a:r>
              <a:rPr lang="en-US" sz="2000" dirty="0">
                <a:solidFill>
                  <a:srgbClr val="3B3B3B"/>
                </a:solidFill>
                <a:cs typeface="Calibri"/>
              </a:rPr>
              <a:t>Collect information about all aspects related to the proposed research  ahead of writing grant or fellowship proposals for specific funders </a:t>
            </a:r>
          </a:p>
          <a:p>
            <a:pPr>
              <a:lnSpc>
                <a:spcPct val="70000"/>
              </a:lnSpc>
              <a:spcBef>
                <a:spcPts val="500"/>
              </a:spcBef>
            </a:pPr>
            <a:endParaRPr lang="en-US" sz="2000" dirty="0">
              <a:solidFill>
                <a:srgbClr val="3B3B3B"/>
              </a:solidFill>
              <a:cs typeface="Calibri"/>
            </a:endParaRPr>
          </a:p>
          <a:p>
            <a:pPr>
              <a:lnSpc>
                <a:spcPct val="70000"/>
              </a:lnSpc>
              <a:spcBef>
                <a:spcPts val="500"/>
              </a:spcBef>
            </a:pPr>
            <a:r>
              <a:rPr lang="en-US" sz="2000" dirty="0">
                <a:solidFill>
                  <a:srgbClr val="3B3B3B"/>
                </a:solidFill>
                <a:cs typeface="Calibri"/>
              </a:rPr>
              <a:t>Easy, visual format that allows you to share, revise, refine with PI, academic and non academic collaborators and stakeholders, funders</a:t>
            </a:r>
          </a:p>
          <a:p>
            <a:pPr>
              <a:lnSpc>
                <a:spcPct val="70000"/>
              </a:lnSpc>
              <a:spcBef>
                <a:spcPts val="500"/>
              </a:spcBef>
            </a:pPr>
            <a:endParaRPr lang="en-US" sz="2000" dirty="0">
              <a:solidFill>
                <a:srgbClr val="3B3B3B"/>
              </a:solidFill>
              <a:cs typeface="Calibri"/>
            </a:endParaRPr>
          </a:p>
          <a:p>
            <a:pPr>
              <a:lnSpc>
                <a:spcPct val="70000"/>
              </a:lnSpc>
              <a:spcBef>
                <a:spcPts val="500"/>
              </a:spcBef>
            </a:pPr>
            <a:endParaRPr lang="en-US" sz="2000" dirty="0">
              <a:solidFill>
                <a:srgbClr val="3B3B3B"/>
              </a:solidFill>
              <a:cs typeface="Calibri"/>
            </a:endParaRPr>
          </a:p>
          <a:p>
            <a:pPr>
              <a:lnSpc>
                <a:spcPct val="70000"/>
              </a:lnSpc>
              <a:spcBef>
                <a:spcPts val="500"/>
              </a:spcBef>
            </a:pPr>
            <a:r>
              <a:rPr lang="en-US" sz="2000" dirty="0">
                <a:solidFill>
                  <a:srgbClr val="3B3B3B"/>
                </a:solidFill>
                <a:cs typeface="Calibri"/>
              </a:rPr>
              <a:t>Assist in designing and planning a persuasive case for funding </a:t>
            </a:r>
          </a:p>
          <a:p>
            <a:endParaRPr lang="en-US" sz="2000" dirty="0"/>
          </a:p>
          <a:p>
            <a:endParaRPr lang="en-US" sz="2000" dirty="0"/>
          </a:p>
        </p:txBody>
      </p:sp>
      <p:sp>
        <p:nvSpPr>
          <p:cNvPr id="9" name="TextBox 8">
            <a:extLst>
              <a:ext uri="{FF2B5EF4-FFF2-40B4-BE49-F238E27FC236}">
                <a16:creationId xmlns:a16="http://schemas.microsoft.com/office/drawing/2014/main" id="{E91EA632-DEA3-B401-471B-2190954CDF34}"/>
              </a:ext>
            </a:extLst>
          </p:cNvPr>
          <p:cNvSpPr txBox="1"/>
          <p:nvPr/>
        </p:nvSpPr>
        <p:spPr>
          <a:xfrm>
            <a:off x="4412578" y="6365842"/>
            <a:ext cx="6256946" cy="369332"/>
          </a:xfrm>
          <a:prstGeom prst="rect">
            <a:avLst/>
          </a:prstGeom>
          <a:noFill/>
        </p:spPr>
        <p:txBody>
          <a:bodyPr wrap="square">
            <a:spAutoFit/>
          </a:bodyPr>
          <a:lstStyle/>
          <a:p>
            <a:r>
              <a:rPr lang="en-US" dirty="0">
                <a:hlinkClick r:id="rId3"/>
              </a:rPr>
              <a:t>https://</a:t>
            </a:r>
            <a:r>
              <a:rPr lang="en-US" dirty="0" err="1">
                <a:hlinkClick r:id="rId3"/>
              </a:rPr>
              <a:t>www.postdocacademy.cam.ac.uk</a:t>
            </a:r>
            <a:r>
              <a:rPr lang="en-US" dirty="0">
                <a:hlinkClick r:id="rId3"/>
              </a:rPr>
              <a:t>/research-canvas</a:t>
            </a:r>
            <a:endParaRPr lang="en-US" dirty="0"/>
          </a:p>
        </p:txBody>
      </p:sp>
      <p:pic>
        <p:nvPicPr>
          <p:cNvPr id="10" name="Google Shape;147;g31bf84515d4_0_8">
            <a:extLst>
              <a:ext uri="{FF2B5EF4-FFF2-40B4-BE49-F238E27FC236}">
                <a16:creationId xmlns:a16="http://schemas.microsoft.com/office/drawing/2014/main" id="{3A0CFDEA-9F99-9B5B-72B3-0EB2F2CDFF04}"/>
              </a:ext>
            </a:extLst>
          </p:cNvPr>
          <p:cNvPicPr preferRelativeResize="0"/>
          <p:nvPr/>
        </p:nvPicPr>
        <p:blipFill>
          <a:blip r:embed="rId4" cstate="screen">
            <a:alphaModFix/>
            <a:extLst>
              <a:ext uri="{28A0092B-C50C-407E-A947-70E740481C1C}">
                <a14:useLocalDpi xmlns:a14="http://schemas.microsoft.com/office/drawing/2010/main"/>
              </a:ext>
            </a:extLst>
          </a:blip>
          <a:srcRect l="-827" b="-2893"/>
          <a:stretch/>
        </p:blipFill>
        <p:spPr>
          <a:xfrm>
            <a:off x="178725" y="1071200"/>
            <a:ext cx="7362326" cy="5420275"/>
          </a:xfrm>
          <a:prstGeom prst="rect">
            <a:avLst/>
          </a:prstGeom>
          <a:noFill/>
          <a:ln>
            <a:noFill/>
          </a:ln>
        </p:spPr>
      </p:pic>
    </p:spTree>
    <p:extLst>
      <p:ext uri="{BB962C8B-B14F-4D97-AF65-F5344CB8AC3E}">
        <p14:creationId xmlns:p14="http://schemas.microsoft.com/office/powerpoint/2010/main" val="2446566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1AAF0-5FDA-2A94-7463-CCA5728139AD}"/>
              </a:ext>
            </a:extLst>
          </p:cNvPr>
          <p:cNvSpPr>
            <a:spLocks noGrp="1"/>
          </p:cNvSpPr>
          <p:nvPr>
            <p:ph type="title"/>
          </p:nvPr>
        </p:nvSpPr>
        <p:spPr>
          <a:xfrm>
            <a:off x="341869" y="160294"/>
            <a:ext cx="12135171" cy="953008"/>
          </a:xfrm>
        </p:spPr>
        <p:txBody>
          <a:bodyPr>
            <a:normAutofit/>
          </a:bodyPr>
          <a:lstStyle/>
          <a:p>
            <a:r>
              <a:rPr lang="en-US" sz="3400" dirty="0"/>
              <a:t>Research Canvas – early stages of translational research</a:t>
            </a:r>
          </a:p>
        </p:txBody>
      </p:sp>
      <p:sp>
        <p:nvSpPr>
          <p:cNvPr id="5" name="Rectangle 4">
            <a:extLst>
              <a:ext uri="{FF2B5EF4-FFF2-40B4-BE49-F238E27FC236}">
                <a16:creationId xmlns:a16="http://schemas.microsoft.com/office/drawing/2014/main" id="{B615571D-6D70-CF19-647E-DA808DD371D3}"/>
              </a:ext>
            </a:extLst>
          </p:cNvPr>
          <p:cNvSpPr/>
          <p:nvPr/>
        </p:nvSpPr>
        <p:spPr>
          <a:xfrm>
            <a:off x="6791833" y="5704387"/>
            <a:ext cx="3189250" cy="457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045A524C-E9C6-EBF2-69FF-E6A3CD9453C6}"/>
              </a:ext>
            </a:extLst>
          </p:cNvPr>
          <p:cNvSpPr txBox="1"/>
          <p:nvPr/>
        </p:nvSpPr>
        <p:spPr>
          <a:xfrm>
            <a:off x="7706815" y="1027481"/>
            <a:ext cx="4480667" cy="5632311"/>
          </a:xfrm>
          <a:prstGeom prst="rect">
            <a:avLst/>
          </a:prstGeom>
          <a:noFill/>
        </p:spPr>
        <p:txBody>
          <a:bodyPr wrap="square" rtlCol="0">
            <a:spAutoFit/>
          </a:bodyPr>
          <a:lstStyle/>
          <a:p>
            <a:r>
              <a:rPr lang="en-US" dirty="0">
                <a:solidFill>
                  <a:srgbClr val="3A3A3A"/>
                </a:solidFill>
              </a:rPr>
              <a:t>The Research Canvas  is also appropriate for planning to secure funding for translational research</a:t>
            </a:r>
          </a:p>
          <a:p>
            <a:endParaRPr lang="en-US" dirty="0">
              <a:solidFill>
                <a:srgbClr val="3A3A3A"/>
              </a:solidFill>
            </a:endParaRPr>
          </a:p>
          <a:p>
            <a:r>
              <a:rPr lang="en-US" dirty="0">
                <a:solidFill>
                  <a:srgbClr val="3A3A3A"/>
                </a:solidFill>
              </a:rPr>
              <a:t>In this case,  the “Research response” and “Research output” is the research already is caried out/output already achieved.</a:t>
            </a:r>
          </a:p>
          <a:p>
            <a:endParaRPr lang="en-US" dirty="0">
              <a:solidFill>
                <a:srgbClr val="3A3A3A"/>
              </a:solidFill>
            </a:endParaRPr>
          </a:p>
          <a:p>
            <a:r>
              <a:rPr lang="en-US" dirty="0">
                <a:solidFill>
                  <a:srgbClr val="3A3A3A"/>
                </a:solidFill>
              </a:rPr>
              <a:t>Funding is required to develop the research outputs and show experimental proof of concept and that it has practical potential, further technology validation testing for specific application </a:t>
            </a:r>
            <a:r>
              <a:rPr lang="en-US" dirty="0" err="1">
                <a:solidFill>
                  <a:srgbClr val="3A3A3A"/>
                </a:solidFill>
              </a:rPr>
              <a:t>etc</a:t>
            </a:r>
            <a:endParaRPr lang="en-US" dirty="0">
              <a:solidFill>
                <a:srgbClr val="3A3A3A"/>
              </a:solidFill>
            </a:endParaRPr>
          </a:p>
          <a:p>
            <a:endParaRPr lang="en-US" dirty="0">
              <a:solidFill>
                <a:srgbClr val="3A3A3A"/>
              </a:solidFill>
            </a:endParaRPr>
          </a:p>
          <a:p>
            <a:r>
              <a:rPr lang="en-US" dirty="0">
                <a:solidFill>
                  <a:srgbClr val="3A3A3A"/>
                </a:solidFill>
              </a:rPr>
              <a:t>For Further advanced projects, with an identified customer/market/ application,  the Business Model Canvas is more appropriate</a:t>
            </a:r>
          </a:p>
          <a:p>
            <a:endParaRPr lang="en-US" dirty="0"/>
          </a:p>
        </p:txBody>
      </p:sp>
      <p:pic>
        <p:nvPicPr>
          <p:cNvPr id="3" name="Picture 2" descr="A chart of a business plan&#10;&#10;Description automatically generated with medium confidence">
            <a:extLst>
              <a:ext uri="{FF2B5EF4-FFF2-40B4-BE49-F238E27FC236}">
                <a16:creationId xmlns:a16="http://schemas.microsoft.com/office/drawing/2014/main" id="{89838382-7348-ED54-F288-7193733FAC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050" y="1121433"/>
            <a:ext cx="7022522" cy="4899805"/>
          </a:xfrm>
          <a:prstGeom prst="rect">
            <a:avLst/>
          </a:prstGeom>
        </p:spPr>
      </p:pic>
      <p:sp>
        <p:nvSpPr>
          <p:cNvPr id="4" name="TextBox 3">
            <a:extLst>
              <a:ext uri="{FF2B5EF4-FFF2-40B4-BE49-F238E27FC236}">
                <a16:creationId xmlns:a16="http://schemas.microsoft.com/office/drawing/2014/main" id="{9FD4C280-AE35-1696-9563-F35E3E102E92}"/>
              </a:ext>
            </a:extLst>
          </p:cNvPr>
          <p:cNvSpPr txBox="1"/>
          <p:nvPr/>
        </p:nvSpPr>
        <p:spPr>
          <a:xfrm>
            <a:off x="5340436" y="3311022"/>
            <a:ext cx="1384645" cy="253916"/>
          </a:xfrm>
          <a:prstGeom prst="rect">
            <a:avLst/>
          </a:prstGeom>
          <a:solidFill>
            <a:schemeClr val="accent5">
              <a:lumMod val="40000"/>
              <a:lumOff val="6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200" b="1" dirty="0">
                <a:solidFill>
                  <a:srgbClr val="7030A0"/>
                </a:solidFill>
                <a:ea typeface="Calibri"/>
                <a:cs typeface="Calibri"/>
              </a:rPr>
              <a:t>DESIRABILITY</a:t>
            </a:r>
          </a:p>
        </p:txBody>
      </p:sp>
      <p:sp>
        <p:nvSpPr>
          <p:cNvPr id="6" name="TextBox 5">
            <a:extLst>
              <a:ext uri="{FF2B5EF4-FFF2-40B4-BE49-F238E27FC236}">
                <a16:creationId xmlns:a16="http://schemas.microsoft.com/office/drawing/2014/main" id="{C320D1BD-6798-D032-D9FA-8DF1CCE8CD6D}"/>
              </a:ext>
            </a:extLst>
          </p:cNvPr>
          <p:cNvSpPr txBox="1"/>
          <p:nvPr/>
        </p:nvSpPr>
        <p:spPr>
          <a:xfrm>
            <a:off x="2542267" y="3337668"/>
            <a:ext cx="1344870" cy="253916"/>
          </a:xfrm>
          <a:prstGeom prst="rect">
            <a:avLst/>
          </a:prstGeom>
          <a:solidFill>
            <a:srgbClr val="FFFDAD"/>
          </a:solidFill>
          <a:ln>
            <a:solidFill>
              <a:srgbClr val="FFF2CC"/>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200" b="1" dirty="0">
                <a:solidFill>
                  <a:srgbClr val="FFC000"/>
                </a:solidFill>
                <a:ea typeface="Calibri"/>
                <a:cs typeface="Calibri"/>
              </a:rPr>
              <a:t>FEASIBILITY</a:t>
            </a:r>
          </a:p>
        </p:txBody>
      </p:sp>
      <p:sp>
        <p:nvSpPr>
          <p:cNvPr id="7" name="TextBox 6">
            <a:extLst>
              <a:ext uri="{FF2B5EF4-FFF2-40B4-BE49-F238E27FC236}">
                <a16:creationId xmlns:a16="http://schemas.microsoft.com/office/drawing/2014/main" id="{672772AD-EA88-DD2A-A587-9895B782EB01}"/>
              </a:ext>
            </a:extLst>
          </p:cNvPr>
          <p:cNvSpPr txBox="1"/>
          <p:nvPr/>
        </p:nvSpPr>
        <p:spPr>
          <a:xfrm>
            <a:off x="3333432" y="5446510"/>
            <a:ext cx="1107410" cy="355744"/>
          </a:xfrm>
          <a:prstGeom prst="rect">
            <a:avLst/>
          </a:prstGeom>
          <a:solidFill>
            <a:schemeClr val="tx2">
              <a:lumMod val="10000"/>
              <a:lumOff val="90000"/>
            </a:schemeClr>
          </a:solidFill>
          <a:ln>
            <a:solidFill>
              <a:srgbClr val="FFF2CC"/>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GB" sz="1200" b="1" dirty="0">
                <a:solidFill>
                  <a:schemeClr val="accent1"/>
                </a:solidFill>
                <a:ea typeface="Calibri"/>
                <a:cs typeface="Calibri"/>
              </a:rPr>
              <a:t>VIABILITY</a:t>
            </a:r>
          </a:p>
        </p:txBody>
      </p:sp>
      <p:sp>
        <p:nvSpPr>
          <p:cNvPr id="8" name="TextBox 7">
            <a:extLst>
              <a:ext uri="{FF2B5EF4-FFF2-40B4-BE49-F238E27FC236}">
                <a16:creationId xmlns:a16="http://schemas.microsoft.com/office/drawing/2014/main" id="{CD9705F4-3553-AE4E-07B4-6B50AD71E4CE}"/>
              </a:ext>
            </a:extLst>
          </p:cNvPr>
          <p:cNvSpPr txBox="1"/>
          <p:nvPr/>
        </p:nvSpPr>
        <p:spPr>
          <a:xfrm>
            <a:off x="1018299" y="3608285"/>
            <a:ext cx="3422543" cy="276999"/>
          </a:xfrm>
          <a:prstGeom prst="rect">
            <a:avLst/>
          </a:prstGeom>
          <a:solidFill>
            <a:srgbClr val="FFF2CC"/>
          </a:solidFill>
          <a:ln>
            <a:solidFill>
              <a:schemeClr val="tx1"/>
            </a:solidFill>
          </a:ln>
        </p:spPr>
        <p:txBody>
          <a:bodyPr wrap="square" lIns="91440" tIns="45720" rIns="91440" bIns="45720" rtlCol="0" anchor="t">
            <a:spAutoFit/>
          </a:bodyPr>
          <a:lstStyle/>
          <a:p>
            <a:r>
              <a:rPr lang="en-US" sz="1200" i="1" dirty="0"/>
              <a:t>Can we do it? (people, place, project, partners)</a:t>
            </a:r>
          </a:p>
        </p:txBody>
      </p:sp>
      <p:sp>
        <p:nvSpPr>
          <p:cNvPr id="9" name="TextBox 8">
            <a:extLst>
              <a:ext uri="{FF2B5EF4-FFF2-40B4-BE49-F238E27FC236}">
                <a16:creationId xmlns:a16="http://schemas.microsoft.com/office/drawing/2014/main" id="{F09F32D9-24A4-9D3A-2BE9-8CCF28EB2BB1}"/>
              </a:ext>
            </a:extLst>
          </p:cNvPr>
          <p:cNvSpPr txBox="1"/>
          <p:nvPr/>
        </p:nvSpPr>
        <p:spPr>
          <a:xfrm>
            <a:off x="4980693" y="3626928"/>
            <a:ext cx="2104129" cy="276999"/>
          </a:xfrm>
          <a:prstGeom prst="rect">
            <a:avLst/>
          </a:prstGeom>
          <a:solidFill>
            <a:schemeClr val="accent5">
              <a:lumMod val="20000"/>
              <a:lumOff val="80000"/>
              <a:alpha val="89804"/>
            </a:schemeClr>
          </a:solidFill>
          <a:ln>
            <a:solidFill>
              <a:srgbClr val="7030A0"/>
            </a:solidFill>
          </a:ln>
        </p:spPr>
        <p:txBody>
          <a:bodyPr wrap="square" rtlCol="0">
            <a:spAutoFit/>
          </a:bodyPr>
          <a:lstStyle/>
          <a:p>
            <a:r>
              <a:rPr lang="en-US" sz="1200" i="1" dirty="0"/>
              <a:t>Why? Do they want/need it</a:t>
            </a:r>
          </a:p>
        </p:txBody>
      </p:sp>
      <p:sp>
        <p:nvSpPr>
          <p:cNvPr id="45" name="TextBox 44">
            <a:extLst>
              <a:ext uri="{FF2B5EF4-FFF2-40B4-BE49-F238E27FC236}">
                <a16:creationId xmlns:a16="http://schemas.microsoft.com/office/drawing/2014/main" id="{A12F3B6A-88A8-F7DC-13AC-453266B92EA2}"/>
              </a:ext>
            </a:extLst>
          </p:cNvPr>
          <p:cNvSpPr txBox="1"/>
          <p:nvPr/>
        </p:nvSpPr>
        <p:spPr>
          <a:xfrm>
            <a:off x="1018299" y="5944728"/>
            <a:ext cx="5821679" cy="276999"/>
          </a:xfrm>
          <a:prstGeom prst="rect">
            <a:avLst/>
          </a:prstGeom>
          <a:solidFill>
            <a:schemeClr val="tx2">
              <a:lumMod val="25000"/>
              <a:lumOff val="75000"/>
            </a:schemeClr>
          </a:solidFill>
          <a:ln>
            <a:solidFill>
              <a:schemeClr val="tx1"/>
            </a:solidFill>
          </a:ln>
        </p:spPr>
        <p:txBody>
          <a:bodyPr wrap="square" rtlCol="0">
            <a:spAutoFit/>
          </a:bodyPr>
          <a:lstStyle/>
          <a:p>
            <a:pPr algn="ctr"/>
            <a:r>
              <a:rPr lang="en-US" sz="1200" i="1" dirty="0"/>
              <a:t>What will it take to execute and where will funding come from? Value for money?</a:t>
            </a:r>
          </a:p>
        </p:txBody>
      </p:sp>
    </p:spTree>
    <p:extLst>
      <p:ext uri="{BB962C8B-B14F-4D97-AF65-F5344CB8AC3E}">
        <p14:creationId xmlns:p14="http://schemas.microsoft.com/office/powerpoint/2010/main" val="2899727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3C2BC-DB65-FD1C-709D-6156B0B666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721229-C66A-210F-0706-2CF451ECEA76}"/>
              </a:ext>
            </a:extLst>
          </p:cNvPr>
          <p:cNvSpPr>
            <a:spLocks noGrp="1"/>
          </p:cNvSpPr>
          <p:nvPr>
            <p:ph type="title"/>
          </p:nvPr>
        </p:nvSpPr>
        <p:spPr/>
        <p:txBody>
          <a:bodyPr/>
          <a:lstStyle/>
          <a:p>
            <a:r>
              <a:rPr lang="en-US" dirty="0"/>
              <a:t>Guidance Research Canvas</a:t>
            </a:r>
          </a:p>
        </p:txBody>
      </p:sp>
      <p:sp>
        <p:nvSpPr>
          <p:cNvPr id="9" name="TextBox 8">
            <a:extLst>
              <a:ext uri="{FF2B5EF4-FFF2-40B4-BE49-F238E27FC236}">
                <a16:creationId xmlns:a16="http://schemas.microsoft.com/office/drawing/2014/main" id="{5CC19C80-1EC2-0EC3-2D43-39FA287CFDF8}"/>
              </a:ext>
            </a:extLst>
          </p:cNvPr>
          <p:cNvSpPr txBox="1"/>
          <p:nvPr/>
        </p:nvSpPr>
        <p:spPr>
          <a:xfrm>
            <a:off x="4412578" y="6365842"/>
            <a:ext cx="6256946" cy="369332"/>
          </a:xfrm>
          <a:prstGeom prst="rect">
            <a:avLst/>
          </a:prstGeom>
          <a:noFill/>
        </p:spPr>
        <p:txBody>
          <a:bodyPr wrap="square">
            <a:spAutoFit/>
          </a:bodyPr>
          <a:lstStyle/>
          <a:p>
            <a:r>
              <a:rPr lang="en-US" dirty="0">
                <a:hlinkClick r:id="rId3"/>
              </a:rPr>
              <a:t>https://</a:t>
            </a:r>
            <a:r>
              <a:rPr lang="en-US" dirty="0" err="1">
                <a:hlinkClick r:id="rId3"/>
              </a:rPr>
              <a:t>www.postdocacademy.cam.ac.uk</a:t>
            </a:r>
            <a:r>
              <a:rPr lang="en-US" dirty="0">
                <a:hlinkClick r:id="rId3"/>
              </a:rPr>
              <a:t>/research-canvas</a:t>
            </a:r>
            <a:endParaRPr lang="en-US" dirty="0"/>
          </a:p>
        </p:txBody>
      </p:sp>
      <p:pic>
        <p:nvPicPr>
          <p:cNvPr id="10" name="Google Shape;147;g31bf84515d4_0_8">
            <a:extLst>
              <a:ext uri="{FF2B5EF4-FFF2-40B4-BE49-F238E27FC236}">
                <a16:creationId xmlns:a16="http://schemas.microsoft.com/office/drawing/2014/main" id="{B2C86169-7F30-D0EA-C777-A2A4784593EE}"/>
              </a:ext>
            </a:extLst>
          </p:cNvPr>
          <p:cNvPicPr preferRelativeResize="0"/>
          <p:nvPr/>
        </p:nvPicPr>
        <p:blipFill>
          <a:blip r:embed="rId4" cstate="screen">
            <a:alphaModFix/>
            <a:extLst>
              <a:ext uri="{28A0092B-C50C-407E-A947-70E740481C1C}">
                <a14:useLocalDpi xmlns:a14="http://schemas.microsoft.com/office/drawing/2010/main"/>
              </a:ext>
            </a:extLst>
          </a:blip>
          <a:srcRect l="-827" b="-2893"/>
          <a:stretch/>
        </p:blipFill>
        <p:spPr>
          <a:xfrm>
            <a:off x="588615" y="1722411"/>
            <a:ext cx="5502389" cy="3744495"/>
          </a:xfrm>
          <a:prstGeom prst="rect">
            <a:avLst/>
          </a:prstGeom>
          <a:noFill/>
          <a:ln>
            <a:noFill/>
          </a:ln>
        </p:spPr>
      </p:pic>
      <p:sp>
        <p:nvSpPr>
          <p:cNvPr id="5" name="TextBox 4">
            <a:extLst>
              <a:ext uri="{FF2B5EF4-FFF2-40B4-BE49-F238E27FC236}">
                <a16:creationId xmlns:a16="http://schemas.microsoft.com/office/drawing/2014/main" id="{18B22712-1840-8994-BE56-379034E8C978}"/>
              </a:ext>
            </a:extLst>
          </p:cNvPr>
          <p:cNvSpPr txBox="1"/>
          <p:nvPr/>
        </p:nvSpPr>
        <p:spPr>
          <a:xfrm>
            <a:off x="6091004" y="1251417"/>
            <a:ext cx="6100996" cy="4524315"/>
          </a:xfrm>
          <a:prstGeom prst="rect">
            <a:avLst/>
          </a:prstGeom>
          <a:noFill/>
        </p:spPr>
        <p:txBody>
          <a:bodyPr wrap="square">
            <a:spAutoFit/>
          </a:bodyPr>
          <a:lstStyle/>
          <a:p>
            <a:pPr marL="342900" indent="-342900">
              <a:buFont typeface="Arial" panose="020B0604020202020204" pitchFamily="34" charset="0"/>
              <a:buChar char="•"/>
            </a:pPr>
            <a:r>
              <a:rPr lang="en-US" dirty="0">
                <a:solidFill>
                  <a:srgbClr val="3A3A3A"/>
                </a:solidFill>
              </a:rPr>
              <a:t>Is a </a:t>
            </a:r>
            <a:r>
              <a:rPr lang="en-US" b="1" dirty="0">
                <a:solidFill>
                  <a:srgbClr val="3A3A3A"/>
                </a:solidFill>
              </a:rPr>
              <a:t>working document- </a:t>
            </a:r>
            <a:r>
              <a:rPr lang="en-US" dirty="0">
                <a:solidFill>
                  <a:srgbClr val="3A3A3A"/>
                </a:solidFill>
              </a:rPr>
              <a:t>use  bullet points and short sentences </a:t>
            </a:r>
          </a:p>
          <a:p>
            <a:pPr marL="342900" indent="-342900">
              <a:buFont typeface="Arial" panose="020B0604020202020204" pitchFamily="34" charset="0"/>
              <a:buChar char="•"/>
            </a:pPr>
            <a:endParaRPr lang="en-US" dirty="0">
              <a:solidFill>
                <a:srgbClr val="3A3A3A"/>
              </a:solidFill>
            </a:endParaRPr>
          </a:p>
          <a:p>
            <a:pPr marL="342900" indent="-342900">
              <a:buFont typeface="Arial" panose="020B0604020202020204" pitchFamily="34" charset="0"/>
              <a:buChar char="•"/>
            </a:pPr>
            <a:r>
              <a:rPr lang="en-US" dirty="0">
                <a:solidFill>
                  <a:srgbClr val="3A3A3A"/>
                </a:solidFill>
              </a:rPr>
              <a:t>An </a:t>
            </a:r>
            <a:r>
              <a:rPr lang="en-US" b="1" dirty="0">
                <a:solidFill>
                  <a:srgbClr val="3A3A3A"/>
                </a:solidFill>
              </a:rPr>
              <a:t>enabler to start discussions </a:t>
            </a:r>
            <a:r>
              <a:rPr lang="en-US" dirty="0">
                <a:solidFill>
                  <a:srgbClr val="3A3A3A"/>
                </a:solidFill>
              </a:rPr>
              <a:t>with key stakeholders</a:t>
            </a:r>
          </a:p>
          <a:p>
            <a:pPr marL="342900" indent="-342900">
              <a:buFont typeface="Arial" panose="020B0604020202020204" pitchFamily="34" charset="0"/>
              <a:buChar char="•"/>
            </a:pPr>
            <a:endParaRPr lang="en-US" dirty="0">
              <a:solidFill>
                <a:srgbClr val="3A3A3A"/>
              </a:solidFill>
            </a:endParaRPr>
          </a:p>
          <a:p>
            <a:pPr marL="342900" indent="-342900">
              <a:buFont typeface="Arial" panose="020B0604020202020204" pitchFamily="34" charset="0"/>
              <a:buChar char="•"/>
            </a:pPr>
            <a:r>
              <a:rPr lang="en-US" dirty="0">
                <a:solidFill>
                  <a:srgbClr val="3A3A3A"/>
                </a:solidFill>
              </a:rPr>
              <a:t>Your starting point will include </a:t>
            </a:r>
            <a:r>
              <a:rPr lang="en-US" b="1" dirty="0">
                <a:solidFill>
                  <a:srgbClr val="3A3A3A"/>
                </a:solidFill>
              </a:rPr>
              <a:t>assumptions</a:t>
            </a:r>
            <a:r>
              <a:rPr lang="en-US" dirty="0">
                <a:solidFill>
                  <a:srgbClr val="3A3A3A"/>
                </a:solidFill>
              </a:rPr>
              <a:t> you have around the problem, the beneficiaries, the outcomes and these </a:t>
            </a:r>
            <a:r>
              <a:rPr lang="en-US" b="1" dirty="0">
                <a:solidFill>
                  <a:srgbClr val="3A3A3A"/>
                </a:solidFill>
              </a:rPr>
              <a:t>may need validating</a:t>
            </a:r>
            <a:r>
              <a:rPr lang="en-US" dirty="0">
                <a:solidFill>
                  <a:srgbClr val="3A3A3A"/>
                </a:solidFill>
              </a:rPr>
              <a:t>, refining before starting to write an application</a:t>
            </a:r>
          </a:p>
          <a:p>
            <a:pPr marL="342900" indent="-342900">
              <a:buFont typeface="Arial" panose="020B0604020202020204" pitchFamily="34" charset="0"/>
              <a:buChar char="•"/>
            </a:pPr>
            <a:endParaRPr lang="en-US" dirty="0">
              <a:solidFill>
                <a:srgbClr val="3A3A3A"/>
              </a:solidFill>
            </a:endParaRPr>
          </a:p>
          <a:p>
            <a:pPr marL="342900" indent="-342900">
              <a:buFont typeface="Arial" panose="020B0604020202020204" pitchFamily="34" charset="0"/>
              <a:buChar char="•"/>
            </a:pPr>
            <a:r>
              <a:rPr lang="en-US" dirty="0">
                <a:solidFill>
                  <a:srgbClr val="3A3A3A"/>
                </a:solidFill>
              </a:rPr>
              <a:t>Specific information is needed to make it compelling – secondary and primary sources </a:t>
            </a:r>
          </a:p>
          <a:p>
            <a:pPr marL="342900" indent="-342900">
              <a:buFont typeface="Arial" panose="020B0604020202020204" pitchFamily="34" charset="0"/>
              <a:buChar char="•"/>
            </a:pPr>
            <a:endParaRPr lang="en-US" dirty="0">
              <a:solidFill>
                <a:srgbClr val="3A3A3A"/>
              </a:solidFill>
            </a:endParaRPr>
          </a:p>
          <a:p>
            <a:pPr marL="342900" indent="-342900">
              <a:buFont typeface="Arial" panose="020B0604020202020204" pitchFamily="34" charset="0"/>
              <a:buChar char="•"/>
            </a:pPr>
            <a:r>
              <a:rPr lang="en-US" dirty="0">
                <a:solidFill>
                  <a:srgbClr val="3A3A3A"/>
                </a:solidFill>
              </a:rPr>
              <a:t>Helps you </a:t>
            </a:r>
            <a:r>
              <a:rPr lang="en-US" b="1" dirty="0">
                <a:solidFill>
                  <a:srgbClr val="3A3A3A"/>
                </a:solidFill>
              </a:rPr>
              <a:t>make strategic choices </a:t>
            </a:r>
            <a:r>
              <a:rPr lang="en-US" dirty="0">
                <a:solidFill>
                  <a:srgbClr val="3A3A3A"/>
                </a:solidFill>
              </a:rPr>
              <a:t>about who to highlight as collaborators, the beneficiaries and impact</a:t>
            </a:r>
          </a:p>
        </p:txBody>
      </p:sp>
    </p:spTree>
    <p:extLst>
      <p:ext uri="{BB962C8B-B14F-4D97-AF65-F5344CB8AC3E}">
        <p14:creationId xmlns:p14="http://schemas.microsoft.com/office/powerpoint/2010/main" val="2609704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6F18-0190-9B75-EEA0-08830EE960DE}"/>
              </a:ext>
            </a:extLst>
          </p:cNvPr>
          <p:cNvSpPr>
            <a:spLocks noGrp="1"/>
          </p:cNvSpPr>
          <p:nvPr>
            <p:ph type="title"/>
          </p:nvPr>
        </p:nvSpPr>
        <p:spPr/>
        <p:txBody>
          <a:bodyPr/>
          <a:lstStyle/>
          <a:p>
            <a:r>
              <a:rPr lang="en-US" dirty="0"/>
              <a:t>Over to you</a:t>
            </a:r>
          </a:p>
        </p:txBody>
      </p:sp>
      <p:sp>
        <p:nvSpPr>
          <p:cNvPr id="3" name="Content Placeholder 2">
            <a:extLst>
              <a:ext uri="{FF2B5EF4-FFF2-40B4-BE49-F238E27FC236}">
                <a16:creationId xmlns:a16="http://schemas.microsoft.com/office/drawing/2014/main" id="{0B9729CC-42F7-7774-5B6A-2813DD53FCDE}"/>
              </a:ext>
            </a:extLst>
          </p:cNvPr>
          <p:cNvSpPr>
            <a:spLocks noGrp="1"/>
          </p:cNvSpPr>
          <p:nvPr>
            <p:ph idx="1"/>
          </p:nvPr>
        </p:nvSpPr>
        <p:spPr/>
        <p:txBody>
          <a:bodyPr/>
          <a:lstStyle/>
          <a:p>
            <a:pPr>
              <a:buNone/>
            </a:pPr>
            <a:r>
              <a:rPr lang="en-GB" sz="2400" dirty="0">
                <a:solidFill>
                  <a:srgbClr val="000000"/>
                </a:solidFill>
                <a:effectLst/>
                <a:ea typeface="Times New Roman" panose="02020603050405020304" pitchFamily="18" charset="0"/>
              </a:rPr>
              <a:t>Question: How confident are you that your postdocs and PhD students can frame their research within a broader so</a:t>
            </a:r>
            <a:r>
              <a:rPr lang="en-GB" sz="2400" dirty="0">
                <a:solidFill>
                  <a:srgbClr val="000000"/>
                </a:solidFill>
              </a:rPr>
              <a:t>cietal or strategic context ((e.g., Sustainable Development Goals, Industry or societal challenges, national priorities)? </a:t>
            </a:r>
          </a:p>
          <a:p>
            <a:pPr>
              <a:buNone/>
            </a:pPr>
            <a:r>
              <a:rPr lang="en-GB" dirty="0">
                <a:solidFill>
                  <a:srgbClr val="000000"/>
                </a:solidFill>
                <a:latin typeface="Times New Roman" panose="02020603050405020304" pitchFamily="18" charset="0"/>
              </a:rPr>
              <a:t>5= </a:t>
            </a:r>
            <a:r>
              <a:rPr lang="en-GB" sz="2400" dirty="0">
                <a:solidFill>
                  <a:srgbClr val="000000"/>
                </a:solidFill>
                <a:effectLst/>
                <a:latin typeface="Times New Roman" panose="02020603050405020304" pitchFamily="18" charset="0"/>
                <a:ea typeface="Times New Roman" panose="02020603050405020304" pitchFamily="18" charset="0"/>
              </a:rPr>
              <a:t>Very confident</a:t>
            </a:r>
          </a:p>
          <a:p>
            <a:pPr lvl="0">
              <a:lnSpc>
                <a:spcPct val="100000"/>
              </a:lnSpc>
              <a:spcBef>
                <a:spcPts val="0"/>
              </a:spcBef>
              <a:buSzPts val="1000"/>
              <a:tabLst>
                <a:tab pos="457200" algn="l"/>
              </a:tabLst>
            </a:pPr>
            <a:r>
              <a:rPr lang="en-GB" sz="2400" dirty="0">
                <a:solidFill>
                  <a:srgbClr val="000000"/>
                </a:solidFill>
                <a:effectLst/>
                <a:latin typeface="Times New Roman" panose="02020603050405020304" pitchFamily="18" charset="0"/>
                <a:ea typeface="Times New Roman" panose="02020603050405020304" pitchFamily="18" charset="0"/>
              </a:rPr>
              <a:t>4= Somewhat confident</a:t>
            </a:r>
          </a:p>
          <a:p>
            <a:pPr lvl="0">
              <a:lnSpc>
                <a:spcPct val="100000"/>
              </a:lnSpc>
              <a:spcBef>
                <a:spcPts val="0"/>
              </a:spcBef>
              <a:buSzPts val="1000"/>
              <a:tabLst>
                <a:tab pos="457200" algn="l"/>
              </a:tabLst>
            </a:pPr>
            <a:r>
              <a:rPr lang="en-GB" sz="2400" dirty="0">
                <a:solidFill>
                  <a:srgbClr val="000000"/>
                </a:solidFill>
                <a:effectLst/>
                <a:latin typeface="Times New Roman" panose="02020603050405020304" pitchFamily="18" charset="0"/>
                <a:ea typeface="Times New Roman" panose="02020603050405020304" pitchFamily="18" charset="0"/>
              </a:rPr>
              <a:t>3=Neutral</a:t>
            </a:r>
          </a:p>
          <a:p>
            <a:pPr lvl="0">
              <a:lnSpc>
                <a:spcPct val="100000"/>
              </a:lnSpc>
              <a:spcBef>
                <a:spcPts val="0"/>
              </a:spcBef>
              <a:buSzPts val="1000"/>
              <a:tabLst>
                <a:tab pos="457200" algn="l"/>
              </a:tabLst>
            </a:pPr>
            <a:r>
              <a:rPr lang="en-GB" sz="2400" dirty="0">
                <a:solidFill>
                  <a:srgbClr val="000000"/>
                </a:solidFill>
                <a:effectLst/>
                <a:latin typeface="Times New Roman" panose="02020603050405020304" pitchFamily="18" charset="0"/>
                <a:ea typeface="Times New Roman" panose="02020603050405020304" pitchFamily="18" charset="0"/>
              </a:rPr>
              <a:t>2=Somewhat unconfident</a:t>
            </a:r>
          </a:p>
          <a:p>
            <a:pPr lvl="0">
              <a:lnSpc>
                <a:spcPct val="100000"/>
              </a:lnSpc>
              <a:spcBef>
                <a:spcPts val="0"/>
              </a:spcBef>
              <a:buSzPts val="1000"/>
              <a:tabLst>
                <a:tab pos="457200" algn="l"/>
              </a:tabLst>
            </a:pPr>
            <a:r>
              <a:rPr lang="en-GB" sz="2400" dirty="0">
                <a:solidFill>
                  <a:srgbClr val="000000"/>
                </a:solidFill>
                <a:effectLst/>
                <a:latin typeface="Times New Roman" panose="02020603050405020304" pitchFamily="18" charset="0"/>
                <a:ea typeface="Times New Roman" panose="02020603050405020304" pitchFamily="18" charset="0"/>
              </a:rPr>
              <a:t>1=Not confident at all</a:t>
            </a:r>
          </a:p>
          <a:p>
            <a:endParaRPr lang="en-US" dirty="0"/>
          </a:p>
        </p:txBody>
      </p:sp>
      <p:sp>
        <p:nvSpPr>
          <p:cNvPr id="4" name="TextBox 3">
            <a:extLst>
              <a:ext uri="{FF2B5EF4-FFF2-40B4-BE49-F238E27FC236}">
                <a16:creationId xmlns:a16="http://schemas.microsoft.com/office/drawing/2014/main" id="{9811913F-1D00-1983-6BC4-08FF81C4A157}"/>
              </a:ext>
            </a:extLst>
          </p:cNvPr>
          <p:cNvSpPr txBox="1"/>
          <p:nvPr/>
        </p:nvSpPr>
        <p:spPr>
          <a:xfrm>
            <a:off x="7026441" y="5233334"/>
            <a:ext cx="3954929" cy="369332"/>
          </a:xfrm>
          <a:prstGeom prst="rect">
            <a:avLst/>
          </a:prstGeom>
          <a:solidFill>
            <a:srgbClr val="055D67"/>
          </a:solidFill>
        </p:spPr>
        <p:txBody>
          <a:bodyPr wrap="none" rtlCol="0">
            <a:spAutoFit/>
          </a:bodyPr>
          <a:lstStyle/>
          <a:p>
            <a:r>
              <a:rPr lang="en-US" dirty="0">
                <a:solidFill>
                  <a:schemeClr val="bg1"/>
                </a:solidFill>
              </a:rPr>
              <a:t>Please type your answers in the chat</a:t>
            </a:r>
          </a:p>
        </p:txBody>
      </p:sp>
    </p:spTree>
    <p:extLst>
      <p:ext uri="{BB962C8B-B14F-4D97-AF65-F5344CB8AC3E}">
        <p14:creationId xmlns:p14="http://schemas.microsoft.com/office/powerpoint/2010/main" val="1050678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188CD660-9992-9D2C-D751-6F200ED6555D}"/>
              </a:ext>
            </a:extLst>
          </p:cNvPr>
          <p:cNvSpPr/>
          <p:nvPr/>
        </p:nvSpPr>
        <p:spPr>
          <a:xfrm rot="16200000">
            <a:off x="10546073" y="898903"/>
            <a:ext cx="514966" cy="1326239"/>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64" name="Rectangle 63">
            <a:extLst>
              <a:ext uri="{FF2B5EF4-FFF2-40B4-BE49-F238E27FC236}">
                <a16:creationId xmlns:a16="http://schemas.microsoft.com/office/drawing/2014/main" id="{3A00F5B1-DE9B-C475-3126-861A725E6174}"/>
              </a:ext>
            </a:extLst>
          </p:cNvPr>
          <p:cNvSpPr/>
          <p:nvPr/>
        </p:nvSpPr>
        <p:spPr>
          <a:xfrm>
            <a:off x="10151446" y="181447"/>
            <a:ext cx="656751" cy="1126262"/>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 name="Title 1">
            <a:extLst>
              <a:ext uri="{FF2B5EF4-FFF2-40B4-BE49-F238E27FC236}">
                <a16:creationId xmlns:a16="http://schemas.microsoft.com/office/drawing/2014/main" id="{C5FB39A4-AFF5-5F27-3AB0-C755C461575D}"/>
              </a:ext>
            </a:extLst>
          </p:cNvPr>
          <p:cNvSpPr>
            <a:spLocks noGrp="1"/>
          </p:cNvSpPr>
          <p:nvPr>
            <p:ph type="title"/>
          </p:nvPr>
        </p:nvSpPr>
        <p:spPr/>
        <p:txBody>
          <a:bodyPr/>
          <a:lstStyle/>
          <a:p>
            <a:r>
              <a:rPr lang="en-US" dirty="0"/>
              <a:t>Desirability </a:t>
            </a:r>
          </a:p>
        </p:txBody>
      </p:sp>
      <p:sp>
        <p:nvSpPr>
          <p:cNvPr id="5" name="Rectangle 4">
            <a:extLst>
              <a:ext uri="{FF2B5EF4-FFF2-40B4-BE49-F238E27FC236}">
                <a16:creationId xmlns:a16="http://schemas.microsoft.com/office/drawing/2014/main" id="{3496D096-EF90-0FD4-A6CA-148B95BC61AE}"/>
              </a:ext>
            </a:extLst>
          </p:cNvPr>
          <p:cNvSpPr/>
          <p:nvPr/>
        </p:nvSpPr>
        <p:spPr>
          <a:xfrm>
            <a:off x="8072568" y="179293"/>
            <a:ext cx="3396099" cy="19364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6" name="Rectangle 5">
            <a:extLst>
              <a:ext uri="{FF2B5EF4-FFF2-40B4-BE49-F238E27FC236}">
                <a16:creationId xmlns:a16="http://schemas.microsoft.com/office/drawing/2014/main" id="{A792618B-616A-BF8D-90EA-23E7DEABC154}"/>
              </a:ext>
            </a:extLst>
          </p:cNvPr>
          <p:cNvSpPr/>
          <p:nvPr/>
        </p:nvSpPr>
        <p:spPr>
          <a:xfrm>
            <a:off x="9436213" y="823915"/>
            <a:ext cx="704221" cy="4808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7" name="Rectangle 6">
            <a:extLst>
              <a:ext uri="{FF2B5EF4-FFF2-40B4-BE49-F238E27FC236}">
                <a16:creationId xmlns:a16="http://schemas.microsoft.com/office/drawing/2014/main" id="{1937CA8F-17BF-FF26-404E-AFA4226AB681}"/>
              </a:ext>
            </a:extLst>
          </p:cNvPr>
          <p:cNvSpPr/>
          <p:nvPr/>
        </p:nvSpPr>
        <p:spPr>
          <a:xfrm>
            <a:off x="10811918" y="180850"/>
            <a:ext cx="656751" cy="1126262"/>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8" name="Rectangle 7">
            <a:extLst>
              <a:ext uri="{FF2B5EF4-FFF2-40B4-BE49-F238E27FC236}">
                <a16:creationId xmlns:a16="http://schemas.microsoft.com/office/drawing/2014/main" id="{997A7234-1D99-D149-54A7-65FE78AD3A86}"/>
              </a:ext>
            </a:extLst>
          </p:cNvPr>
          <p:cNvSpPr/>
          <p:nvPr/>
        </p:nvSpPr>
        <p:spPr>
          <a:xfrm>
            <a:off x="10143678" y="180850"/>
            <a:ext cx="665393" cy="11262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9" name="Rectangle 8">
            <a:extLst>
              <a:ext uri="{FF2B5EF4-FFF2-40B4-BE49-F238E27FC236}">
                <a16:creationId xmlns:a16="http://schemas.microsoft.com/office/drawing/2014/main" id="{91B17811-B533-3BE2-5D12-1DF85C573EC9}"/>
              </a:ext>
            </a:extLst>
          </p:cNvPr>
          <p:cNvSpPr/>
          <p:nvPr/>
        </p:nvSpPr>
        <p:spPr>
          <a:xfrm>
            <a:off x="9437924" y="179301"/>
            <a:ext cx="704280" cy="11286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0" name="Rectangle 9">
            <a:extLst>
              <a:ext uri="{FF2B5EF4-FFF2-40B4-BE49-F238E27FC236}">
                <a16:creationId xmlns:a16="http://schemas.microsoft.com/office/drawing/2014/main" id="{9E993229-7420-72B4-4CA6-5AA58F1D6C2C}"/>
              </a:ext>
            </a:extLst>
          </p:cNvPr>
          <p:cNvSpPr/>
          <p:nvPr/>
        </p:nvSpPr>
        <p:spPr>
          <a:xfrm>
            <a:off x="8742827" y="179541"/>
            <a:ext cx="691315" cy="11290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1" name="TextBox 10">
            <a:extLst>
              <a:ext uri="{FF2B5EF4-FFF2-40B4-BE49-F238E27FC236}">
                <a16:creationId xmlns:a16="http://schemas.microsoft.com/office/drawing/2014/main" id="{8F516C3E-B1A7-AD33-7D3C-8B69A48947E9}"/>
              </a:ext>
            </a:extLst>
          </p:cNvPr>
          <p:cNvSpPr txBox="1"/>
          <p:nvPr/>
        </p:nvSpPr>
        <p:spPr>
          <a:xfrm>
            <a:off x="8076889" y="179293"/>
            <a:ext cx="647059" cy="400110"/>
          </a:xfrm>
          <a:prstGeom prst="rect">
            <a:avLst/>
          </a:prstGeom>
          <a:noFill/>
        </p:spPr>
        <p:txBody>
          <a:bodyPr wrap="square" rtlCol="0">
            <a:spAutoFit/>
          </a:bodyPr>
          <a:lstStyle/>
          <a:p>
            <a:pPr algn="ctr"/>
            <a:r>
              <a:rPr lang="en-US" sz="500" b="1"/>
              <a:t>Research response (solution)</a:t>
            </a:r>
          </a:p>
          <a:p>
            <a:pPr algn="ctr"/>
            <a:endParaRPr lang="en-US" sz="500" b="1"/>
          </a:p>
        </p:txBody>
      </p:sp>
      <p:sp>
        <p:nvSpPr>
          <p:cNvPr id="12" name="TextBox 11">
            <a:extLst>
              <a:ext uri="{FF2B5EF4-FFF2-40B4-BE49-F238E27FC236}">
                <a16:creationId xmlns:a16="http://schemas.microsoft.com/office/drawing/2014/main" id="{D6F38C8A-52F5-71F6-D53F-88930230BDD4}"/>
              </a:ext>
            </a:extLst>
          </p:cNvPr>
          <p:cNvSpPr txBox="1"/>
          <p:nvPr/>
        </p:nvSpPr>
        <p:spPr>
          <a:xfrm>
            <a:off x="10827599" y="189994"/>
            <a:ext cx="633878" cy="323165"/>
          </a:xfrm>
          <a:prstGeom prst="rect">
            <a:avLst/>
          </a:prstGeom>
          <a:noFill/>
        </p:spPr>
        <p:txBody>
          <a:bodyPr wrap="square" rtlCol="0">
            <a:spAutoFit/>
          </a:bodyPr>
          <a:lstStyle/>
          <a:p>
            <a:pPr algn="ctr"/>
            <a:r>
              <a:rPr lang="en-US" sz="500" b="1" dirty="0"/>
              <a:t>Problem and context (Challenge)</a:t>
            </a:r>
          </a:p>
        </p:txBody>
      </p:sp>
      <p:sp>
        <p:nvSpPr>
          <p:cNvPr id="13" name="TextBox 12">
            <a:extLst>
              <a:ext uri="{FF2B5EF4-FFF2-40B4-BE49-F238E27FC236}">
                <a16:creationId xmlns:a16="http://schemas.microsoft.com/office/drawing/2014/main" id="{FC3F18E7-9211-3292-AA63-7D868266898F}"/>
              </a:ext>
            </a:extLst>
          </p:cNvPr>
          <p:cNvSpPr txBox="1"/>
          <p:nvPr/>
        </p:nvSpPr>
        <p:spPr>
          <a:xfrm>
            <a:off x="9440088" y="1317750"/>
            <a:ext cx="693038" cy="477054"/>
          </a:xfrm>
          <a:prstGeom prst="rect">
            <a:avLst/>
          </a:prstGeom>
          <a:noFill/>
        </p:spPr>
        <p:txBody>
          <a:bodyPr wrap="square" rtlCol="0">
            <a:spAutoFit/>
          </a:bodyPr>
          <a:lstStyle/>
          <a:p>
            <a:pPr algn="ctr"/>
            <a:r>
              <a:rPr lang="en-US" sz="500" b="1"/>
              <a:t>Actions to achieve outcomes/impact/benefits and metrics</a:t>
            </a:r>
          </a:p>
        </p:txBody>
      </p:sp>
      <p:sp>
        <p:nvSpPr>
          <p:cNvPr id="14" name="TextBox 13">
            <a:extLst>
              <a:ext uri="{FF2B5EF4-FFF2-40B4-BE49-F238E27FC236}">
                <a16:creationId xmlns:a16="http://schemas.microsoft.com/office/drawing/2014/main" id="{EF2CAB42-5421-54D3-C57D-39DC07B608B5}"/>
              </a:ext>
            </a:extLst>
          </p:cNvPr>
          <p:cNvSpPr txBox="1"/>
          <p:nvPr/>
        </p:nvSpPr>
        <p:spPr>
          <a:xfrm>
            <a:off x="8737613" y="181968"/>
            <a:ext cx="687944" cy="323165"/>
          </a:xfrm>
          <a:prstGeom prst="rect">
            <a:avLst/>
          </a:prstGeom>
          <a:noFill/>
        </p:spPr>
        <p:txBody>
          <a:bodyPr wrap="square" rtlCol="0">
            <a:spAutoFit/>
          </a:bodyPr>
          <a:lstStyle/>
          <a:p>
            <a:pPr algn="ctr"/>
            <a:r>
              <a:rPr lang="en-US" sz="500" b="1"/>
              <a:t>Research objectives</a:t>
            </a:r>
          </a:p>
          <a:p>
            <a:pPr algn="ctr"/>
            <a:endParaRPr lang="en-US" sz="500" b="1"/>
          </a:p>
        </p:txBody>
      </p:sp>
      <p:sp>
        <p:nvSpPr>
          <p:cNvPr id="15" name="TextBox 14">
            <a:extLst>
              <a:ext uri="{FF2B5EF4-FFF2-40B4-BE49-F238E27FC236}">
                <a16:creationId xmlns:a16="http://schemas.microsoft.com/office/drawing/2014/main" id="{62AF8153-9D5D-3E84-7063-87CC1EEF2ECF}"/>
              </a:ext>
            </a:extLst>
          </p:cNvPr>
          <p:cNvSpPr txBox="1"/>
          <p:nvPr/>
        </p:nvSpPr>
        <p:spPr>
          <a:xfrm>
            <a:off x="10161048" y="185486"/>
            <a:ext cx="632647" cy="323165"/>
          </a:xfrm>
          <a:prstGeom prst="rect">
            <a:avLst/>
          </a:prstGeom>
          <a:noFill/>
        </p:spPr>
        <p:txBody>
          <a:bodyPr wrap="square" rtlCol="0">
            <a:spAutoFit/>
          </a:bodyPr>
          <a:lstStyle/>
          <a:p>
            <a:pPr algn="ctr"/>
            <a:r>
              <a:rPr lang="en-US" sz="500" b="1" dirty="0"/>
              <a:t>Users and Beneficiaries</a:t>
            </a:r>
          </a:p>
          <a:p>
            <a:pPr algn="ctr"/>
            <a:endParaRPr lang="en-US" sz="500" b="1" dirty="0"/>
          </a:p>
        </p:txBody>
      </p:sp>
      <p:sp>
        <p:nvSpPr>
          <p:cNvPr id="16" name="Rectangle 15">
            <a:extLst>
              <a:ext uri="{FF2B5EF4-FFF2-40B4-BE49-F238E27FC236}">
                <a16:creationId xmlns:a16="http://schemas.microsoft.com/office/drawing/2014/main" id="{2CFEE608-3DC1-444E-52DE-C666D44534B8}"/>
              </a:ext>
            </a:extLst>
          </p:cNvPr>
          <p:cNvSpPr/>
          <p:nvPr/>
        </p:nvSpPr>
        <p:spPr>
          <a:xfrm>
            <a:off x="8068247" y="1824162"/>
            <a:ext cx="1732549" cy="2889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7" name="Rectangle 16">
            <a:extLst>
              <a:ext uri="{FF2B5EF4-FFF2-40B4-BE49-F238E27FC236}">
                <a16:creationId xmlns:a16="http://schemas.microsoft.com/office/drawing/2014/main" id="{8A8F682D-2F97-2448-0B74-0185FE001EBE}"/>
              </a:ext>
            </a:extLst>
          </p:cNvPr>
          <p:cNvSpPr/>
          <p:nvPr/>
        </p:nvSpPr>
        <p:spPr>
          <a:xfrm>
            <a:off x="10143279" y="1304728"/>
            <a:ext cx="1325389" cy="5171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8" name="TextBox 17">
            <a:extLst>
              <a:ext uri="{FF2B5EF4-FFF2-40B4-BE49-F238E27FC236}">
                <a16:creationId xmlns:a16="http://schemas.microsoft.com/office/drawing/2014/main" id="{5C0F2E6D-9454-331A-5BBA-FBE8B00883C8}"/>
              </a:ext>
            </a:extLst>
          </p:cNvPr>
          <p:cNvSpPr txBox="1"/>
          <p:nvPr/>
        </p:nvSpPr>
        <p:spPr>
          <a:xfrm>
            <a:off x="8109582" y="1831481"/>
            <a:ext cx="1378674" cy="246221"/>
          </a:xfrm>
          <a:prstGeom prst="rect">
            <a:avLst/>
          </a:prstGeom>
          <a:noFill/>
        </p:spPr>
        <p:txBody>
          <a:bodyPr wrap="square" rtlCol="0">
            <a:spAutoFit/>
          </a:bodyPr>
          <a:lstStyle/>
          <a:p>
            <a:pPr algn="ctr"/>
            <a:r>
              <a:rPr lang="en-US" sz="500" b="1"/>
              <a:t>Research expenses (Costs)</a:t>
            </a:r>
          </a:p>
          <a:p>
            <a:pPr algn="ctr"/>
            <a:endParaRPr lang="en-US" sz="500" b="1"/>
          </a:p>
        </p:txBody>
      </p:sp>
      <p:sp>
        <p:nvSpPr>
          <p:cNvPr id="19" name="TextBox 18">
            <a:extLst>
              <a:ext uri="{FF2B5EF4-FFF2-40B4-BE49-F238E27FC236}">
                <a16:creationId xmlns:a16="http://schemas.microsoft.com/office/drawing/2014/main" id="{ECB8068C-BBFA-F154-CAE6-1616D1ACD324}"/>
              </a:ext>
            </a:extLst>
          </p:cNvPr>
          <p:cNvSpPr txBox="1"/>
          <p:nvPr/>
        </p:nvSpPr>
        <p:spPr>
          <a:xfrm>
            <a:off x="10142204" y="1831481"/>
            <a:ext cx="1278939" cy="169277"/>
          </a:xfrm>
          <a:prstGeom prst="rect">
            <a:avLst/>
          </a:prstGeom>
          <a:noFill/>
        </p:spPr>
        <p:txBody>
          <a:bodyPr wrap="square" rtlCol="0">
            <a:spAutoFit/>
          </a:bodyPr>
          <a:lstStyle/>
          <a:p>
            <a:pPr algn="ctr"/>
            <a:r>
              <a:rPr lang="en-US" sz="500" b="1"/>
              <a:t>Funding streams  (Income)</a:t>
            </a:r>
          </a:p>
        </p:txBody>
      </p:sp>
      <p:sp>
        <p:nvSpPr>
          <p:cNvPr id="20" name="TextBox 19">
            <a:extLst>
              <a:ext uri="{FF2B5EF4-FFF2-40B4-BE49-F238E27FC236}">
                <a16:creationId xmlns:a16="http://schemas.microsoft.com/office/drawing/2014/main" id="{28F3B447-8FCD-6BF6-4A74-9AAB13724C98}"/>
              </a:ext>
            </a:extLst>
          </p:cNvPr>
          <p:cNvSpPr txBox="1"/>
          <p:nvPr/>
        </p:nvSpPr>
        <p:spPr>
          <a:xfrm>
            <a:off x="10161048" y="1314521"/>
            <a:ext cx="1260094" cy="169277"/>
          </a:xfrm>
          <a:prstGeom prst="rect">
            <a:avLst/>
          </a:prstGeom>
          <a:noFill/>
        </p:spPr>
        <p:txBody>
          <a:bodyPr wrap="square" rtlCol="0">
            <a:spAutoFit/>
          </a:bodyPr>
          <a:lstStyle/>
          <a:p>
            <a:pPr algn="ctr"/>
            <a:r>
              <a:rPr lang="en-US" sz="500" b="1"/>
              <a:t>Outcomes/Benefits /Impact</a:t>
            </a:r>
          </a:p>
        </p:txBody>
      </p:sp>
      <p:sp>
        <p:nvSpPr>
          <p:cNvPr id="21" name="Rectangle 20">
            <a:extLst>
              <a:ext uri="{FF2B5EF4-FFF2-40B4-BE49-F238E27FC236}">
                <a16:creationId xmlns:a16="http://schemas.microsoft.com/office/drawing/2014/main" id="{8012B62B-AA6B-DE6D-A86E-66C8A495EDF8}"/>
              </a:ext>
            </a:extLst>
          </p:cNvPr>
          <p:cNvSpPr/>
          <p:nvPr/>
        </p:nvSpPr>
        <p:spPr>
          <a:xfrm>
            <a:off x="8072141" y="1824883"/>
            <a:ext cx="3400420" cy="2878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2" name="TextBox 21">
            <a:extLst>
              <a:ext uri="{FF2B5EF4-FFF2-40B4-BE49-F238E27FC236}">
                <a16:creationId xmlns:a16="http://schemas.microsoft.com/office/drawing/2014/main" id="{7CBB62CF-FB6F-B527-D482-7C8C619243B2}"/>
              </a:ext>
            </a:extLst>
          </p:cNvPr>
          <p:cNvSpPr txBox="1"/>
          <p:nvPr/>
        </p:nvSpPr>
        <p:spPr>
          <a:xfrm>
            <a:off x="9430118" y="183843"/>
            <a:ext cx="744911" cy="400110"/>
          </a:xfrm>
          <a:prstGeom prst="rect">
            <a:avLst/>
          </a:prstGeom>
          <a:noFill/>
        </p:spPr>
        <p:txBody>
          <a:bodyPr wrap="square" rtlCol="0">
            <a:spAutoFit/>
          </a:bodyPr>
          <a:lstStyle/>
          <a:p>
            <a:pPr algn="ctr"/>
            <a:r>
              <a:rPr lang="en-US" sz="500" b="1"/>
              <a:t>Competitive advantage</a:t>
            </a:r>
          </a:p>
          <a:p>
            <a:pPr algn="ctr"/>
            <a:endParaRPr lang="en-US" sz="500" b="1"/>
          </a:p>
          <a:p>
            <a:pPr algn="ctr"/>
            <a:endParaRPr lang="en-US" sz="500"/>
          </a:p>
        </p:txBody>
      </p:sp>
      <p:sp>
        <p:nvSpPr>
          <p:cNvPr id="23" name="TextBox 22">
            <a:extLst>
              <a:ext uri="{FF2B5EF4-FFF2-40B4-BE49-F238E27FC236}">
                <a16:creationId xmlns:a16="http://schemas.microsoft.com/office/drawing/2014/main" id="{FC15A043-3367-370E-FFD4-3B081E8C3E60}"/>
              </a:ext>
            </a:extLst>
          </p:cNvPr>
          <p:cNvSpPr txBox="1"/>
          <p:nvPr/>
        </p:nvSpPr>
        <p:spPr>
          <a:xfrm>
            <a:off x="9438463" y="820618"/>
            <a:ext cx="709589" cy="246221"/>
          </a:xfrm>
          <a:prstGeom prst="rect">
            <a:avLst/>
          </a:prstGeom>
          <a:noFill/>
        </p:spPr>
        <p:txBody>
          <a:bodyPr wrap="square" rtlCol="0">
            <a:spAutoFit/>
          </a:bodyPr>
          <a:lstStyle/>
          <a:p>
            <a:pPr algn="ctr"/>
            <a:r>
              <a:rPr lang="en-US" sz="500" b="1"/>
              <a:t>Unique (value) proposition</a:t>
            </a:r>
          </a:p>
        </p:txBody>
      </p:sp>
      <p:sp>
        <p:nvSpPr>
          <p:cNvPr id="24" name="TextBox 23">
            <a:extLst>
              <a:ext uri="{FF2B5EF4-FFF2-40B4-BE49-F238E27FC236}">
                <a16:creationId xmlns:a16="http://schemas.microsoft.com/office/drawing/2014/main" id="{E9DCCF8E-E063-CA83-7CC5-DEF27D1C4EB4}"/>
              </a:ext>
            </a:extLst>
          </p:cNvPr>
          <p:cNvSpPr txBox="1"/>
          <p:nvPr/>
        </p:nvSpPr>
        <p:spPr>
          <a:xfrm>
            <a:off x="8753811" y="827486"/>
            <a:ext cx="645916" cy="477054"/>
          </a:xfrm>
          <a:prstGeom prst="rect">
            <a:avLst/>
          </a:prstGeom>
          <a:noFill/>
        </p:spPr>
        <p:txBody>
          <a:bodyPr wrap="square" rtlCol="0">
            <a:spAutoFit/>
          </a:bodyPr>
          <a:lstStyle/>
          <a:p>
            <a:pPr algn="ctr"/>
            <a:r>
              <a:rPr lang="en-US" sz="500" b="1"/>
              <a:t>Key collaborators, partners  and resources</a:t>
            </a:r>
          </a:p>
          <a:p>
            <a:pPr algn="ctr"/>
            <a:endParaRPr lang="en-US" sz="500" b="1"/>
          </a:p>
        </p:txBody>
      </p:sp>
      <p:cxnSp>
        <p:nvCxnSpPr>
          <p:cNvPr id="25" name="Straight Connector 24">
            <a:extLst>
              <a:ext uri="{FF2B5EF4-FFF2-40B4-BE49-F238E27FC236}">
                <a16:creationId xmlns:a16="http://schemas.microsoft.com/office/drawing/2014/main" id="{51C192BE-C878-498D-F39A-DD3CF89EF5A9}"/>
              </a:ext>
            </a:extLst>
          </p:cNvPr>
          <p:cNvCxnSpPr>
            <a:cxnSpLocks/>
          </p:cNvCxnSpPr>
          <p:nvPr/>
        </p:nvCxnSpPr>
        <p:spPr>
          <a:xfrm flipV="1">
            <a:off x="8742658" y="823858"/>
            <a:ext cx="697431" cy="1985"/>
          </a:xfrm>
          <a:prstGeom prst="lin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193BE43-39C2-9DB4-C863-C3E26DB2D8EC}"/>
              </a:ext>
            </a:extLst>
          </p:cNvPr>
          <p:cNvSpPr/>
          <p:nvPr/>
        </p:nvSpPr>
        <p:spPr>
          <a:xfrm>
            <a:off x="8070883" y="1307112"/>
            <a:ext cx="676883"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a:t>v</a:t>
            </a:r>
          </a:p>
        </p:txBody>
      </p:sp>
      <p:sp>
        <p:nvSpPr>
          <p:cNvPr id="27" name="TextBox 26">
            <a:extLst>
              <a:ext uri="{FF2B5EF4-FFF2-40B4-BE49-F238E27FC236}">
                <a16:creationId xmlns:a16="http://schemas.microsoft.com/office/drawing/2014/main" id="{3E179603-AEE1-A338-3072-EA6861DED42D}"/>
              </a:ext>
            </a:extLst>
          </p:cNvPr>
          <p:cNvSpPr txBox="1"/>
          <p:nvPr/>
        </p:nvSpPr>
        <p:spPr>
          <a:xfrm>
            <a:off x="8068673" y="1321402"/>
            <a:ext cx="668941" cy="400110"/>
          </a:xfrm>
          <a:prstGeom prst="rect">
            <a:avLst/>
          </a:prstGeom>
          <a:noFill/>
        </p:spPr>
        <p:txBody>
          <a:bodyPr wrap="square" rtlCol="0">
            <a:spAutoFit/>
          </a:bodyPr>
          <a:lstStyle/>
          <a:p>
            <a:pPr algn="ctr"/>
            <a:r>
              <a:rPr lang="en-US" sz="500" b="1"/>
              <a:t>Research output</a:t>
            </a:r>
          </a:p>
          <a:p>
            <a:pPr algn="ctr"/>
            <a:r>
              <a:rPr lang="en-US" sz="500" b="1"/>
              <a:t> </a:t>
            </a:r>
          </a:p>
          <a:p>
            <a:pPr algn="ctr"/>
            <a:endParaRPr lang="en-US" sz="500" b="1"/>
          </a:p>
        </p:txBody>
      </p:sp>
      <p:sp>
        <p:nvSpPr>
          <p:cNvPr id="28" name="Rectangle 27">
            <a:extLst>
              <a:ext uri="{FF2B5EF4-FFF2-40B4-BE49-F238E27FC236}">
                <a16:creationId xmlns:a16="http://schemas.microsoft.com/office/drawing/2014/main" id="{56EC4A74-00B3-9298-25CF-73939DC7167E}"/>
              </a:ext>
            </a:extLst>
          </p:cNvPr>
          <p:cNvSpPr/>
          <p:nvPr/>
        </p:nvSpPr>
        <p:spPr>
          <a:xfrm>
            <a:off x="8747111" y="1304728"/>
            <a:ext cx="687031"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9" name="TextBox 28">
            <a:extLst>
              <a:ext uri="{FF2B5EF4-FFF2-40B4-BE49-F238E27FC236}">
                <a16:creationId xmlns:a16="http://schemas.microsoft.com/office/drawing/2014/main" id="{749C8F97-43B8-6AD7-CDC0-58BEB25F29D1}"/>
              </a:ext>
            </a:extLst>
          </p:cNvPr>
          <p:cNvSpPr txBox="1"/>
          <p:nvPr/>
        </p:nvSpPr>
        <p:spPr>
          <a:xfrm>
            <a:off x="8725920" y="1324912"/>
            <a:ext cx="668941" cy="323165"/>
          </a:xfrm>
          <a:prstGeom prst="rect">
            <a:avLst/>
          </a:prstGeom>
          <a:noFill/>
        </p:spPr>
        <p:txBody>
          <a:bodyPr wrap="square" rtlCol="0">
            <a:spAutoFit/>
          </a:bodyPr>
          <a:lstStyle/>
          <a:p>
            <a:pPr algn="ctr"/>
            <a:r>
              <a:rPr lang="en-US" sz="500" b="1"/>
              <a:t>Risks</a:t>
            </a:r>
          </a:p>
          <a:p>
            <a:pPr algn="ctr"/>
            <a:r>
              <a:rPr lang="en-US" sz="500" b="1"/>
              <a:t> </a:t>
            </a:r>
          </a:p>
          <a:p>
            <a:pPr algn="ctr"/>
            <a:endParaRPr lang="en-US" sz="500" b="1"/>
          </a:p>
        </p:txBody>
      </p:sp>
      <p:pic>
        <p:nvPicPr>
          <p:cNvPr id="33" name="Picture 32" descr="White letters on strings&#10;&#10;Description automatically generated">
            <a:extLst>
              <a:ext uri="{FF2B5EF4-FFF2-40B4-BE49-F238E27FC236}">
                <a16:creationId xmlns:a16="http://schemas.microsoft.com/office/drawing/2014/main" id="{B51773B4-F97A-A77F-2CBD-775911EEFA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9713" y="1481022"/>
            <a:ext cx="1066749" cy="917633"/>
          </a:xfrm>
          <a:prstGeom prst="rect">
            <a:avLst/>
          </a:prstGeom>
        </p:spPr>
      </p:pic>
      <p:pic>
        <p:nvPicPr>
          <p:cNvPr id="4" name="Graphic 3" descr="Arrow circle with solid fill">
            <a:extLst>
              <a:ext uri="{FF2B5EF4-FFF2-40B4-BE49-F238E27FC236}">
                <a16:creationId xmlns:a16="http://schemas.microsoft.com/office/drawing/2014/main" id="{B07074F0-30CA-848E-0B6F-71A4FCF0CE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52946" y="783975"/>
            <a:ext cx="914400" cy="914400"/>
          </a:xfrm>
          <a:prstGeom prst="rect">
            <a:avLst/>
          </a:prstGeom>
        </p:spPr>
      </p:pic>
      <p:graphicFrame>
        <p:nvGraphicFramePr>
          <p:cNvPr id="67" name="TextBox 33">
            <a:extLst>
              <a:ext uri="{FF2B5EF4-FFF2-40B4-BE49-F238E27FC236}">
                <a16:creationId xmlns:a16="http://schemas.microsoft.com/office/drawing/2014/main" id="{FA7211A8-CB21-BA03-D9D7-4CE9248E00D1}"/>
              </a:ext>
            </a:extLst>
          </p:cNvPr>
          <p:cNvGraphicFramePr/>
          <p:nvPr/>
        </p:nvGraphicFramePr>
        <p:xfrm>
          <a:off x="899395" y="2572564"/>
          <a:ext cx="10700934" cy="34778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87429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D1984-F5A1-74D9-3D12-0B94C3887E77}"/>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DAA05A37-8E19-20DC-A42D-0F19B4AEDED5}"/>
              </a:ext>
            </a:extLst>
          </p:cNvPr>
          <p:cNvPicPr>
            <a:picLocks noChangeAspect="1"/>
          </p:cNvPicPr>
          <p:nvPr/>
        </p:nvPicPr>
        <p:blipFill rotWithShape="1">
          <a:blip r:embed="rId3"/>
          <a:srcRect t="55488"/>
          <a:stretch/>
        </p:blipFill>
        <p:spPr>
          <a:xfrm>
            <a:off x="830882" y="3081721"/>
            <a:ext cx="9375843" cy="2347518"/>
          </a:xfrm>
          <a:prstGeom prst="rect">
            <a:avLst/>
          </a:prstGeom>
        </p:spPr>
      </p:pic>
      <p:pic>
        <p:nvPicPr>
          <p:cNvPr id="4" name="Picture 3">
            <a:extLst>
              <a:ext uri="{FF2B5EF4-FFF2-40B4-BE49-F238E27FC236}">
                <a16:creationId xmlns:a16="http://schemas.microsoft.com/office/drawing/2014/main" id="{0D2C725B-8DE6-CC9E-7C8F-0191858018DD}"/>
              </a:ext>
            </a:extLst>
          </p:cNvPr>
          <p:cNvPicPr>
            <a:picLocks noChangeAspect="1"/>
          </p:cNvPicPr>
          <p:nvPr/>
        </p:nvPicPr>
        <p:blipFill rotWithShape="1">
          <a:blip r:embed="rId3"/>
          <a:srcRect b="62759"/>
          <a:stretch/>
        </p:blipFill>
        <p:spPr>
          <a:xfrm>
            <a:off x="799186" y="812646"/>
            <a:ext cx="9375843" cy="1964083"/>
          </a:xfrm>
          <a:prstGeom prst="rect">
            <a:avLst/>
          </a:prstGeom>
        </p:spPr>
      </p:pic>
      <p:sp>
        <p:nvSpPr>
          <p:cNvPr id="2" name="Title 1">
            <a:extLst>
              <a:ext uri="{FF2B5EF4-FFF2-40B4-BE49-F238E27FC236}">
                <a16:creationId xmlns:a16="http://schemas.microsoft.com/office/drawing/2014/main" id="{2B1072AB-654C-DAD8-1129-3A9EC2838EC4}"/>
              </a:ext>
            </a:extLst>
          </p:cNvPr>
          <p:cNvSpPr>
            <a:spLocks noGrp="1"/>
          </p:cNvSpPr>
          <p:nvPr>
            <p:ph type="title"/>
          </p:nvPr>
        </p:nvSpPr>
        <p:spPr/>
        <p:txBody>
          <a:bodyPr>
            <a:normAutofit/>
          </a:bodyPr>
          <a:lstStyle/>
          <a:p>
            <a:r>
              <a:rPr lang="en-US" sz="3200" dirty="0"/>
              <a:t>1. Problem &amp; context (challenge) </a:t>
            </a:r>
          </a:p>
        </p:txBody>
      </p:sp>
      <p:sp>
        <p:nvSpPr>
          <p:cNvPr id="5" name="Rectangle 4">
            <a:extLst>
              <a:ext uri="{FF2B5EF4-FFF2-40B4-BE49-F238E27FC236}">
                <a16:creationId xmlns:a16="http://schemas.microsoft.com/office/drawing/2014/main" id="{AC137E96-3EFE-083E-5C4C-BA6EE4AC5ADB}"/>
              </a:ext>
            </a:extLst>
          </p:cNvPr>
          <p:cNvSpPr/>
          <p:nvPr/>
        </p:nvSpPr>
        <p:spPr>
          <a:xfrm>
            <a:off x="8072568" y="179293"/>
            <a:ext cx="3396099" cy="19364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6" name="Rectangle 5">
            <a:extLst>
              <a:ext uri="{FF2B5EF4-FFF2-40B4-BE49-F238E27FC236}">
                <a16:creationId xmlns:a16="http://schemas.microsoft.com/office/drawing/2014/main" id="{CC44DD4E-3BA7-D92F-0A68-09574CEE6088}"/>
              </a:ext>
            </a:extLst>
          </p:cNvPr>
          <p:cNvSpPr/>
          <p:nvPr/>
        </p:nvSpPr>
        <p:spPr>
          <a:xfrm>
            <a:off x="9436213" y="823915"/>
            <a:ext cx="704221" cy="4808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7" name="Rectangle 6">
            <a:extLst>
              <a:ext uri="{FF2B5EF4-FFF2-40B4-BE49-F238E27FC236}">
                <a16:creationId xmlns:a16="http://schemas.microsoft.com/office/drawing/2014/main" id="{A516093F-9746-9D71-E24F-134D28D76D94}"/>
              </a:ext>
            </a:extLst>
          </p:cNvPr>
          <p:cNvSpPr/>
          <p:nvPr/>
        </p:nvSpPr>
        <p:spPr>
          <a:xfrm>
            <a:off x="10811918" y="180850"/>
            <a:ext cx="656751" cy="1126262"/>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8" name="Rectangle 7">
            <a:extLst>
              <a:ext uri="{FF2B5EF4-FFF2-40B4-BE49-F238E27FC236}">
                <a16:creationId xmlns:a16="http://schemas.microsoft.com/office/drawing/2014/main" id="{8AC66769-AF9C-D6D9-50D8-F2E01A6909BD}"/>
              </a:ext>
            </a:extLst>
          </p:cNvPr>
          <p:cNvSpPr/>
          <p:nvPr/>
        </p:nvSpPr>
        <p:spPr>
          <a:xfrm>
            <a:off x="10143678" y="180850"/>
            <a:ext cx="665393" cy="11262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9" name="Rectangle 8">
            <a:extLst>
              <a:ext uri="{FF2B5EF4-FFF2-40B4-BE49-F238E27FC236}">
                <a16:creationId xmlns:a16="http://schemas.microsoft.com/office/drawing/2014/main" id="{425C1003-EA91-624D-A46A-62AE9886E49C}"/>
              </a:ext>
            </a:extLst>
          </p:cNvPr>
          <p:cNvSpPr/>
          <p:nvPr/>
        </p:nvSpPr>
        <p:spPr>
          <a:xfrm>
            <a:off x="9437924" y="179301"/>
            <a:ext cx="704280" cy="11286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0" name="Rectangle 9">
            <a:extLst>
              <a:ext uri="{FF2B5EF4-FFF2-40B4-BE49-F238E27FC236}">
                <a16:creationId xmlns:a16="http://schemas.microsoft.com/office/drawing/2014/main" id="{70107CB6-B348-AB84-C1AD-989E45F6C09E}"/>
              </a:ext>
            </a:extLst>
          </p:cNvPr>
          <p:cNvSpPr/>
          <p:nvPr/>
        </p:nvSpPr>
        <p:spPr>
          <a:xfrm>
            <a:off x="8742827" y="179541"/>
            <a:ext cx="691315" cy="11290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1" name="TextBox 10">
            <a:extLst>
              <a:ext uri="{FF2B5EF4-FFF2-40B4-BE49-F238E27FC236}">
                <a16:creationId xmlns:a16="http://schemas.microsoft.com/office/drawing/2014/main" id="{411482B4-2057-0B56-6B6C-C6F1DA2DD22D}"/>
              </a:ext>
            </a:extLst>
          </p:cNvPr>
          <p:cNvSpPr txBox="1"/>
          <p:nvPr/>
        </p:nvSpPr>
        <p:spPr>
          <a:xfrm>
            <a:off x="8076889" y="179293"/>
            <a:ext cx="647059" cy="400110"/>
          </a:xfrm>
          <a:prstGeom prst="rect">
            <a:avLst/>
          </a:prstGeom>
          <a:noFill/>
        </p:spPr>
        <p:txBody>
          <a:bodyPr wrap="square" rtlCol="0">
            <a:spAutoFit/>
          </a:bodyPr>
          <a:lstStyle/>
          <a:p>
            <a:pPr algn="ctr"/>
            <a:r>
              <a:rPr lang="en-US" sz="500" b="1"/>
              <a:t>Research response (solution)</a:t>
            </a:r>
          </a:p>
          <a:p>
            <a:pPr algn="ctr"/>
            <a:endParaRPr lang="en-US" sz="500" b="1"/>
          </a:p>
        </p:txBody>
      </p:sp>
      <p:sp>
        <p:nvSpPr>
          <p:cNvPr id="12" name="TextBox 11">
            <a:extLst>
              <a:ext uri="{FF2B5EF4-FFF2-40B4-BE49-F238E27FC236}">
                <a16:creationId xmlns:a16="http://schemas.microsoft.com/office/drawing/2014/main" id="{68A53AAF-270E-723E-8F14-0045D4FFA73D}"/>
              </a:ext>
            </a:extLst>
          </p:cNvPr>
          <p:cNvSpPr txBox="1"/>
          <p:nvPr/>
        </p:nvSpPr>
        <p:spPr>
          <a:xfrm>
            <a:off x="10827599" y="189994"/>
            <a:ext cx="633878" cy="323165"/>
          </a:xfrm>
          <a:prstGeom prst="rect">
            <a:avLst/>
          </a:prstGeom>
          <a:noFill/>
        </p:spPr>
        <p:txBody>
          <a:bodyPr wrap="square" rtlCol="0">
            <a:spAutoFit/>
          </a:bodyPr>
          <a:lstStyle/>
          <a:p>
            <a:pPr algn="ctr"/>
            <a:r>
              <a:rPr lang="en-US" sz="500" b="1" dirty="0"/>
              <a:t>Problem and context (Challenge)</a:t>
            </a:r>
          </a:p>
        </p:txBody>
      </p:sp>
      <p:sp>
        <p:nvSpPr>
          <p:cNvPr id="13" name="TextBox 12">
            <a:extLst>
              <a:ext uri="{FF2B5EF4-FFF2-40B4-BE49-F238E27FC236}">
                <a16:creationId xmlns:a16="http://schemas.microsoft.com/office/drawing/2014/main" id="{87DBB341-6B46-346A-2DC5-99FABE32EBC8}"/>
              </a:ext>
            </a:extLst>
          </p:cNvPr>
          <p:cNvSpPr txBox="1"/>
          <p:nvPr/>
        </p:nvSpPr>
        <p:spPr>
          <a:xfrm>
            <a:off x="9440088" y="1317750"/>
            <a:ext cx="693038" cy="477054"/>
          </a:xfrm>
          <a:prstGeom prst="rect">
            <a:avLst/>
          </a:prstGeom>
          <a:noFill/>
        </p:spPr>
        <p:txBody>
          <a:bodyPr wrap="square" rtlCol="0">
            <a:spAutoFit/>
          </a:bodyPr>
          <a:lstStyle/>
          <a:p>
            <a:pPr algn="ctr"/>
            <a:r>
              <a:rPr lang="en-US" sz="500" b="1"/>
              <a:t>Actions to achieve outcomes/impact/benefits and metrics</a:t>
            </a:r>
          </a:p>
        </p:txBody>
      </p:sp>
      <p:sp>
        <p:nvSpPr>
          <p:cNvPr id="14" name="TextBox 13">
            <a:extLst>
              <a:ext uri="{FF2B5EF4-FFF2-40B4-BE49-F238E27FC236}">
                <a16:creationId xmlns:a16="http://schemas.microsoft.com/office/drawing/2014/main" id="{495F19B0-5050-9AF1-E887-DE6642F6FB5E}"/>
              </a:ext>
            </a:extLst>
          </p:cNvPr>
          <p:cNvSpPr txBox="1"/>
          <p:nvPr/>
        </p:nvSpPr>
        <p:spPr>
          <a:xfrm>
            <a:off x="8737613" y="181968"/>
            <a:ext cx="687944" cy="323165"/>
          </a:xfrm>
          <a:prstGeom prst="rect">
            <a:avLst/>
          </a:prstGeom>
          <a:noFill/>
        </p:spPr>
        <p:txBody>
          <a:bodyPr wrap="square" rtlCol="0">
            <a:spAutoFit/>
          </a:bodyPr>
          <a:lstStyle/>
          <a:p>
            <a:pPr algn="ctr"/>
            <a:r>
              <a:rPr lang="en-US" sz="500" b="1"/>
              <a:t>Research objectives</a:t>
            </a:r>
          </a:p>
          <a:p>
            <a:pPr algn="ctr"/>
            <a:endParaRPr lang="en-US" sz="500" b="1"/>
          </a:p>
        </p:txBody>
      </p:sp>
      <p:sp>
        <p:nvSpPr>
          <p:cNvPr id="15" name="TextBox 14">
            <a:extLst>
              <a:ext uri="{FF2B5EF4-FFF2-40B4-BE49-F238E27FC236}">
                <a16:creationId xmlns:a16="http://schemas.microsoft.com/office/drawing/2014/main" id="{C8A26A1E-98BC-1F1E-C056-7F59E0EC7DFF}"/>
              </a:ext>
            </a:extLst>
          </p:cNvPr>
          <p:cNvSpPr txBox="1"/>
          <p:nvPr/>
        </p:nvSpPr>
        <p:spPr>
          <a:xfrm>
            <a:off x="10161048" y="185486"/>
            <a:ext cx="632647" cy="323165"/>
          </a:xfrm>
          <a:prstGeom prst="rect">
            <a:avLst/>
          </a:prstGeom>
          <a:noFill/>
        </p:spPr>
        <p:txBody>
          <a:bodyPr wrap="square" rtlCol="0">
            <a:spAutoFit/>
          </a:bodyPr>
          <a:lstStyle/>
          <a:p>
            <a:pPr algn="ctr"/>
            <a:r>
              <a:rPr lang="en-US" sz="500" b="1" dirty="0"/>
              <a:t>Users and Beneficiaries</a:t>
            </a:r>
          </a:p>
          <a:p>
            <a:pPr algn="ctr"/>
            <a:endParaRPr lang="en-US" sz="500" b="1" dirty="0"/>
          </a:p>
        </p:txBody>
      </p:sp>
      <p:sp>
        <p:nvSpPr>
          <p:cNvPr id="16" name="Rectangle 15">
            <a:extLst>
              <a:ext uri="{FF2B5EF4-FFF2-40B4-BE49-F238E27FC236}">
                <a16:creationId xmlns:a16="http://schemas.microsoft.com/office/drawing/2014/main" id="{BE3FF538-6D3D-6920-1D9A-8CDBE8C03AD8}"/>
              </a:ext>
            </a:extLst>
          </p:cNvPr>
          <p:cNvSpPr/>
          <p:nvPr/>
        </p:nvSpPr>
        <p:spPr>
          <a:xfrm>
            <a:off x="8068247" y="1824162"/>
            <a:ext cx="1732549" cy="2889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7" name="Rectangle 16">
            <a:extLst>
              <a:ext uri="{FF2B5EF4-FFF2-40B4-BE49-F238E27FC236}">
                <a16:creationId xmlns:a16="http://schemas.microsoft.com/office/drawing/2014/main" id="{D3ADE758-2D1F-ECD7-3FD7-9B5B8E028F96}"/>
              </a:ext>
            </a:extLst>
          </p:cNvPr>
          <p:cNvSpPr/>
          <p:nvPr/>
        </p:nvSpPr>
        <p:spPr>
          <a:xfrm>
            <a:off x="10143279" y="1304728"/>
            <a:ext cx="1325389" cy="5171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8" name="TextBox 17">
            <a:extLst>
              <a:ext uri="{FF2B5EF4-FFF2-40B4-BE49-F238E27FC236}">
                <a16:creationId xmlns:a16="http://schemas.microsoft.com/office/drawing/2014/main" id="{7B0F9FDE-A68F-ECA3-3EEB-029CF164DC2D}"/>
              </a:ext>
            </a:extLst>
          </p:cNvPr>
          <p:cNvSpPr txBox="1"/>
          <p:nvPr/>
        </p:nvSpPr>
        <p:spPr>
          <a:xfrm>
            <a:off x="8109582" y="1831481"/>
            <a:ext cx="1378674" cy="246221"/>
          </a:xfrm>
          <a:prstGeom prst="rect">
            <a:avLst/>
          </a:prstGeom>
          <a:noFill/>
        </p:spPr>
        <p:txBody>
          <a:bodyPr wrap="square" rtlCol="0">
            <a:spAutoFit/>
          </a:bodyPr>
          <a:lstStyle/>
          <a:p>
            <a:pPr algn="ctr"/>
            <a:r>
              <a:rPr lang="en-US" sz="500" b="1"/>
              <a:t>Research expenses (Costs)</a:t>
            </a:r>
          </a:p>
          <a:p>
            <a:pPr algn="ctr"/>
            <a:endParaRPr lang="en-US" sz="500" b="1"/>
          </a:p>
        </p:txBody>
      </p:sp>
      <p:sp>
        <p:nvSpPr>
          <p:cNvPr id="19" name="TextBox 18">
            <a:extLst>
              <a:ext uri="{FF2B5EF4-FFF2-40B4-BE49-F238E27FC236}">
                <a16:creationId xmlns:a16="http://schemas.microsoft.com/office/drawing/2014/main" id="{567C27FB-2731-57ED-26C9-2AA2A6D39648}"/>
              </a:ext>
            </a:extLst>
          </p:cNvPr>
          <p:cNvSpPr txBox="1"/>
          <p:nvPr/>
        </p:nvSpPr>
        <p:spPr>
          <a:xfrm>
            <a:off x="10142204" y="1831481"/>
            <a:ext cx="1278939" cy="169277"/>
          </a:xfrm>
          <a:prstGeom prst="rect">
            <a:avLst/>
          </a:prstGeom>
          <a:noFill/>
        </p:spPr>
        <p:txBody>
          <a:bodyPr wrap="square" rtlCol="0">
            <a:spAutoFit/>
          </a:bodyPr>
          <a:lstStyle/>
          <a:p>
            <a:pPr algn="ctr"/>
            <a:r>
              <a:rPr lang="en-US" sz="500" b="1"/>
              <a:t>Funding streams  (Income)</a:t>
            </a:r>
          </a:p>
        </p:txBody>
      </p:sp>
      <p:sp>
        <p:nvSpPr>
          <p:cNvPr id="20" name="TextBox 19">
            <a:extLst>
              <a:ext uri="{FF2B5EF4-FFF2-40B4-BE49-F238E27FC236}">
                <a16:creationId xmlns:a16="http://schemas.microsoft.com/office/drawing/2014/main" id="{CDE6ABC2-E4CB-DD5B-C5D5-05AD7501E604}"/>
              </a:ext>
            </a:extLst>
          </p:cNvPr>
          <p:cNvSpPr txBox="1"/>
          <p:nvPr/>
        </p:nvSpPr>
        <p:spPr>
          <a:xfrm>
            <a:off x="10161048" y="1314521"/>
            <a:ext cx="1260094" cy="169277"/>
          </a:xfrm>
          <a:prstGeom prst="rect">
            <a:avLst/>
          </a:prstGeom>
          <a:noFill/>
        </p:spPr>
        <p:txBody>
          <a:bodyPr wrap="square" rtlCol="0">
            <a:spAutoFit/>
          </a:bodyPr>
          <a:lstStyle/>
          <a:p>
            <a:pPr algn="ctr"/>
            <a:r>
              <a:rPr lang="en-US" sz="500" b="1"/>
              <a:t>Outcomes/Benefits /Impact</a:t>
            </a:r>
          </a:p>
        </p:txBody>
      </p:sp>
      <p:sp>
        <p:nvSpPr>
          <p:cNvPr id="21" name="Rectangle 20">
            <a:extLst>
              <a:ext uri="{FF2B5EF4-FFF2-40B4-BE49-F238E27FC236}">
                <a16:creationId xmlns:a16="http://schemas.microsoft.com/office/drawing/2014/main" id="{31D1D5C9-64FA-CD57-E059-C3CAD08B3415}"/>
              </a:ext>
            </a:extLst>
          </p:cNvPr>
          <p:cNvSpPr/>
          <p:nvPr/>
        </p:nvSpPr>
        <p:spPr>
          <a:xfrm>
            <a:off x="8072141" y="1824883"/>
            <a:ext cx="3400420" cy="2878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2" name="TextBox 21">
            <a:extLst>
              <a:ext uri="{FF2B5EF4-FFF2-40B4-BE49-F238E27FC236}">
                <a16:creationId xmlns:a16="http://schemas.microsoft.com/office/drawing/2014/main" id="{D965C223-7063-6797-8CCE-438B1CF245D9}"/>
              </a:ext>
            </a:extLst>
          </p:cNvPr>
          <p:cNvSpPr txBox="1"/>
          <p:nvPr/>
        </p:nvSpPr>
        <p:spPr>
          <a:xfrm>
            <a:off x="9430118" y="183843"/>
            <a:ext cx="744911" cy="400110"/>
          </a:xfrm>
          <a:prstGeom prst="rect">
            <a:avLst/>
          </a:prstGeom>
          <a:noFill/>
        </p:spPr>
        <p:txBody>
          <a:bodyPr wrap="square" rtlCol="0">
            <a:spAutoFit/>
          </a:bodyPr>
          <a:lstStyle/>
          <a:p>
            <a:pPr algn="ctr"/>
            <a:r>
              <a:rPr lang="en-US" sz="500" b="1"/>
              <a:t>Competitive advantage</a:t>
            </a:r>
          </a:p>
          <a:p>
            <a:pPr algn="ctr"/>
            <a:endParaRPr lang="en-US" sz="500" b="1"/>
          </a:p>
          <a:p>
            <a:pPr algn="ctr"/>
            <a:endParaRPr lang="en-US" sz="500"/>
          </a:p>
        </p:txBody>
      </p:sp>
      <p:sp>
        <p:nvSpPr>
          <p:cNvPr id="23" name="TextBox 22">
            <a:extLst>
              <a:ext uri="{FF2B5EF4-FFF2-40B4-BE49-F238E27FC236}">
                <a16:creationId xmlns:a16="http://schemas.microsoft.com/office/drawing/2014/main" id="{01C393C3-4C00-6FB2-11B5-DE889CB19646}"/>
              </a:ext>
            </a:extLst>
          </p:cNvPr>
          <p:cNvSpPr txBox="1"/>
          <p:nvPr/>
        </p:nvSpPr>
        <p:spPr>
          <a:xfrm>
            <a:off x="9438463" y="820618"/>
            <a:ext cx="709589" cy="246221"/>
          </a:xfrm>
          <a:prstGeom prst="rect">
            <a:avLst/>
          </a:prstGeom>
          <a:noFill/>
        </p:spPr>
        <p:txBody>
          <a:bodyPr wrap="square" rtlCol="0">
            <a:spAutoFit/>
          </a:bodyPr>
          <a:lstStyle/>
          <a:p>
            <a:pPr algn="ctr"/>
            <a:r>
              <a:rPr lang="en-US" sz="500" b="1"/>
              <a:t>Unique (value) proposition</a:t>
            </a:r>
          </a:p>
        </p:txBody>
      </p:sp>
      <p:sp>
        <p:nvSpPr>
          <p:cNvPr id="24" name="TextBox 23">
            <a:extLst>
              <a:ext uri="{FF2B5EF4-FFF2-40B4-BE49-F238E27FC236}">
                <a16:creationId xmlns:a16="http://schemas.microsoft.com/office/drawing/2014/main" id="{33650863-AF27-7F30-8CB4-955F500018C3}"/>
              </a:ext>
            </a:extLst>
          </p:cNvPr>
          <p:cNvSpPr txBox="1"/>
          <p:nvPr/>
        </p:nvSpPr>
        <p:spPr>
          <a:xfrm>
            <a:off x="8753811" y="827486"/>
            <a:ext cx="645916" cy="477054"/>
          </a:xfrm>
          <a:prstGeom prst="rect">
            <a:avLst/>
          </a:prstGeom>
          <a:noFill/>
        </p:spPr>
        <p:txBody>
          <a:bodyPr wrap="square" rtlCol="0">
            <a:spAutoFit/>
          </a:bodyPr>
          <a:lstStyle/>
          <a:p>
            <a:pPr algn="ctr"/>
            <a:r>
              <a:rPr lang="en-US" sz="500" b="1"/>
              <a:t>Key collaborators, partners  and resources</a:t>
            </a:r>
          </a:p>
          <a:p>
            <a:pPr algn="ctr"/>
            <a:endParaRPr lang="en-US" sz="500" b="1"/>
          </a:p>
        </p:txBody>
      </p:sp>
      <p:cxnSp>
        <p:nvCxnSpPr>
          <p:cNvPr id="25" name="Straight Connector 24">
            <a:extLst>
              <a:ext uri="{FF2B5EF4-FFF2-40B4-BE49-F238E27FC236}">
                <a16:creationId xmlns:a16="http://schemas.microsoft.com/office/drawing/2014/main" id="{7748CF95-FC3D-3E9A-91A1-820820EB1330}"/>
              </a:ext>
            </a:extLst>
          </p:cNvPr>
          <p:cNvCxnSpPr>
            <a:cxnSpLocks/>
          </p:cNvCxnSpPr>
          <p:nvPr/>
        </p:nvCxnSpPr>
        <p:spPr>
          <a:xfrm flipV="1">
            <a:off x="8742658" y="823858"/>
            <a:ext cx="697431" cy="1985"/>
          </a:xfrm>
          <a:prstGeom prst="lin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CC9D892-DA57-AC48-7806-D2DC5CB3ED55}"/>
              </a:ext>
            </a:extLst>
          </p:cNvPr>
          <p:cNvSpPr/>
          <p:nvPr/>
        </p:nvSpPr>
        <p:spPr>
          <a:xfrm>
            <a:off x="8070883" y="1307112"/>
            <a:ext cx="676883"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a:t>v</a:t>
            </a:r>
          </a:p>
        </p:txBody>
      </p:sp>
      <p:sp>
        <p:nvSpPr>
          <p:cNvPr id="27" name="TextBox 26">
            <a:extLst>
              <a:ext uri="{FF2B5EF4-FFF2-40B4-BE49-F238E27FC236}">
                <a16:creationId xmlns:a16="http://schemas.microsoft.com/office/drawing/2014/main" id="{3D1F3DD3-DE13-4667-68BA-2FB5FA80EBEB}"/>
              </a:ext>
            </a:extLst>
          </p:cNvPr>
          <p:cNvSpPr txBox="1"/>
          <p:nvPr/>
        </p:nvSpPr>
        <p:spPr>
          <a:xfrm>
            <a:off x="8068673" y="1321402"/>
            <a:ext cx="668941" cy="400110"/>
          </a:xfrm>
          <a:prstGeom prst="rect">
            <a:avLst/>
          </a:prstGeom>
          <a:noFill/>
        </p:spPr>
        <p:txBody>
          <a:bodyPr wrap="square" rtlCol="0">
            <a:spAutoFit/>
          </a:bodyPr>
          <a:lstStyle/>
          <a:p>
            <a:pPr algn="ctr"/>
            <a:r>
              <a:rPr lang="en-US" sz="500" b="1"/>
              <a:t>Research output</a:t>
            </a:r>
          </a:p>
          <a:p>
            <a:pPr algn="ctr"/>
            <a:r>
              <a:rPr lang="en-US" sz="500" b="1"/>
              <a:t> </a:t>
            </a:r>
          </a:p>
          <a:p>
            <a:pPr algn="ctr"/>
            <a:endParaRPr lang="en-US" sz="500" b="1"/>
          </a:p>
        </p:txBody>
      </p:sp>
      <p:sp>
        <p:nvSpPr>
          <p:cNvPr id="28" name="Rectangle 27">
            <a:extLst>
              <a:ext uri="{FF2B5EF4-FFF2-40B4-BE49-F238E27FC236}">
                <a16:creationId xmlns:a16="http://schemas.microsoft.com/office/drawing/2014/main" id="{9F40601F-A71C-3D83-EB05-DA7766EA1A40}"/>
              </a:ext>
            </a:extLst>
          </p:cNvPr>
          <p:cNvSpPr/>
          <p:nvPr/>
        </p:nvSpPr>
        <p:spPr>
          <a:xfrm>
            <a:off x="8747111" y="1304728"/>
            <a:ext cx="687031"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9" name="TextBox 28">
            <a:extLst>
              <a:ext uri="{FF2B5EF4-FFF2-40B4-BE49-F238E27FC236}">
                <a16:creationId xmlns:a16="http://schemas.microsoft.com/office/drawing/2014/main" id="{A8ADB423-CA0A-F8B5-D30A-B92C8D2C12F9}"/>
              </a:ext>
            </a:extLst>
          </p:cNvPr>
          <p:cNvSpPr txBox="1"/>
          <p:nvPr/>
        </p:nvSpPr>
        <p:spPr>
          <a:xfrm>
            <a:off x="8725920" y="1324912"/>
            <a:ext cx="668941" cy="323165"/>
          </a:xfrm>
          <a:prstGeom prst="rect">
            <a:avLst/>
          </a:prstGeom>
          <a:noFill/>
        </p:spPr>
        <p:txBody>
          <a:bodyPr wrap="square" rtlCol="0">
            <a:spAutoFit/>
          </a:bodyPr>
          <a:lstStyle/>
          <a:p>
            <a:pPr algn="ctr"/>
            <a:r>
              <a:rPr lang="en-US" sz="500" b="1"/>
              <a:t>Risks</a:t>
            </a:r>
          </a:p>
          <a:p>
            <a:pPr algn="ctr"/>
            <a:r>
              <a:rPr lang="en-US" sz="500" b="1"/>
              <a:t> </a:t>
            </a:r>
          </a:p>
          <a:p>
            <a:pPr algn="ctr"/>
            <a:endParaRPr lang="en-US" sz="500" b="1"/>
          </a:p>
        </p:txBody>
      </p:sp>
      <p:sp>
        <p:nvSpPr>
          <p:cNvPr id="30" name="TextBox 29">
            <a:extLst>
              <a:ext uri="{FF2B5EF4-FFF2-40B4-BE49-F238E27FC236}">
                <a16:creationId xmlns:a16="http://schemas.microsoft.com/office/drawing/2014/main" id="{CF3E0CF5-339E-5545-618C-31A73DCA1B2C}"/>
              </a:ext>
            </a:extLst>
          </p:cNvPr>
          <p:cNvSpPr txBox="1"/>
          <p:nvPr/>
        </p:nvSpPr>
        <p:spPr>
          <a:xfrm>
            <a:off x="894273" y="2752047"/>
            <a:ext cx="2646214" cy="646331"/>
          </a:xfrm>
          <a:prstGeom prst="rect">
            <a:avLst/>
          </a:prstGeom>
          <a:noFill/>
        </p:spPr>
        <p:txBody>
          <a:bodyPr wrap="square">
            <a:spAutoFit/>
          </a:bodyPr>
          <a:lstStyle/>
          <a:p>
            <a:r>
              <a:rPr lang="en-GB" sz="1800" i="0" u="none" strike="noStrike" dirty="0">
                <a:solidFill>
                  <a:srgbClr val="374151"/>
                </a:solidFill>
                <a:effectLst/>
                <a:latin typeface="Calibri" panose="020F0502020204030204" pitchFamily="34" charset="0"/>
                <a:cs typeface="Calibri" panose="020F0502020204030204" pitchFamily="34" charset="0"/>
              </a:rPr>
              <a:t>Establish </a:t>
            </a:r>
            <a:r>
              <a:rPr lang="en-GB" i="0" u="none" strike="noStrike" dirty="0">
                <a:solidFill>
                  <a:srgbClr val="374151"/>
                </a:solidFill>
                <a:effectLst/>
                <a:latin typeface="Calibri" panose="020F0502020204030204" pitchFamily="34" charset="0"/>
                <a:cs typeface="Calibri" panose="020F0502020204030204" pitchFamily="34" charset="0"/>
              </a:rPr>
              <a:t>p</a:t>
            </a:r>
            <a:r>
              <a:rPr lang="en-GB" sz="1800" i="0" u="none" strike="noStrike" dirty="0">
                <a:solidFill>
                  <a:srgbClr val="374151"/>
                </a:solidFill>
                <a:effectLst/>
                <a:latin typeface="Calibri" panose="020F0502020204030204" pitchFamily="34" charset="0"/>
                <a:cs typeface="Calibri" panose="020F0502020204030204" pitchFamily="34" charset="0"/>
              </a:rPr>
              <a:t>roject </a:t>
            </a:r>
            <a:r>
              <a:rPr lang="en-GB" dirty="0">
                <a:solidFill>
                  <a:srgbClr val="374151"/>
                </a:solidFill>
                <a:latin typeface="Calibri" panose="020F0502020204030204" pitchFamily="34" charset="0"/>
                <a:cs typeface="Calibri" panose="020F0502020204030204" pitchFamily="34" charset="0"/>
              </a:rPr>
              <a:t>n</a:t>
            </a:r>
            <a:r>
              <a:rPr lang="en-GB" sz="1800" i="0" u="none" strike="noStrike" dirty="0">
                <a:solidFill>
                  <a:srgbClr val="374151"/>
                </a:solidFill>
                <a:effectLst/>
                <a:latin typeface="Calibri" panose="020F0502020204030204" pitchFamily="34" charset="0"/>
                <a:cs typeface="Calibri" panose="020F0502020204030204" pitchFamily="34" charset="0"/>
              </a:rPr>
              <a:t>eed</a:t>
            </a:r>
          </a:p>
          <a:p>
            <a:r>
              <a:rPr lang="en-GB" dirty="0">
                <a:solidFill>
                  <a:srgbClr val="374151"/>
                </a:solidFill>
                <a:latin typeface="Calibri" panose="020F0502020204030204" pitchFamily="34" charset="0"/>
                <a:cs typeface="Calibri" panose="020F0502020204030204" pitchFamily="34" charset="0"/>
              </a:rPr>
              <a:t>Identify problem</a:t>
            </a:r>
            <a:endParaRPr lang="en-GB" sz="1800" i="1" u="none" strike="noStrike" dirty="0">
              <a:solidFill>
                <a:srgbClr val="374151"/>
              </a:solidFill>
              <a:effectLst/>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B1917781-D638-420C-781C-82AB3BE3F886}"/>
              </a:ext>
            </a:extLst>
          </p:cNvPr>
          <p:cNvSpPr txBox="1"/>
          <p:nvPr/>
        </p:nvSpPr>
        <p:spPr>
          <a:xfrm>
            <a:off x="4233245" y="2769030"/>
            <a:ext cx="3242593" cy="369332"/>
          </a:xfrm>
          <a:prstGeom prst="rect">
            <a:avLst/>
          </a:prstGeom>
          <a:noFill/>
        </p:spPr>
        <p:txBody>
          <a:bodyPr wrap="square">
            <a:spAutoFit/>
          </a:bodyPr>
          <a:lstStyle/>
          <a:p>
            <a:r>
              <a:rPr lang="en-GB" sz="1800" dirty="0">
                <a:solidFill>
                  <a:srgbClr val="374151"/>
                </a:solidFill>
                <a:latin typeface="Calibri" panose="020F0502020204030204" pitchFamily="34" charset="0"/>
                <a:cs typeface="Calibri" panose="020F0502020204030204" pitchFamily="34" charset="0"/>
              </a:rPr>
              <a:t>Place problem in Context</a:t>
            </a:r>
          </a:p>
        </p:txBody>
      </p:sp>
      <p:sp>
        <p:nvSpPr>
          <p:cNvPr id="32" name="TextBox 31">
            <a:extLst>
              <a:ext uri="{FF2B5EF4-FFF2-40B4-BE49-F238E27FC236}">
                <a16:creationId xmlns:a16="http://schemas.microsoft.com/office/drawing/2014/main" id="{8FEDA444-D891-79CC-F0D0-59289614DCBF}"/>
              </a:ext>
            </a:extLst>
          </p:cNvPr>
          <p:cNvSpPr txBox="1"/>
          <p:nvPr/>
        </p:nvSpPr>
        <p:spPr>
          <a:xfrm>
            <a:off x="894273" y="5222465"/>
            <a:ext cx="3338972" cy="923330"/>
          </a:xfrm>
          <a:prstGeom prst="rect">
            <a:avLst/>
          </a:prstGeom>
          <a:noFill/>
        </p:spPr>
        <p:txBody>
          <a:bodyPr wrap="square">
            <a:spAutoFit/>
          </a:bodyPr>
          <a:lstStyle/>
          <a:p>
            <a:r>
              <a:rPr lang="en-GB" sz="1800" dirty="0">
                <a:solidFill>
                  <a:srgbClr val="374151"/>
                </a:solidFill>
                <a:latin typeface="Calibri" panose="020F0502020204030204" pitchFamily="34" charset="0"/>
                <a:cs typeface="Calibri" panose="020F0502020204030204" pitchFamily="34" charset="0"/>
              </a:rPr>
              <a:t>Highlight </a:t>
            </a:r>
            <a:r>
              <a:rPr lang="en-GB" dirty="0">
                <a:solidFill>
                  <a:srgbClr val="374151"/>
                </a:solidFill>
                <a:latin typeface="Calibri" panose="020F0502020204030204" pitchFamily="34" charset="0"/>
                <a:cs typeface="Calibri" panose="020F0502020204030204" pitchFamily="34" charset="0"/>
              </a:rPr>
              <a:t>p</a:t>
            </a:r>
            <a:r>
              <a:rPr lang="en-GB" sz="1800" dirty="0">
                <a:solidFill>
                  <a:srgbClr val="374151"/>
                </a:solidFill>
                <a:latin typeface="Calibri" panose="020F0502020204030204" pitchFamily="34" charset="0"/>
                <a:cs typeface="Calibri" panose="020F0502020204030204" pitchFamily="34" charset="0"/>
              </a:rPr>
              <a:t>roblem </a:t>
            </a:r>
            <a:r>
              <a:rPr lang="en-GB" dirty="0">
                <a:solidFill>
                  <a:srgbClr val="374151"/>
                </a:solidFill>
                <a:latin typeface="Calibri" panose="020F0502020204030204" pitchFamily="34" charset="0"/>
                <a:cs typeface="Calibri" panose="020F0502020204030204" pitchFamily="34" charset="0"/>
              </a:rPr>
              <a:t>s</a:t>
            </a:r>
            <a:r>
              <a:rPr lang="en-GB" sz="1800" dirty="0">
                <a:solidFill>
                  <a:srgbClr val="374151"/>
                </a:solidFill>
                <a:latin typeface="Calibri" panose="020F0502020204030204" pitchFamily="34" charset="0"/>
                <a:cs typeface="Calibri" panose="020F0502020204030204" pitchFamily="34" charset="0"/>
              </a:rPr>
              <a:t>ize and  importance of </a:t>
            </a:r>
          </a:p>
          <a:p>
            <a:r>
              <a:rPr lang="en-GB" sz="1800" dirty="0">
                <a:solidFill>
                  <a:srgbClr val="374151"/>
                </a:solidFill>
                <a:latin typeface="Calibri" panose="020F0502020204030204" pitchFamily="34" charset="0"/>
                <a:cs typeface="Calibri" panose="020F0502020204030204" pitchFamily="34" charset="0"/>
              </a:rPr>
              <a:t>solving/addressing the need</a:t>
            </a:r>
            <a:endParaRPr lang="en-GB" sz="1800" i="0" u="none" strike="noStrike" dirty="0">
              <a:solidFill>
                <a:srgbClr val="374151"/>
              </a:solidFill>
              <a:effectLst/>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5C7FA0DF-CB9E-33A0-7F5A-9494EB090865}"/>
              </a:ext>
            </a:extLst>
          </p:cNvPr>
          <p:cNvSpPr txBox="1"/>
          <p:nvPr/>
        </p:nvSpPr>
        <p:spPr>
          <a:xfrm>
            <a:off x="4233245" y="5222465"/>
            <a:ext cx="3033489" cy="923330"/>
          </a:xfrm>
          <a:prstGeom prst="rect">
            <a:avLst/>
          </a:prstGeom>
          <a:noFill/>
        </p:spPr>
        <p:txBody>
          <a:bodyPr wrap="square">
            <a:spAutoFit/>
          </a:bodyPr>
          <a:lstStyle/>
          <a:p>
            <a:pPr algn="l"/>
            <a:r>
              <a:rPr lang="en-GB" sz="1800" i="0" u="none" strike="noStrike" dirty="0">
                <a:solidFill>
                  <a:srgbClr val="374151"/>
                </a:solidFill>
                <a:effectLst/>
                <a:latin typeface="Calibri" panose="020F0502020204030204" pitchFamily="34" charset="0"/>
                <a:cs typeface="Calibri" panose="020F0502020204030204" pitchFamily="34" charset="0"/>
              </a:rPr>
              <a:t>Use Persuasive Information - evidence to back up your problem statement</a:t>
            </a:r>
          </a:p>
        </p:txBody>
      </p:sp>
      <p:sp>
        <p:nvSpPr>
          <p:cNvPr id="36" name="TextBox 35">
            <a:extLst>
              <a:ext uri="{FF2B5EF4-FFF2-40B4-BE49-F238E27FC236}">
                <a16:creationId xmlns:a16="http://schemas.microsoft.com/office/drawing/2014/main" id="{C715B9F4-D0CC-C0F0-5687-C014EF22B2AB}"/>
              </a:ext>
            </a:extLst>
          </p:cNvPr>
          <p:cNvSpPr txBox="1"/>
          <p:nvPr/>
        </p:nvSpPr>
        <p:spPr>
          <a:xfrm>
            <a:off x="7572217" y="5222465"/>
            <a:ext cx="2886635" cy="646331"/>
          </a:xfrm>
          <a:prstGeom prst="rect">
            <a:avLst/>
          </a:prstGeom>
          <a:noFill/>
        </p:spPr>
        <p:txBody>
          <a:bodyPr wrap="square">
            <a:spAutoFit/>
          </a:bodyPr>
          <a:lstStyle/>
          <a:p>
            <a:pPr algn="l"/>
            <a:r>
              <a:rPr lang="en-GB" dirty="0">
                <a:solidFill>
                  <a:srgbClr val="374151"/>
                </a:solidFill>
                <a:latin typeface="Calibri" panose="020F0502020204030204" pitchFamily="34" charset="0"/>
                <a:cs typeface="Calibri" panose="020F0502020204030204" pitchFamily="34" charset="0"/>
              </a:rPr>
              <a:t>B</a:t>
            </a:r>
            <a:r>
              <a:rPr lang="en-GB" sz="1800" i="0" u="none" strike="noStrike" dirty="0">
                <a:solidFill>
                  <a:srgbClr val="374151"/>
                </a:solidFill>
                <a:effectLst/>
                <a:latin typeface="Calibri" panose="020F0502020204030204" pitchFamily="34" charset="0"/>
                <a:cs typeface="Calibri" panose="020F0502020204030204" pitchFamily="34" charset="0"/>
              </a:rPr>
              <a:t>uild on Existing Research (others and yours) </a:t>
            </a:r>
            <a:r>
              <a:rPr lang="en-GB" sz="1800" dirty="0">
                <a:solidFill>
                  <a:srgbClr val="374151"/>
                </a:solidFill>
                <a:latin typeface="Calibri" panose="020F0502020204030204" pitchFamily="34" charset="0"/>
                <a:cs typeface="Calibri" panose="020F0502020204030204" pitchFamily="34" charset="0"/>
              </a:rPr>
              <a:t> </a:t>
            </a:r>
            <a:endParaRPr lang="en-GB" sz="1800" i="0" u="none" strike="noStrike" dirty="0">
              <a:solidFill>
                <a:srgbClr val="37415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5440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547B7-C23C-7F47-A48E-618C55A9E69E}"/>
              </a:ext>
            </a:extLst>
          </p:cNvPr>
          <p:cNvSpPr>
            <a:spLocks noGrp="1"/>
          </p:cNvSpPr>
          <p:nvPr>
            <p:ph type="title"/>
          </p:nvPr>
        </p:nvSpPr>
        <p:spPr/>
        <p:txBody>
          <a:bodyPr>
            <a:normAutofit fontScale="90000"/>
          </a:bodyPr>
          <a:lstStyle/>
          <a:p>
            <a:r>
              <a:rPr lang="en-US" dirty="0"/>
              <a:t>Be more outward looking – wider context of research - WHY</a:t>
            </a:r>
            <a:endParaRPr lang="en-US" dirty="0">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24E13DEE-F920-4246-8340-90B36EB58D46}"/>
              </a:ext>
            </a:extLst>
          </p:cNvPr>
          <p:cNvSpPr/>
          <p:nvPr/>
        </p:nvSpPr>
        <p:spPr>
          <a:xfrm>
            <a:off x="4684278" y="3613759"/>
            <a:ext cx="2231136" cy="2231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4B988E04-249E-E14D-8349-D1F96426866E}"/>
              </a:ext>
            </a:extLst>
          </p:cNvPr>
          <p:cNvSpPr>
            <a:spLocks noGrp="1"/>
          </p:cNvSpPr>
          <p:nvPr>
            <p:ph sz="half" idx="1"/>
          </p:nvPr>
        </p:nvSpPr>
        <p:spPr>
          <a:xfrm>
            <a:off x="737926" y="4488816"/>
            <a:ext cx="3082291" cy="969010"/>
          </a:xfrm>
          <a:solidFill>
            <a:srgbClr val="205B62"/>
          </a:solidFill>
        </p:spPr>
        <p:txBody>
          <a:bodyPr>
            <a:normAutofit/>
          </a:bodyPr>
          <a:lstStyle/>
          <a:p>
            <a:pPr marL="0" indent="0" algn="ctr">
              <a:buNone/>
            </a:pPr>
            <a:r>
              <a:rPr lang="en-US" sz="2400" dirty="0">
                <a:solidFill>
                  <a:schemeClr val="bg1"/>
                </a:solidFill>
              </a:rPr>
              <a:t>Anticipate change</a:t>
            </a:r>
          </a:p>
          <a:p>
            <a:pPr marL="0" indent="0" algn="ctr">
              <a:buNone/>
            </a:pPr>
            <a:r>
              <a:rPr lang="en-US" sz="2400" dirty="0">
                <a:solidFill>
                  <a:schemeClr val="bg1"/>
                </a:solidFill>
              </a:rPr>
              <a:t>See opportunities</a:t>
            </a:r>
            <a:endParaRPr lang="en-US" sz="2400" dirty="0">
              <a:solidFill>
                <a:schemeClr val="bg1"/>
              </a:solidFill>
              <a:latin typeface="Myriad Pro" panose="020B0503030403020204" pitchFamily="34" charset="0"/>
            </a:endParaRPr>
          </a:p>
        </p:txBody>
      </p:sp>
      <p:graphicFrame>
        <p:nvGraphicFramePr>
          <p:cNvPr id="3" name="Content Placeholder 2">
            <a:extLst>
              <a:ext uri="{FF2B5EF4-FFF2-40B4-BE49-F238E27FC236}">
                <a16:creationId xmlns:a16="http://schemas.microsoft.com/office/drawing/2014/main" id="{166B2A93-51C7-B8FF-7286-FD20CBB23A20}"/>
              </a:ext>
            </a:extLst>
          </p:cNvPr>
          <p:cNvGraphicFramePr>
            <a:graphicFrameLocks/>
          </p:cNvGraphicFramePr>
          <p:nvPr/>
        </p:nvGraphicFramePr>
        <p:xfrm>
          <a:off x="4684278" y="1701524"/>
          <a:ext cx="492194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erson standing on a light bulb with a telescope&#10;&#10;Description automatically generated">
            <a:extLst>
              <a:ext uri="{FF2B5EF4-FFF2-40B4-BE49-F238E27FC236}">
                <a16:creationId xmlns:a16="http://schemas.microsoft.com/office/drawing/2014/main" id="{C49A64F8-154D-E657-35E7-8ED5CF453315}"/>
              </a:ext>
            </a:extLst>
          </p:cNvPr>
          <p:cNvPicPr>
            <a:picLocks noChangeAspect="1"/>
          </p:cNvPicPr>
          <p:nvPr/>
        </p:nvPicPr>
        <p:blipFill>
          <a:blip r:embed="rId8"/>
          <a:stretch>
            <a:fillRect/>
          </a:stretch>
        </p:blipFill>
        <p:spPr>
          <a:xfrm>
            <a:off x="737926" y="1701524"/>
            <a:ext cx="3695700" cy="2489200"/>
          </a:xfrm>
          <a:prstGeom prst="rect">
            <a:avLst/>
          </a:prstGeom>
        </p:spPr>
      </p:pic>
    </p:spTree>
    <p:extLst>
      <p:ext uri="{BB962C8B-B14F-4D97-AF65-F5344CB8AC3E}">
        <p14:creationId xmlns:p14="http://schemas.microsoft.com/office/powerpoint/2010/main" val="3784160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39E16-FD2F-0389-0AFB-EAF9F40584E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7704733-8E39-4DB4-B419-5E68B73C5490}"/>
              </a:ext>
            </a:extLst>
          </p:cNvPr>
          <p:cNvSpPr>
            <a:spLocks noGrp="1"/>
          </p:cNvSpPr>
          <p:nvPr>
            <p:ph type="title"/>
          </p:nvPr>
        </p:nvSpPr>
        <p:spPr/>
        <p:txBody>
          <a:bodyPr/>
          <a:lstStyle/>
          <a:p>
            <a:r>
              <a:rPr lang="en-US" dirty="0"/>
              <a:t>Actions after this session</a:t>
            </a:r>
          </a:p>
        </p:txBody>
      </p:sp>
      <p:sp>
        <p:nvSpPr>
          <p:cNvPr id="3" name="Content Placeholder 2">
            <a:extLst>
              <a:ext uri="{FF2B5EF4-FFF2-40B4-BE49-F238E27FC236}">
                <a16:creationId xmlns:a16="http://schemas.microsoft.com/office/drawing/2014/main" id="{9B2E8AFF-EBE1-0CBF-FB24-E334F45B8B64}"/>
              </a:ext>
            </a:extLst>
          </p:cNvPr>
          <p:cNvSpPr>
            <a:spLocks noGrp="1"/>
          </p:cNvSpPr>
          <p:nvPr>
            <p:ph idx="1"/>
          </p:nvPr>
        </p:nvSpPr>
        <p:spPr>
          <a:xfrm>
            <a:off x="719437" y="1146308"/>
            <a:ext cx="10753123" cy="4565384"/>
          </a:xfrm>
        </p:spPr>
        <p:txBody>
          <a:bodyPr>
            <a:noAutofit/>
          </a:bodyPr>
          <a:lstStyle/>
          <a:p>
            <a:pPr algn="l"/>
            <a:r>
              <a:rPr lang="en-GB" sz="1600" b="1" i="0" u="none" strike="noStrike" dirty="0">
                <a:solidFill>
                  <a:srgbClr val="000000"/>
                </a:solidFill>
                <a:effectLst/>
              </a:rPr>
              <a:t>Introduce the Research Canvas during team meetings or proposal development discussions</a:t>
            </a:r>
          </a:p>
          <a:p>
            <a:pPr marL="342900" indent="-342900" algn="l">
              <a:buFont typeface="Arial" panose="020B0604020202020204" pitchFamily="34" charset="0"/>
              <a:buChar char="•"/>
            </a:pPr>
            <a:r>
              <a:rPr lang="en-GB" sz="1600" b="0" i="0" u="none" strike="noStrike" dirty="0">
                <a:solidFill>
                  <a:srgbClr val="000000"/>
                </a:solidFill>
                <a:effectLst/>
              </a:rPr>
              <a:t>Use it to help early-career researchers develop research ideas - think through all aspects that make a research proposal competitive – focus on aligning with challenges, funding priorities </a:t>
            </a:r>
          </a:p>
          <a:p>
            <a:pPr marL="342900" indent="-342900" algn="l">
              <a:buFont typeface="Arial" panose="020B0604020202020204" pitchFamily="34" charset="0"/>
              <a:buChar char="•"/>
            </a:pPr>
            <a:r>
              <a:rPr lang="en-GB" sz="1600" dirty="0">
                <a:solidFill>
                  <a:srgbClr val="000000"/>
                </a:solidFill>
              </a:rPr>
              <a:t>Use the Canvas to match ECR’s ideas with potential funding calls or industry interests.</a:t>
            </a:r>
          </a:p>
          <a:p>
            <a:pPr marL="342900" indent="-342900" algn="l">
              <a:buFont typeface="Arial" panose="020B0604020202020204" pitchFamily="34" charset="0"/>
              <a:buChar char="•"/>
            </a:pPr>
            <a:r>
              <a:rPr lang="en-GB" sz="1600" dirty="0">
                <a:solidFill>
                  <a:srgbClr val="000000"/>
                </a:solidFill>
              </a:rPr>
              <a:t>Encourage ECRs to fill in the Research Canvas before they reach out to grant administrators/research facilitators</a:t>
            </a:r>
          </a:p>
          <a:p>
            <a:pPr algn="l"/>
            <a:endParaRPr lang="en-GB" sz="1600" b="0" i="0" u="none" strike="noStrike" dirty="0">
              <a:solidFill>
                <a:srgbClr val="000000"/>
              </a:solidFill>
              <a:effectLst/>
            </a:endParaRPr>
          </a:p>
          <a:p>
            <a:pPr algn="l"/>
            <a:r>
              <a:rPr lang="en-GB" sz="1600" b="1" i="0" u="none" strike="noStrike" dirty="0">
                <a:solidFill>
                  <a:srgbClr val="000000"/>
                </a:solidFill>
                <a:effectLst/>
              </a:rPr>
              <a:t>Support researchers in identifying and building skills beyond the lab</a:t>
            </a:r>
            <a:endParaRPr lang="en-GB" sz="1600" b="0" i="0" u="none" strike="noStrike" dirty="0">
              <a:solidFill>
                <a:srgbClr val="000000"/>
              </a:solidFill>
              <a:effectLst/>
            </a:endParaRPr>
          </a:p>
          <a:p>
            <a:pPr marL="285750" indent="-285750" algn="l">
              <a:buFont typeface="Arial" panose="020B0604020202020204" pitchFamily="34" charset="0"/>
              <a:buChar char="•"/>
            </a:pPr>
            <a:r>
              <a:rPr lang="en-GB" sz="1600" b="0" i="0" u="none" strike="noStrike" dirty="0">
                <a:solidFill>
                  <a:srgbClr val="000000"/>
                </a:solidFill>
                <a:effectLst/>
              </a:rPr>
              <a:t>Use the Research Canvas to identify specific </a:t>
            </a:r>
            <a:r>
              <a:rPr lang="en-GB" sz="1600" dirty="0">
                <a:solidFill>
                  <a:srgbClr val="000000"/>
                </a:solidFill>
              </a:rPr>
              <a:t>skills and e</a:t>
            </a:r>
            <a:r>
              <a:rPr lang="en-GB" sz="1600" b="0" i="0" u="none" strike="noStrike" dirty="0">
                <a:solidFill>
                  <a:srgbClr val="000000"/>
                </a:solidFill>
                <a:effectLst/>
              </a:rPr>
              <a:t>ncourage participation in workshops that develop e.g. communication, stakeholder identification, project planning.</a:t>
            </a:r>
          </a:p>
          <a:p>
            <a:pPr marL="285750" indent="-285750">
              <a:buFont typeface="Arial" panose="020B0604020202020204" pitchFamily="34" charset="0"/>
              <a:buChar char="•"/>
            </a:pPr>
            <a:r>
              <a:rPr lang="en-GB" sz="1600" dirty="0">
                <a:solidFill>
                  <a:srgbClr val="000000"/>
                </a:solidFill>
              </a:rPr>
              <a:t>Practice research “elevator pitches” in group meetings using the Canvas as a foundation. Invite collaborators or non-academic stakeholders to provide guidance and feedback on project presentations</a:t>
            </a:r>
          </a:p>
          <a:p>
            <a:pPr algn="l"/>
            <a:endParaRPr lang="en-GB" sz="1600" b="0" i="0" u="none" strike="noStrike" dirty="0">
              <a:solidFill>
                <a:srgbClr val="000000"/>
              </a:solidFill>
              <a:effectLst/>
            </a:endParaRPr>
          </a:p>
          <a:p>
            <a:pPr algn="l"/>
            <a:r>
              <a:rPr lang="en-GB" sz="1600" b="1" i="0" u="none" strike="noStrike" dirty="0">
                <a:solidFill>
                  <a:srgbClr val="000000"/>
                </a:solidFill>
                <a:effectLst/>
              </a:rPr>
              <a:t>Embed the Research Canvas in mentoring conversations and funding strategy sessions</a:t>
            </a:r>
            <a:endParaRPr lang="en-GB" sz="1600" dirty="0">
              <a:solidFill>
                <a:srgbClr val="000000"/>
              </a:solidFill>
            </a:endParaRPr>
          </a:p>
          <a:p>
            <a:pPr marL="285750" indent="-285750" algn="l">
              <a:buFont typeface="Arial" panose="020B0604020202020204" pitchFamily="34" charset="0"/>
              <a:buChar char="•"/>
            </a:pPr>
            <a:r>
              <a:rPr lang="en-GB" sz="1600" b="0" i="0" u="none" strike="noStrike" dirty="0">
                <a:solidFill>
                  <a:srgbClr val="000000"/>
                </a:solidFill>
                <a:effectLst/>
              </a:rPr>
              <a:t>Treat it as both a training and planning tool—helping your team grow while aligning with funder expectations.</a:t>
            </a:r>
            <a:endParaRPr lang="en-GB" sz="1600" dirty="0">
              <a:solidFill>
                <a:srgbClr val="000000"/>
              </a:solidFill>
            </a:endParaRPr>
          </a:p>
          <a:p>
            <a:pPr marL="285750" indent="-285750">
              <a:buFont typeface="Arial" panose="020B0604020202020204" pitchFamily="34" charset="0"/>
              <a:buChar char="•"/>
            </a:pPr>
            <a:r>
              <a:rPr lang="en-GB" sz="1600" dirty="0">
                <a:solidFill>
                  <a:srgbClr val="000000"/>
                </a:solidFill>
              </a:rPr>
              <a:t>Develop and share your own Research Canvas maps for new member onboarding and for communicating new research directions.</a:t>
            </a:r>
          </a:p>
          <a:p>
            <a:pPr algn="l">
              <a:buFont typeface="+mj-lt"/>
              <a:buAutoNum type="arabicPeriod"/>
            </a:pPr>
            <a:endParaRPr lang="en-GB" sz="1600" b="0" i="0" u="none" strike="noStrike" dirty="0">
              <a:solidFill>
                <a:srgbClr val="000000"/>
              </a:solidFill>
              <a:effectLst/>
            </a:endParaRPr>
          </a:p>
          <a:p>
            <a:endParaRPr lang="en-US" sz="1600" dirty="0"/>
          </a:p>
        </p:txBody>
      </p:sp>
    </p:spTree>
    <p:extLst>
      <p:ext uri="{BB962C8B-B14F-4D97-AF65-F5344CB8AC3E}">
        <p14:creationId xmlns:p14="http://schemas.microsoft.com/office/powerpoint/2010/main" val="3688211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FDE187-E714-76CC-1679-4FA67574DBCC}"/>
              </a:ext>
            </a:extLst>
          </p:cNvPr>
          <p:cNvSpPr txBox="1"/>
          <p:nvPr/>
        </p:nvSpPr>
        <p:spPr>
          <a:xfrm>
            <a:off x="909937" y="1038023"/>
            <a:ext cx="10753123" cy="400110"/>
          </a:xfrm>
          <a:prstGeom prst="rect">
            <a:avLst/>
          </a:prstGeom>
          <a:noFill/>
        </p:spPr>
        <p:txBody>
          <a:bodyPr wrap="square">
            <a:spAutoFit/>
          </a:bodyPr>
          <a:lstStyle/>
          <a:p>
            <a:pPr marL="0" indent="0">
              <a:buNone/>
            </a:pPr>
            <a:r>
              <a:rPr lang="en-GB" sz="2000" b="0" i="0" u="none" strike="noStrike" dirty="0">
                <a:solidFill>
                  <a:srgbClr val="374151"/>
                </a:solidFill>
                <a:effectLst/>
              </a:rPr>
              <a:t>To identify new research opportunities or applications of research</a:t>
            </a:r>
          </a:p>
        </p:txBody>
      </p:sp>
      <p:sp>
        <p:nvSpPr>
          <p:cNvPr id="8" name="Content Placeholder 5">
            <a:extLst>
              <a:ext uri="{FF2B5EF4-FFF2-40B4-BE49-F238E27FC236}">
                <a16:creationId xmlns:a16="http://schemas.microsoft.com/office/drawing/2014/main" id="{F07A40AD-1C1E-4A68-8272-8365D5D0C7AA}"/>
              </a:ext>
            </a:extLst>
          </p:cNvPr>
          <p:cNvSpPr txBox="1">
            <a:spLocks/>
          </p:cNvSpPr>
          <p:nvPr/>
        </p:nvSpPr>
        <p:spPr>
          <a:xfrm>
            <a:off x="414637" y="1485044"/>
            <a:ext cx="5234836" cy="1196163"/>
          </a:xfrm>
          <a:prstGeom prst="rect">
            <a:avLst/>
          </a:prstGeom>
          <a:solidFill>
            <a:srgbClr val="205B62"/>
          </a:solidFill>
          <a:ln>
            <a:solidFill>
              <a:schemeClr val="tx1"/>
            </a:solidFill>
          </a:ln>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800" dirty="0">
              <a:solidFill>
                <a:schemeClr val="bg1"/>
              </a:solidFill>
              <a:latin typeface="Arial" panose="020B0604020202020204" pitchFamily="34" charset="0"/>
              <a:cs typeface="Arial" panose="020B0604020202020204" pitchFamily="34" charset="0"/>
            </a:endParaRPr>
          </a:p>
          <a:p>
            <a:pPr algn="ctr"/>
            <a:r>
              <a:rPr lang="en-GB" dirty="0">
                <a:solidFill>
                  <a:schemeClr val="bg1"/>
                </a:solidFill>
                <a:latin typeface="Arial" panose="020B0604020202020204" pitchFamily="34" charset="0"/>
                <a:cs typeface="Arial" panose="020B0604020202020204" pitchFamily="34" charset="0"/>
              </a:rPr>
              <a:t>Secondary Research:</a:t>
            </a:r>
          </a:p>
          <a:p>
            <a:r>
              <a:rPr lang="en-GB" sz="1800" i="1" dirty="0">
                <a:solidFill>
                  <a:schemeClr val="bg1"/>
                </a:solidFill>
                <a:latin typeface="Arial" panose="020B0604020202020204" pitchFamily="34" charset="0"/>
                <a:cs typeface="Arial" panose="020B0604020202020204" pitchFamily="34" charset="0"/>
              </a:rPr>
              <a:t>What is already available, done by someone else</a:t>
            </a:r>
          </a:p>
          <a:p>
            <a:endParaRPr lang="en-GB"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2A395B1-6931-6B3F-37BA-F9467B446CEB}"/>
              </a:ext>
            </a:extLst>
          </p:cNvPr>
          <p:cNvSpPr txBox="1"/>
          <p:nvPr/>
        </p:nvSpPr>
        <p:spPr>
          <a:xfrm>
            <a:off x="414637" y="2828114"/>
            <a:ext cx="5234836" cy="2862322"/>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Desk based research – gather data from range of sources</a:t>
            </a:r>
          </a:p>
          <a:p>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t>published research papers (a known source) </a:t>
            </a:r>
          </a:p>
          <a:p>
            <a:endParaRPr lang="en-US" dirty="0"/>
          </a:p>
          <a:p>
            <a:pPr marL="342900" indent="-342900">
              <a:buFont typeface="Arial" panose="020B0604020202020204" pitchFamily="34" charset="0"/>
              <a:buChar char="•"/>
            </a:pPr>
            <a:r>
              <a:rPr lang="en-US" dirty="0">
                <a:solidFill>
                  <a:srgbClr val="055D67"/>
                </a:solidFill>
              </a:rPr>
              <a:t>Industry and market reports, </a:t>
            </a:r>
          </a:p>
          <a:p>
            <a:pPr marL="342900" indent="-342900">
              <a:buFont typeface="Arial" panose="020B0604020202020204" pitchFamily="34" charset="0"/>
              <a:buChar char="•"/>
            </a:pPr>
            <a:r>
              <a:rPr lang="en-US" dirty="0">
                <a:solidFill>
                  <a:srgbClr val="055D67"/>
                </a:solidFill>
              </a:rPr>
              <a:t>Patent documents</a:t>
            </a:r>
          </a:p>
          <a:p>
            <a:pPr marL="342900" indent="-342900">
              <a:buFont typeface="Arial" panose="020B0604020202020204" pitchFamily="34" charset="0"/>
              <a:buChar char="•"/>
            </a:pPr>
            <a:r>
              <a:rPr lang="en-US" dirty="0">
                <a:solidFill>
                  <a:srgbClr val="055D67"/>
                </a:solidFill>
              </a:rPr>
              <a:t>Industry insight reports</a:t>
            </a:r>
          </a:p>
          <a:p>
            <a:pPr marL="342900" indent="-342900">
              <a:buFont typeface="Arial" panose="020B0604020202020204" pitchFamily="34" charset="0"/>
              <a:buChar char="•"/>
            </a:pPr>
            <a:r>
              <a:rPr lang="en-US" dirty="0">
                <a:solidFill>
                  <a:srgbClr val="055D67"/>
                </a:solidFill>
              </a:rPr>
              <a:t>Government sources – emerging policy issues</a:t>
            </a:r>
            <a:endParaRPr lang="en-GB" sz="2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411FBFB-8F00-F389-5B2E-113C35E68050}"/>
              </a:ext>
            </a:extLst>
          </p:cNvPr>
          <p:cNvSpPr txBox="1"/>
          <p:nvPr/>
        </p:nvSpPr>
        <p:spPr>
          <a:xfrm>
            <a:off x="6602278" y="2828114"/>
            <a:ext cx="5234836" cy="3508653"/>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Directly talk to people that can provide valuable insights</a:t>
            </a:r>
          </a:p>
          <a:p>
            <a:endParaRPr lang="en-GB" sz="24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Interviews, surveys, focus groups etc </a:t>
            </a:r>
          </a:p>
          <a:p>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solidFill>
                  <a:srgbClr val="055D67"/>
                </a:solidFill>
              </a:rPr>
              <a:t>Who to talk to to gather insights (identify people)</a:t>
            </a:r>
          </a:p>
          <a:p>
            <a:pPr marL="342900" indent="-342900">
              <a:buFont typeface="Arial" panose="020B0604020202020204" pitchFamily="34" charset="0"/>
              <a:buChar char="•"/>
            </a:pPr>
            <a:r>
              <a:rPr lang="en-US" dirty="0">
                <a:solidFill>
                  <a:srgbClr val="055D67"/>
                </a:solidFill>
              </a:rPr>
              <a:t>Where to find them </a:t>
            </a:r>
          </a:p>
          <a:p>
            <a:pPr marL="342900" indent="-342900">
              <a:buFont typeface="Arial" panose="020B0604020202020204" pitchFamily="34" charset="0"/>
              <a:buChar char="•"/>
            </a:pPr>
            <a:r>
              <a:rPr lang="en-US" dirty="0">
                <a:solidFill>
                  <a:srgbClr val="055D67"/>
                </a:solidFill>
              </a:rPr>
              <a:t>What to say to attract attention and gain support </a:t>
            </a:r>
          </a:p>
          <a:p>
            <a:endParaRPr lang="en-GB" sz="2000" dirty="0">
              <a:latin typeface="Arial" panose="020B0604020202020204" pitchFamily="34" charset="0"/>
              <a:cs typeface="Arial" panose="020B0604020202020204" pitchFamily="34" charset="0"/>
            </a:endParaRPr>
          </a:p>
        </p:txBody>
      </p:sp>
      <p:sp>
        <p:nvSpPr>
          <p:cNvPr id="5" name="Content Placeholder 5">
            <a:extLst>
              <a:ext uri="{FF2B5EF4-FFF2-40B4-BE49-F238E27FC236}">
                <a16:creationId xmlns:a16="http://schemas.microsoft.com/office/drawing/2014/main" id="{33ADCAC2-D062-2D7D-CD62-EE6D8F482CCC}"/>
              </a:ext>
            </a:extLst>
          </p:cNvPr>
          <p:cNvSpPr txBox="1">
            <a:spLocks/>
          </p:cNvSpPr>
          <p:nvPr/>
        </p:nvSpPr>
        <p:spPr>
          <a:xfrm>
            <a:off x="6602278" y="1485044"/>
            <a:ext cx="5234836" cy="1196164"/>
          </a:xfrm>
          <a:prstGeom prst="rect">
            <a:avLst/>
          </a:prstGeom>
          <a:solidFill>
            <a:srgbClr val="205B62"/>
          </a:solidFill>
          <a:ln>
            <a:solidFill>
              <a:schemeClr val="tx1"/>
            </a:solidFill>
          </a:ln>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800" dirty="0">
              <a:solidFill>
                <a:schemeClr val="bg1"/>
              </a:solidFill>
              <a:latin typeface="Arial" panose="020B0604020202020204" pitchFamily="34" charset="0"/>
              <a:cs typeface="Arial" panose="020B0604020202020204" pitchFamily="34" charset="0"/>
            </a:endParaRPr>
          </a:p>
          <a:p>
            <a:pPr algn="ctr"/>
            <a:r>
              <a:rPr lang="en-GB" dirty="0">
                <a:solidFill>
                  <a:schemeClr val="bg1"/>
                </a:solidFill>
                <a:latin typeface="Arial" panose="020B0604020202020204" pitchFamily="34" charset="0"/>
                <a:cs typeface="Arial" panose="020B0604020202020204" pitchFamily="34" charset="0"/>
              </a:rPr>
              <a:t>Primary Research:</a:t>
            </a:r>
          </a:p>
          <a:p>
            <a:r>
              <a:rPr lang="en-GB" sz="1800" i="1" dirty="0">
                <a:solidFill>
                  <a:schemeClr val="bg1"/>
                </a:solidFill>
                <a:latin typeface="Arial" panose="020B0604020202020204" pitchFamily="34" charset="0"/>
                <a:cs typeface="Arial" panose="020B0604020202020204" pitchFamily="34" charset="0"/>
              </a:rPr>
              <a:t>What you do</a:t>
            </a:r>
          </a:p>
        </p:txBody>
      </p:sp>
      <p:sp>
        <p:nvSpPr>
          <p:cNvPr id="12" name="TextBox 11">
            <a:extLst>
              <a:ext uri="{FF2B5EF4-FFF2-40B4-BE49-F238E27FC236}">
                <a16:creationId xmlns:a16="http://schemas.microsoft.com/office/drawing/2014/main" id="{A2B70441-57CA-7254-A071-0E5F63525E36}"/>
              </a:ext>
            </a:extLst>
          </p:cNvPr>
          <p:cNvSpPr txBox="1"/>
          <p:nvPr/>
        </p:nvSpPr>
        <p:spPr>
          <a:xfrm>
            <a:off x="5903699" y="1744353"/>
            <a:ext cx="444352" cy="523220"/>
          </a:xfrm>
          <a:prstGeom prst="rect">
            <a:avLst/>
          </a:prstGeom>
          <a:noFill/>
        </p:spPr>
        <p:txBody>
          <a:bodyPr wrap="none" rtlCol="0">
            <a:spAutoFit/>
          </a:bodyPr>
          <a:lstStyle/>
          <a:p>
            <a:r>
              <a:rPr lang="en-US" sz="2800" b="1" dirty="0"/>
              <a:t>&amp;</a:t>
            </a:r>
          </a:p>
        </p:txBody>
      </p:sp>
      <p:sp>
        <p:nvSpPr>
          <p:cNvPr id="13" name="Title 1">
            <a:extLst>
              <a:ext uri="{FF2B5EF4-FFF2-40B4-BE49-F238E27FC236}">
                <a16:creationId xmlns:a16="http://schemas.microsoft.com/office/drawing/2014/main" id="{B61D8E26-EEF0-5911-22D1-FF8F2B7F411B}"/>
              </a:ext>
            </a:extLst>
          </p:cNvPr>
          <p:cNvSpPr>
            <a:spLocks noGrp="1"/>
          </p:cNvSpPr>
          <p:nvPr>
            <p:ph type="title"/>
          </p:nvPr>
        </p:nvSpPr>
        <p:spPr>
          <a:xfrm>
            <a:off x="852788" y="312643"/>
            <a:ext cx="10753123" cy="953008"/>
          </a:xfrm>
        </p:spPr>
        <p:txBody>
          <a:bodyPr/>
          <a:lstStyle/>
          <a:p>
            <a:r>
              <a:rPr lang="en-US" dirty="0">
                <a:latin typeface="Arial" panose="020B0604020202020204" pitchFamily="34" charset="0"/>
                <a:cs typeface="Arial" panose="020B0604020202020204" pitchFamily="34" charset="0"/>
              </a:rPr>
              <a:t>Methodology- building knowledge &amp; skills</a:t>
            </a:r>
          </a:p>
        </p:txBody>
      </p:sp>
    </p:spTree>
    <p:extLst>
      <p:ext uri="{BB962C8B-B14F-4D97-AF65-F5344CB8AC3E}">
        <p14:creationId xmlns:p14="http://schemas.microsoft.com/office/powerpoint/2010/main" val="216179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omputer&#10;&#10;Description automatically generated">
            <a:extLst>
              <a:ext uri="{FF2B5EF4-FFF2-40B4-BE49-F238E27FC236}">
                <a16:creationId xmlns:a16="http://schemas.microsoft.com/office/drawing/2014/main" id="{7569E77F-07BF-0C50-515D-6164916CC6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97" t="-1"/>
          <a:stretch/>
        </p:blipFill>
        <p:spPr>
          <a:xfrm>
            <a:off x="502024" y="2351102"/>
            <a:ext cx="2246546" cy="4059039"/>
          </a:xfrm>
          <a:prstGeom prst="rect">
            <a:avLst/>
          </a:prstGeom>
          <a:ln>
            <a:solidFill>
              <a:schemeClr val="tx1"/>
            </a:solidFill>
          </a:ln>
        </p:spPr>
      </p:pic>
      <p:pic>
        <p:nvPicPr>
          <p:cNvPr id="4" name="Picture 3" descr="A screenshot of a medical research page&#10;&#10;Description automatically generated">
            <a:extLst>
              <a:ext uri="{FF2B5EF4-FFF2-40B4-BE49-F238E27FC236}">
                <a16:creationId xmlns:a16="http://schemas.microsoft.com/office/drawing/2014/main" id="{FCE2C4E0-05CE-463C-9879-81AFBD4375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47832" y="1748439"/>
            <a:ext cx="7959108" cy="1513095"/>
          </a:xfrm>
          <a:prstGeom prst="rect">
            <a:avLst/>
          </a:prstGeom>
          <a:ln>
            <a:solidFill>
              <a:schemeClr val="tx1"/>
            </a:solidFill>
          </a:ln>
        </p:spPr>
      </p:pic>
      <p:pic>
        <p:nvPicPr>
          <p:cNvPr id="9" name="Picture 8" descr="A screenshot of a computer&#10;&#10;Description automatically generated">
            <a:extLst>
              <a:ext uri="{FF2B5EF4-FFF2-40B4-BE49-F238E27FC236}">
                <a16:creationId xmlns:a16="http://schemas.microsoft.com/office/drawing/2014/main" id="{1695C22F-2AAB-0182-8762-A667E1F4F3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6437" y="3280058"/>
            <a:ext cx="4220719" cy="2370255"/>
          </a:xfrm>
          <a:prstGeom prst="rect">
            <a:avLst/>
          </a:prstGeom>
          <a:ln>
            <a:solidFill>
              <a:schemeClr val="tx1"/>
            </a:solidFill>
          </a:ln>
        </p:spPr>
      </p:pic>
      <p:pic>
        <p:nvPicPr>
          <p:cNvPr id="13" name="Picture 12" descr="A screenshot of a medical survey&#10;&#10;Description automatically generated">
            <a:extLst>
              <a:ext uri="{FF2B5EF4-FFF2-40B4-BE49-F238E27FC236}">
                <a16:creationId xmlns:a16="http://schemas.microsoft.com/office/drawing/2014/main" id="{8AB4AD10-1067-8158-5323-9A0D2A64DC0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470471" y="3280188"/>
            <a:ext cx="3867441" cy="2544428"/>
          </a:xfrm>
          <a:prstGeom prst="rect">
            <a:avLst/>
          </a:prstGeom>
          <a:ln>
            <a:solidFill>
              <a:schemeClr val="tx1"/>
            </a:solidFill>
          </a:ln>
        </p:spPr>
      </p:pic>
      <p:pic>
        <p:nvPicPr>
          <p:cNvPr id="16" name="Picture 15">
            <a:extLst>
              <a:ext uri="{FF2B5EF4-FFF2-40B4-BE49-F238E27FC236}">
                <a16:creationId xmlns:a16="http://schemas.microsoft.com/office/drawing/2014/main" id="{0006A9A0-AA2F-412F-43C4-299013B0F9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7173" y="1022094"/>
            <a:ext cx="7772400" cy="673717"/>
          </a:xfrm>
          <a:prstGeom prst="rect">
            <a:avLst/>
          </a:prstGeom>
        </p:spPr>
      </p:pic>
      <p:sp>
        <p:nvSpPr>
          <p:cNvPr id="18" name="TextBox 17">
            <a:extLst>
              <a:ext uri="{FF2B5EF4-FFF2-40B4-BE49-F238E27FC236}">
                <a16:creationId xmlns:a16="http://schemas.microsoft.com/office/drawing/2014/main" id="{5CE580D2-C27A-59C6-8BCA-996A6B2A095B}"/>
              </a:ext>
            </a:extLst>
          </p:cNvPr>
          <p:cNvSpPr txBox="1"/>
          <p:nvPr/>
        </p:nvSpPr>
        <p:spPr>
          <a:xfrm>
            <a:off x="9944100" y="1748439"/>
            <a:ext cx="1930079" cy="1477328"/>
          </a:xfrm>
          <a:prstGeom prst="rect">
            <a:avLst/>
          </a:prstGeom>
          <a:solidFill>
            <a:srgbClr val="145357"/>
          </a:solidFill>
        </p:spPr>
        <p:txBody>
          <a:bodyPr wrap="square" rtlCol="0">
            <a:spAutoFit/>
          </a:bodyPr>
          <a:lstStyle/>
          <a:p>
            <a:r>
              <a:rPr lang="en-US" dirty="0">
                <a:solidFill>
                  <a:schemeClr val="bg1"/>
                </a:solidFill>
              </a:rPr>
              <a:t>Table of contents, trends, companies, and more info available for free</a:t>
            </a:r>
          </a:p>
        </p:txBody>
      </p:sp>
      <p:sp>
        <p:nvSpPr>
          <p:cNvPr id="14" name="TextBox 13">
            <a:extLst>
              <a:ext uri="{FF2B5EF4-FFF2-40B4-BE49-F238E27FC236}">
                <a16:creationId xmlns:a16="http://schemas.microsoft.com/office/drawing/2014/main" id="{51586A21-2C68-B907-BA31-4F2B6DB3A750}"/>
              </a:ext>
            </a:extLst>
          </p:cNvPr>
          <p:cNvSpPr txBox="1"/>
          <p:nvPr/>
        </p:nvSpPr>
        <p:spPr>
          <a:xfrm>
            <a:off x="8426797" y="2351102"/>
            <a:ext cx="919340" cy="369332"/>
          </a:xfrm>
          <a:prstGeom prst="rect">
            <a:avLst/>
          </a:prstGeom>
          <a:noFill/>
        </p:spPr>
        <p:txBody>
          <a:bodyPr wrap="square" rtlCol="0">
            <a:spAutoFit/>
          </a:bodyPr>
          <a:lstStyle/>
          <a:p>
            <a:pPr algn="ctr"/>
            <a:r>
              <a:rPr lang="en-GB" b="0" i="0" u="none" strike="noStrike" dirty="0">
                <a:solidFill>
                  <a:srgbClr val="FF0000"/>
                </a:solidFill>
                <a:effectLst/>
                <a:latin typeface="regular_bold"/>
              </a:rPr>
              <a:t>$4750</a:t>
            </a:r>
          </a:p>
        </p:txBody>
      </p:sp>
      <p:sp>
        <p:nvSpPr>
          <p:cNvPr id="3" name="TextBox 2">
            <a:extLst>
              <a:ext uri="{FF2B5EF4-FFF2-40B4-BE49-F238E27FC236}">
                <a16:creationId xmlns:a16="http://schemas.microsoft.com/office/drawing/2014/main" id="{26CD2CC8-4C29-0896-3FEB-1CE0091336EF}"/>
              </a:ext>
            </a:extLst>
          </p:cNvPr>
          <p:cNvSpPr txBox="1"/>
          <p:nvPr/>
        </p:nvSpPr>
        <p:spPr>
          <a:xfrm>
            <a:off x="9474474" y="1130922"/>
            <a:ext cx="1345926" cy="369332"/>
          </a:xfrm>
          <a:prstGeom prst="rect">
            <a:avLst/>
          </a:prstGeom>
          <a:noFill/>
          <a:ln>
            <a:solidFill>
              <a:srgbClr val="FF0000"/>
            </a:solidFill>
          </a:ln>
        </p:spPr>
        <p:txBody>
          <a:bodyPr wrap="square" rtlCol="0">
            <a:spAutoFit/>
          </a:bodyPr>
          <a:lstStyle/>
          <a:p>
            <a:r>
              <a:rPr lang="en-US" dirty="0">
                <a:solidFill>
                  <a:srgbClr val="FF0000"/>
                </a:solidFill>
              </a:rPr>
              <a:t>Expensive!</a:t>
            </a:r>
          </a:p>
        </p:txBody>
      </p:sp>
      <p:cxnSp>
        <p:nvCxnSpPr>
          <p:cNvPr id="12" name="Straight Arrow Connector 11">
            <a:extLst>
              <a:ext uri="{FF2B5EF4-FFF2-40B4-BE49-F238E27FC236}">
                <a16:creationId xmlns:a16="http://schemas.microsoft.com/office/drawing/2014/main" id="{8B5BFBBE-B15C-7C69-C03A-323A793A0DD6}"/>
              </a:ext>
            </a:extLst>
          </p:cNvPr>
          <p:cNvCxnSpPr/>
          <p:nvPr/>
        </p:nvCxnSpPr>
        <p:spPr>
          <a:xfrm flipV="1">
            <a:off x="8886467" y="1500254"/>
            <a:ext cx="588007" cy="8508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2C9A60B-0D10-6484-84FE-65B3571E7AD9}"/>
              </a:ext>
            </a:extLst>
          </p:cNvPr>
          <p:cNvCxnSpPr/>
          <p:nvPr/>
        </p:nvCxnSpPr>
        <p:spPr>
          <a:xfrm>
            <a:off x="10699051" y="1500254"/>
            <a:ext cx="0" cy="2481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86D8C37-4CBF-996E-EC6D-D0E05B2B2ED4}"/>
              </a:ext>
            </a:extLst>
          </p:cNvPr>
          <p:cNvSpPr txBox="1"/>
          <p:nvPr/>
        </p:nvSpPr>
        <p:spPr>
          <a:xfrm>
            <a:off x="2929435" y="5704604"/>
            <a:ext cx="8944744" cy="738664"/>
          </a:xfrm>
          <a:prstGeom prst="rect">
            <a:avLst/>
          </a:prstGeom>
          <a:solidFill>
            <a:srgbClr val="205B62"/>
          </a:solidFill>
        </p:spPr>
        <p:txBody>
          <a:bodyPr wrap="square" rtlCol="0">
            <a:spAutoFit/>
          </a:bodyPr>
          <a:lstStyle/>
          <a:p>
            <a:r>
              <a:rPr lang="en-US" sz="1400" b="1" dirty="0">
                <a:solidFill>
                  <a:schemeClr val="bg1"/>
                </a:solidFill>
              </a:rPr>
              <a:t>The University may have access to the full market report, but under academic license-which means that you cannot use the information for commercial purposes, only academic research. You can however use the information provided for free by the report company on their website and as sample download </a:t>
            </a:r>
            <a:endParaRPr lang="en-US" sz="1400" dirty="0">
              <a:solidFill>
                <a:schemeClr val="bg1"/>
              </a:solidFill>
            </a:endParaRPr>
          </a:p>
        </p:txBody>
      </p:sp>
      <p:sp>
        <p:nvSpPr>
          <p:cNvPr id="10" name="Title 1">
            <a:extLst>
              <a:ext uri="{FF2B5EF4-FFF2-40B4-BE49-F238E27FC236}">
                <a16:creationId xmlns:a16="http://schemas.microsoft.com/office/drawing/2014/main" id="{3D5005D4-EF23-6A31-16C8-7D1E6D5A3819}"/>
              </a:ext>
            </a:extLst>
          </p:cNvPr>
          <p:cNvSpPr>
            <a:spLocks noGrp="1"/>
          </p:cNvSpPr>
          <p:nvPr>
            <p:ph type="title"/>
          </p:nvPr>
        </p:nvSpPr>
        <p:spPr>
          <a:xfrm>
            <a:off x="852788" y="135737"/>
            <a:ext cx="11479306" cy="1325563"/>
          </a:xfrm>
        </p:spPr>
        <p:txBody>
          <a:bodyPr/>
          <a:lstStyle/>
          <a:p>
            <a:r>
              <a:rPr lang="en-US" dirty="0">
                <a:latin typeface="Arial" panose="020B0604020202020204" pitchFamily="34" charset="0"/>
                <a:cs typeface="Arial" panose="020B0604020202020204" pitchFamily="34" charset="0"/>
              </a:rPr>
              <a:t>Methodology: Market/Industry Reports</a:t>
            </a:r>
          </a:p>
        </p:txBody>
      </p:sp>
    </p:spTree>
    <p:extLst>
      <p:ext uri="{BB962C8B-B14F-4D97-AF65-F5344CB8AC3E}">
        <p14:creationId xmlns:p14="http://schemas.microsoft.com/office/powerpoint/2010/main" val="3485419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27F49866-CF91-1675-CD4F-5C64B81639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431" y="1031896"/>
            <a:ext cx="3401329" cy="3344916"/>
          </a:xfrm>
          <a:prstGeom prst="rect">
            <a:avLst/>
          </a:prstGeom>
          <a:ln>
            <a:solidFill>
              <a:schemeClr val="tx1"/>
            </a:solidFill>
          </a:ln>
        </p:spPr>
      </p:pic>
      <p:cxnSp>
        <p:nvCxnSpPr>
          <p:cNvPr id="26" name="Straight Arrow Connector 25">
            <a:extLst>
              <a:ext uri="{FF2B5EF4-FFF2-40B4-BE49-F238E27FC236}">
                <a16:creationId xmlns:a16="http://schemas.microsoft.com/office/drawing/2014/main" id="{A3EACF5F-3052-52C0-B278-EBAE3A10CD27}"/>
              </a:ext>
            </a:extLst>
          </p:cNvPr>
          <p:cNvCxnSpPr/>
          <p:nvPr/>
        </p:nvCxnSpPr>
        <p:spPr>
          <a:xfrm>
            <a:off x="5218420" y="1891776"/>
            <a:ext cx="0" cy="275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7" descr="A screenshot of a medical website&#10;&#10;Description automatically generated">
            <a:extLst>
              <a:ext uri="{FF2B5EF4-FFF2-40B4-BE49-F238E27FC236}">
                <a16:creationId xmlns:a16="http://schemas.microsoft.com/office/drawing/2014/main" id="{C732D91C-0E80-4053-7C3D-35CA9F2DF6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24771" y="983391"/>
            <a:ext cx="5769582" cy="3390036"/>
          </a:xfrm>
          <a:prstGeom prst="rect">
            <a:avLst/>
          </a:prstGeom>
          <a:ln>
            <a:solidFill>
              <a:schemeClr val="tx1"/>
            </a:solidFill>
          </a:ln>
        </p:spPr>
      </p:pic>
      <p:cxnSp>
        <p:nvCxnSpPr>
          <p:cNvPr id="24" name="Straight Arrow Connector 23">
            <a:extLst>
              <a:ext uri="{FF2B5EF4-FFF2-40B4-BE49-F238E27FC236}">
                <a16:creationId xmlns:a16="http://schemas.microsoft.com/office/drawing/2014/main" id="{06381E71-DE93-5049-B434-7552E2D9E285}"/>
              </a:ext>
            </a:extLst>
          </p:cNvPr>
          <p:cNvCxnSpPr>
            <a:cxnSpLocks/>
          </p:cNvCxnSpPr>
          <p:nvPr/>
        </p:nvCxnSpPr>
        <p:spPr>
          <a:xfrm flipV="1">
            <a:off x="3480945" y="1262436"/>
            <a:ext cx="611629" cy="129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C855F62-8D75-42FF-1A80-750125D7D075}"/>
              </a:ext>
            </a:extLst>
          </p:cNvPr>
          <p:cNvSpPr txBox="1"/>
          <p:nvPr/>
        </p:nvSpPr>
        <p:spPr>
          <a:xfrm flipH="1">
            <a:off x="4092574" y="1076726"/>
            <a:ext cx="1008236" cy="369332"/>
          </a:xfrm>
          <a:prstGeom prst="rect">
            <a:avLst/>
          </a:prstGeom>
          <a:noFill/>
        </p:spPr>
        <p:txBody>
          <a:bodyPr wrap="square" rtlCol="0">
            <a:spAutoFit/>
          </a:bodyPr>
          <a:lstStyle/>
          <a:p>
            <a:r>
              <a:rPr lang="en-US" dirty="0"/>
              <a:t>Insights</a:t>
            </a:r>
          </a:p>
        </p:txBody>
      </p:sp>
      <p:cxnSp>
        <p:nvCxnSpPr>
          <p:cNvPr id="32" name="Straight Arrow Connector 31">
            <a:extLst>
              <a:ext uri="{FF2B5EF4-FFF2-40B4-BE49-F238E27FC236}">
                <a16:creationId xmlns:a16="http://schemas.microsoft.com/office/drawing/2014/main" id="{A5739E77-5E51-11FF-BB18-3C2764B94936}"/>
              </a:ext>
            </a:extLst>
          </p:cNvPr>
          <p:cNvCxnSpPr/>
          <p:nvPr/>
        </p:nvCxnSpPr>
        <p:spPr>
          <a:xfrm>
            <a:off x="4935557" y="1269338"/>
            <a:ext cx="1493948" cy="122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E447F59-EC01-6548-DA0B-A31EF4934D8F}"/>
              </a:ext>
            </a:extLst>
          </p:cNvPr>
          <p:cNvSpPr txBox="1"/>
          <p:nvPr/>
        </p:nvSpPr>
        <p:spPr>
          <a:xfrm>
            <a:off x="385431" y="4526344"/>
            <a:ext cx="2783692" cy="1569660"/>
          </a:xfrm>
          <a:prstGeom prst="rect">
            <a:avLst/>
          </a:prstGeom>
          <a:noFill/>
        </p:spPr>
        <p:txBody>
          <a:bodyPr wrap="square" rtlCol="0">
            <a:spAutoFit/>
          </a:bodyPr>
          <a:lstStyle/>
          <a:p>
            <a:r>
              <a:rPr lang="en-US" sz="1600" dirty="0"/>
              <a:t>Cambridge Consultants</a:t>
            </a:r>
          </a:p>
          <a:p>
            <a:r>
              <a:rPr lang="en-US" sz="1600" dirty="0"/>
              <a:t>TTP</a:t>
            </a:r>
          </a:p>
          <a:p>
            <a:r>
              <a:rPr lang="en-US" sz="1600" dirty="0"/>
              <a:t>PA Consulting group</a:t>
            </a:r>
          </a:p>
          <a:p>
            <a:r>
              <a:rPr lang="en-US" sz="1600" dirty="0">
                <a:highlight>
                  <a:srgbClr val="FFFF00"/>
                </a:highlight>
              </a:rPr>
              <a:t>Team Consulting</a:t>
            </a:r>
          </a:p>
          <a:p>
            <a:r>
              <a:rPr lang="en-US" sz="1600" dirty="0" err="1"/>
              <a:t>Sagentia</a:t>
            </a:r>
            <a:r>
              <a:rPr lang="en-US" sz="1600" dirty="0"/>
              <a:t> Innovations</a:t>
            </a:r>
          </a:p>
          <a:p>
            <a:r>
              <a:rPr lang="en-US" sz="1600" dirty="0" err="1"/>
              <a:t>eg</a:t>
            </a:r>
            <a:r>
              <a:rPr lang="en-US" sz="1600" dirty="0"/>
              <a:t> technology</a:t>
            </a:r>
          </a:p>
        </p:txBody>
      </p:sp>
      <p:sp>
        <p:nvSpPr>
          <p:cNvPr id="36" name="TextBox 35">
            <a:extLst>
              <a:ext uri="{FF2B5EF4-FFF2-40B4-BE49-F238E27FC236}">
                <a16:creationId xmlns:a16="http://schemas.microsoft.com/office/drawing/2014/main" id="{C1D6A96A-246F-0B6D-2EAD-0556FA45A4A6}"/>
              </a:ext>
            </a:extLst>
          </p:cNvPr>
          <p:cNvSpPr txBox="1"/>
          <p:nvPr/>
        </p:nvSpPr>
        <p:spPr>
          <a:xfrm>
            <a:off x="3169123" y="4603967"/>
            <a:ext cx="2428870" cy="1569660"/>
          </a:xfrm>
          <a:prstGeom prst="rect">
            <a:avLst/>
          </a:prstGeom>
          <a:noFill/>
        </p:spPr>
        <p:txBody>
          <a:bodyPr wrap="none" rtlCol="0">
            <a:spAutoFit/>
          </a:bodyPr>
          <a:lstStyle/>
          <a:p>
            <a:r>
              <a:rPr lang="en-US" sz="1600" dirty="0"/>
              <a:t>Boston Consulting group</a:t>
            </a:r>
          </a:p>
          <a:p>
            <a:r>
              <a:rPr lang="en-US" sz="1600" dirty="0"/>
              <a:t>Ernst and Young</a:t>
            </a:r>
          </a:p>
          <a:p>
            <a:r>
              <a:rPr lang="en-US" sz="1600" dirty="0"/>
              <a:t>Deloitte</a:t>
            </a:r>
          </a:p>
          <a:p>
            <a:r>
              <a:rPr lang="en-US" sz="1600" dirty="0"/>
              <a:t>PwC</a:t>
            </a:r>
          </a:p>
          <a:p>
            <a:r>
              <a:rPr lang="en-US" sz="1600" dirty="0"/>
              <a:t>KPMG</a:t>
            </a:r>
          </a:p>
          <a:p>
            <a:r>
              <a:rPr lang="en-US" sz="1600" dirty="0"/>
              <a:t>…</a:t>
            </a:r>
          </a:p>
        </p:txBody>
      </p:sp>
      <p:sp>
        <p:nvSpPr>
          <p:cNvPr id="3" name="Rectangle 2">
            <a:extLst>
              <a:ext uri="{FF2B5EF4-FFF2-40B4-BE49-F238E27FC236}">
                <a16:creationId xmlns:a16="http://schemas.microsoft.com/office/drawing/2014/main" id="{4978E139-467B-F88B-2848-9C5F511D1C21}"/>
              </a:ext>
            </a:extLst>
          </p:cNvPr>
          <p:cNvSpPr/>
          <p:nvPr/>
        </p:nvSpPr>
        <p:spPr>
          <a:xfrm>
            <a:off x="5952815" y="4525238"/>
            <a:ext cx="6112095" cy="1323439"/>
          </a:xfrm>
          <a:prstGeom prst="rect">
            <a:avLst/>
          </a:prstGeom>
          <a:solidFill>
            <a:srgbClr val="055D67"/>
          </a:solidFill>
          <a:ln>
            <a:solidFill>
              <a:srgbClr val="055D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BD69F6A-6807-1071-11A7-AD59ABFC3A90}"/>
              </a:ext>
            </a:extLst>
          </p:cNvPr>
          <p:cNvSpPr txBox="1"/>
          <p:nvPr/>
        </p:nvSpPr>
        <p:spPr>
          <a:xfrm>
            <a:off x="6223089" y="4679125"/>
            <a:ext cx="5968911" cy="1015663"/>
          </a:xfrm>
          <a:prstGeom prst="rect">
            <a:avLst/>
          </a:prstGeom>
          <a:noFill/>
        </p:spPr>
        <p:txBody>
          <a:bodyPr wrap="square" rtlCol="0">
            <a:spAutoFit/>
          </a:bodyPr>
          <a:lstStyle/>
          <a:p>
            <a:r>
              <a:rPr lang="en-US" sz="2000" b="1" dirty="0">
                <a:ln w="0"/>
                <a:solidFill>
                  <a:schemeClr val="bg1"/>
                </a:solidFill>
                <a:effectLst>
                  <a:outerShdw blurRad="38100" dist="19050" dir="2700000" algn="tl" rotWithShape="0">
                    <a:schemeClr val="dk1">
                      <a:alpha val="40000"/>
                    </a:schemeClr>
                  </a:outerShdw>
                </a:effectLst>
              </a:rPr>
              <a:t>Consultancies are a good source of insights</a:t>
            </a:r>
          </a:p>
          <a:p>
            <a:endParaRPr lang="en-US" sz="2000" b="1" dirty="0">
              <a:ln w="0"/>
              <a:solidFill>
                <a:schemeClr val="bg1"/>
              </a:solidFill>
              <a:effectLst>
                <a:outerShdw blurRad="38100" dist="19050" dir="2700000" algn="tl" rotWithShape="0">
                  <a:schemeClr val="dk1">
                    <a:alpha val="40000"/>
                  </a:schemeClr>
                </a:outerShdw>
              </a:effectLst>
            </a:endParaRPr>
          </a:p>
          <a:p>
            <a:r>
              <a:rPr lang="en-US" sz="2000" b="1" dirty="0">
                <a:ln w="0"/>
                <a:solidFill>
                  <a:schemeClr val="bg1"/>
                </a:solidFill>
                <a:effectLst>
                  <a:outerShdw blurRad="38100" dist="19050" dir="2700000" algn="tl" rotWithShape="0">
                    <a:schemeClr val="dk1">
                      <a:alpha val="40000"/>
                    </a:schemeClr>
                  </a:outerShdw>
                </a:effectLst>
              </a:rPr>
              <a:t>They work in many sectors, with many clients  </a:t>
            </a:r>
          </a:p>
        </p:txBody>
      </p:sp>
      <p:sp>
        <p:nvSpPr>
          <p:cNvPr id="8" name="Title 1">
            <a:extLst>
              <a:ext uri="{FF2B5EF4-FFF2-40B4-BE49-F238E27FC236}">
                <a16:creationId xmlns:a16="http://schemas.microsoft.com/office/drawing/2014/main" id="{8D9DB723-7328-5971-BC20-F0423BDED207}"/>
              </a:ext>
            </a:extLst>
          </p:cNvPr>
          <p:cNvSpPr>
            <a:spLocks noGrp="1"/>
          </p:cNvSpPr>
          <p:nvPr>
            <p:ph type="title"/>
          </p:nvPr>
        </p:nvSpPr>
        <p:spPr>
          <a:xfrm>
            <a:off x="719438" y="179293"/>
            <a:ext cx="10753123" cy="953008"/>
          </a:xfrm>
        </p:spPr>
        <p:txBody>
          <a:bodyPr/>
          <a:lstStyle/>
          <a:p>
            <a:r>
              <a:rPr lang="en-US" dirty="0">
                <a:latin typeface="Arial" panose="020B0604020202020204" pitchFamily="34" charset="0"/>
                <a:cs typeface="Arial" panose="020B0604020202020204" pitchFamily="34" charset="0"/>
              </a:rPr>
              <a:t>Methodology: Consultancy insight reports</a:t>
            </a:r>
          </a:p>
        </p:txBody>
      </p:sp>
    </p:spTree>
    <p:extLst>
      <p:ext uri="{BB962C8B-B14F-4D97-AF65-F5344CB8AC3E}">
        <p14:creationId xmlns:p14="http://schemas.microsoft.com/office/powerpoint/2010/main" val="2406226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20C3F4B-F0DE-596A-D333-F4283E50B3B1}"/>
              </a:ext>
            </a:extLst>
          </p:cNvPr>
          <p:cNvSpPr txBox="1"/>
          <p:nvPr/>
        </p:nvSpPr>
        <p:spPr>
          <a:xfrm>
            <a:off x="503380" y="966930"/>
            <a:ext cx="5022850" cy="2508892"/>
          </a:xfrm>
          <a:prstGeom prst="rect">
            <a:avLst/>
          </a:prstGeom>
          <a:noFill/>
          <a:ln>
            <a:solidFill>
              <a:schemeClr val="tx1"/>
            </a:solidFill>
          </a:ln>
        </p:spPr>
        <p:txBody>
          <a:bodyPr wrap="square">
            <a:spAutoFit/>
          </a:bodyPr>
          <a:lstStyle/>
          <a:p>
            <a:r>
              <a:rPr lang="en-GB" sz="1600" b="1" noProof="0" dirty="0">
                <a:solidFill>
                  <a:srgbClr val="205B62"/>
                </a:solidFill>
              </a:rPr>
              <a:t>Identify innovation </a:t>
            </a:r>
          </a:p>
          <a:p>
            <a:pPr marL="285750" indent="-285750">
              <a:lnSpc>
                <a:spcPct val="150000"/>
              </a:lnSpc>
              <a:buFont typeface="Arial" panose="020B0604020202020204" pitchFamily="34" charset="0"/>
              <a:buChar char="•"/>
            </a:pPr>
            <a:r>
              <a:rPr lang="en-GB" sz="1600" b="1" noProof="0" dirty="0"/>
              <a:t>Who’s </a:t>
            </a:r>
            <a:r>
              <a:rPr lang="en-GB" sz="1600" noProof="0" dirty="0"/>
              <a:t>patenting in this space</a:t>
            </a:r>
          </a:p>
          <a:p>
            <a:pPr marL="742950" lvl="1" indent="-285750">
              <a:lnSpc>
                <a:spcPct val="150000"/>
              </a:lnSpc>
              <a:buFont typeface="Arial" panose="020B0604020202020204" pitchFamily="34" charset="0"/>
              <a:buChar char="•"/>
            </a:pPr>
            <a:r>
              <a:rPr lang="en-GB" sz="1600" dirty="0"/>
              <a:t>Companies/ researchers</a:t>
            </a:r>
          </a:p>
          <a:p>
            <a:pPr marL="285750" indent="-285750">
              <a:lnSpc>
                <a:spcPct val="150000"/>
              </a:lnSpc>
              <a:buFont typeface="Arial" panose="020B0604020202020204" pitchFamily="34" charset="0"/>
              <a:buChar char="•"/>
            </a:pPr>
            <a:r>
              <a:rPr lang="en-GB" sz="1600" b="1" noProof="0" dirty="0"/>
              <a:t>“Hot” </a:t>
            </a:r>
            <a:r>
              <a:rPr lang="en-GB" sz="1600" noProof="0" dirty="0"/>
              <a:t>fields-  How many patents and change over time </a:t>
            </a:r>
          </a:p>
          <a:p>
            <a:pPr marL="285750" indent="-285750">
              <a:lnSpc>
                <a:spcPct val="150000"/>
              </a:lnSpc>
              <a:buFont typeface="Arial" panose="020B0604020202020204" pitchFamily="34" charset="0"/>
              <a:buChar char="•"/>
            </a:pPr>
            <a:r>
              <a:rPr lang="en-GB" sz="1600" noProof="0" dirty="0"/>
              <a:t>Comparing your idea/potential novelty/IP with </a:t>
            </a:r>
          </a:p>
          <a:p>
            <a:pPr>
              <a:lnSpc>
                <a:spcPct val="150000"/>
              </a:lnSpc>
            </a:pPr>
            <a:r>
              <a:rPr lang="en-GB" sz="1600" noProof="0" dirty="0"/>
              <a:t>      published IPRs </a:t>
            </a:r>
          </a:p>
        </p:txBody>
      </p:sp>
      <p:sp>
        <p:nvSpPr>
          <p:cNvPr id="13" name="TextBox 12">
            <a:extLst>
              <a:ext uri="{FF2B5EF4-FFF2-40B4-BE49-F238E27FC236}">
                <a16:creationId xmlns:a16="http://schemas.microsoft.com/office/drawing/2014/main" id="{6EA79F77-D727-71EA-B140-CF419989699F}"/>
              </a:ext>
            </a:extLst>
          </p:cNvPr>
          <p:cNvSpPr txBox="1"/>
          <p:nvPr/>
        </p:nvSpPr>
        <p:spPr>
          <a:xfrm>
            <a:off x="5581650" y="1040410"/>
            <a:ext cx="6045859" cy="646331"/>
          </a:xfrm>
          <a:prstGeom prst="rect">
            <a:avLst/>
          </a:prstGeom>
          <a:solidFill>
            <a:srgbClr val="205B62"/>
          </a:solidFill>
        </p:spPr>
        <p:txBody>
          <a:bodyPr wrap="square" rtlCol="0">
            <a:spAutoFit/>
          </a:bodyPr>
          <a:lstStyle/>
          <a:p>
            <a:r>
              <a:rPr lang="en-US" dirty="0">
                <a:solidFill>
                  <a:schemeClr val="bg1"/>
                </a:solidFill>
              </a:rPr>
              <a:t>Free patent search tools – </a:t>
            </a:r>
            <a:r>
              <a:rPr lang="en-US" dirty="0" err="1">
                <a:solidFill>
                  <a:schemeClr val="bg1"/>
                </a:solidFill>
              </a:rPr>
              <a:t>Espacenet</a:t>
            </a:r>
            <a:r>
              <a:rPr lang="en-US" dirty="0">
                <a:solidFill>
                  <a:schemeClr val="bg1"/>
                </a:solidFill>
              </a:rPr>
              <a:t>, Patent lens, Google patents, WIPO </a:t>
            </a:r>
            <a:r>
              <a:rPr lang="en-US" dirty="0" err="1">
                <a:solidFill>
                  <a:schemeClr val="bg1"/>
                </a:solidFill>
              </a:rPr>
              <a:t>Patentscope</a:t>
            </a:r>
            <a:endParaRPr lang="en-US" dirty="0">
              <a:solidFill>
                <a:schemeClr val="bg1"/>
              </a:solidFill>
            </a:endParaRPr>
          </a:p>
        </p:txBody>
      </p:sp>
      <p:pic>
        <p:nvPicPr>
          <p:cNvPr id="18" name="Picture 17" descr="A screenshot of a computer&#10;&#10;Description automatically generated">
            <a:extLst>
              <a:ext uri="{FF2B5EF4-FFF2-40B4-BE49-F238E27FC236}">
                <a16:creationId xmlns:a16="http://schemas.microsoft.com/office/drawing/2014/main" id="{0145D235-113B-3A1E-AD52-4218EA968D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8400" y="1701680"/>
            <a:ext cx="5815358" cy="4055571"/>
          </a:xfrm>
          <a:prstGeom prst="rect">
            <a:avLst/>
          </a:prstGeom>
          <a:ln>
            <a:solidFill>
              <a:schemeClr val="tx1"/>
            </a:solidFill>
          </a:ln>
        </p:spPr>
      </p:pic>
      <p:pic>
        <p:nvPicPr>
          <p:cNvPr id="16" name="Picture 15" descr="A screenshot of a computer&#10;&#10;Description automatically generated">
            <a:extLst>
              <a:ext uri="{FF2B5EF4-FFF2-40B4-BE49-F238E27FC236}">
                <a16:creationId xmlns:a16="http://schemas.microsoft.com/office/drawing/2014/main" id="{7B2D45B1-3001-1A03-8EEA-4E66998AB3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43598" y="3693393"/>
            <a:ext cx="5815358" cy="2730419"/>
          </a:xfrm>
          <a:prstGeom prst="rect">
            <a:avLst/>
          </a:prstGeom>
          <a:ln>
            <a:solidFill>
              <a:schemeClr val="tx1"/>
            </a:solidFill>
          </a:ln>
        </p:spPr>
      </p:pic>
      <p:sp>
        <p:nvSpPr>
          <p:cNvPr id="19" name="TextBox 18">
            <a:extLst>
              <a:ext uri="{FF2B5EF4-FFF2-40B4-BE49-F238E27FC236}">
                <a16:creationId xmlns:a16="http://schemas.microsoft.com/office/drawing/2014/main" id="{A9F44A5A-BE43-9168-AA8E-056E252830B7}"/>
              </a:ext>
            </a:extLst>
          </p:cNvPr>
          <p:cNvSpPr txBox="1"/>
          <p:nvPr/>
        </p:nvSpPr>
        <p:spPr>
          <a:xfrm>
            <a:off x="5556579" y="5434085"/>
            <a:ext cx="6096000" cy="646331"/>
          </a:xfrm>
          <a:prstGeom prst="rect">
            <a:avLst/>
          </a:prstGeom>
          <a:solidFill>
            <a:srgbClr val="205B62"/>
          </a:solidFill>
        </p:spPr>
        <p:txBody>
          <a:bodyPr wrap="square">
            <a:spAutoFit/>
          </a:bodyPr>
          <a:lstStyle/>
          <a:p>
            <a:pPr eaLnBrk="1" hangingPunct="1">
              <a:defRPr/>
            </a:pPr>
            <a:r>
              <a:rPr lang="en-GB" altLang="en-US" dirty="0">
                <a:solidFill>
                  <a:schemeClr val="bg1"/>
                </a:solidFill>
              </a:rPr>
              <a:t>Does not replace professional services! Go and talk to your technology transfer office - EARLY</a:t>
            </a:r>
          </a:p>
        </p:txBody>
      </p:sp>
      <p:sp>
        <p:nvSpPr>
          <p:cNvPr id="3" name="TextBox 2">
            <a:extLst>
              <a:ext uri="{FF2B5EF4-FFF2-40B4-BE49-F238E27FC236}">
                <a16:creationId xmlns:a16="http://schemas.microsoft.com/office/drawing/2014/main" id="{64D846CE-BDB4-307E-7125-54CD51916DAE}"/>
              </a:ext>
            </a:extLst>
          </p:cNvPr>
          <p:cNvSpPr txBox="1"/>
          <p:nvPr/>
        </p:nvSpPr>
        <p:spPr>
          <a:xfrm>
            <a:off x="8349742" y="3693393"/>
            <a:ext cx="1626664" cy="338554"/>
          </a:xfrm>
          <a:prstGeom prst="rect">
            <a:avLst/>
          </a:prstGeom>
          <a:solidFill>
            <a:schemeClr val="bg1"/>
          </a:solidFill>
        </p:spPr>
        <p:txBody>
          <a:bodyPr wrap="none" rtlCol="0">
            <a:spAutoFit/>
          </a:bodyPr>
          <a:lstStyle/>
          <a:p>
            <a:r>
              <a:rPr lang="en-US" sz="1600" dirty="0"/>
              <a:t>Rapid diagnostics</a:t>
            </a:r>
          </a:p>
        </p:txBody>
      </p:sp>
      <p:sp>
        <p:nvSpPr>
          <p:cNvPr id="4" name="TextBox 3">
            <a:extLst>
              <a:ext uri="{FF2B5EF4-FFF2-40B4-BE49-F238E27FC236}">
                <a16:creationId xmlns:a16="http://schemas.microsoft.com/office/drawing/2014/main" id="{E313DF41-20B8-8F1E-1309-04CA374AD588}"/>
              </a:ext>
            </a:extLst>
          </p:cNvPr>
          <p:cNvSpPr txBox="1"/>
          <p:nvPr/>
        </p:nvSpPr>
        <p:spPr>
          <a:xfrm>
            <a:off x="488627" y="3533911"/>
            <a:ext cx="5022850" cy="2554545"/>
          </a:xfrm>
          <a:prstGeom prst="rect">
            <a:avLst/>
          </a:prstGeom>
          <a:noFill/>
          <a:ln>
            <a:solidFill>
              <a:schemeClr val="tx1"/>
            </a:solidFill>
          </a:ln>
        </p:spPr>
        <p:txBody>
          <a:bodyPr wrap="square">
            <a:spAutoFit/>
          </a:bodyPr>
          <a:lstStyle/>
          <a:p>
            <a:r>
              <a:rPr lang="en-GB" sz="1600" b="1" noProof="0" dirty="0">
                <a:solidFill>
                  <a:srgbClr val="205B62"/>
                </a:solidFill>
              </a:rPr>
              <a:t>Source of  unpublished information</a:t>
            </a:r>
          </a:p>
          <a:p>
            <a:endParaRPr lang="en-GB" sz="1600" b="1" noProof="0" dirty="0">
              <a:solidFill>
                <a:srgbClr val="205B62"/>
              </a:solidFill>
            </a:endParaRPr>
          </a:p>
          <a:p>
            <a:pPr marL="285750" indent="-285750">
              <a:buFont typeface="Arial" panose="020B0604020202020204" pitchFamily="34" charset="0"/>
              <a:buChar char="•"/>
            </a:pPr>
            <a:r>
              <a:rPr lang="en-GB" sz="1600" noProof="0" dirty="0"/>
              <a:t>direct your own research, avoid reinventing the wheel, identify compounds, materials etc..</a:t>
            </a:r>
          </a:p>
          <a:p>
            <a:pPr marL="285750" indent="-285750">
              <a:buFont typeface="Arial" panose="020B0604020202020204" pitchFamily="34" charset="0"/>
              <a:buChar char="•"/>
            </a:pPr>
            <a:endParaRPr lang="en-GB" sz="1600" noProof="0" dirty="0"/>
          </a:p>
          <a:p>
            <a:pPr marL="285750" indent="-285750">
              <a:buFont typeface="Arial" panose="020B0604020202020204" pitchFamily="34" charset="0"/>
              <a:buChar char="•"/>
            </a:pPr>
            <a:r>
              <a:rPr lang="en-GB" sz="1600" noProof="0" dirty="0"/>
              <a:t>A </a:t>
            </a:r>
            <a:r>
              <a:rPr lang="en-GB" sz="1600" b="1" noProof="0" dirty="0">
                <a:solidFill>
                  <a:srgbClr val="205B62"/>
                </a:solidFill>
              </a:rPr>
              <a:t>knowledge of the scope of IP </a:t>
            </a:r>
            <a:r>
              <a:rPr lang="en-GB" sz="1600" noProof="0" dirty="0"/>
              <a:t>protection helps you avoid infringing other people’s IPRs, and may also give you an insight into where and when there may be business opportunities outside the limits of the protected IP.</a:t>
            </a:r>
          </a:p>
        </p:txBody>
      </p:sp>
      <p:sp>
        <p:nvSpPr>
          <p:cNvPr id="8" name="Title 1">
            <a:extLst>
              <a:ext uri="{FF2B5EF4-FFF2-40B4-BE49-F238E27FC236}">
                <a16:creationId xmlns:a16="http://schemas.microsoft.com/office/drawing/2014/main" id="{E3538AF8-EE79-5688-9021-1AD59E1D6F31}"/>
              </a:ext>
            </a:extLst>
          </p:cNvPr>
          <p:cNvSpPr>
            <a:spLocks noGrp="1"/>
          </p:cNvSpPr>
          <p:nvPr>
            <p:ph type="title"/>
          </p:nvPr>
        </p:nvSpPr>
        <p:spPr>
          <a:xfrm>
            <a:off x="719438" y="179293"/>
            <a:ext cx="10753123" cy="953008"/>
          </a:xfrm>
        </p:spPr>
        <p:txBody>
          <a:bodyPr/>
          <a:lstStyle/>
          <a:p>
            <a:r>
              <a:rPr lang="en-US" dirty="0">
                <a:latin typeface="Arial" panose="020B0604020202020204" pitchFamily="34" charset="0"/>
                <a:cs typeface="Arial" panose="020B0604020202020204" pitchFamily="34" charset="0"/>
              </a:rPr>
              <a:t>Methodology – Patent databases</a:t>
            </a:r>
          </a:p>
        </p:txBody>
      </p:sp>
    </p:spTree>
    <p:extLst>
      <p:ext uri="{BB962C8B-B14F-4D97-AF65-F5344CB8AC3E}">
        <p14:creationId xmlns:p14="http://schemas.microsoft.com/office/powerpoint/2010/main" val="276759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35C4D-0063-5FD3-1B6D-60D50CA5D4D4}"/>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2FA8770-2DC6-CBDC-BE0C-3A7C49BE18D8}"/>
              </a:ext>
            </a:extLst>
          </p:cNvPr>
          <p:cNvSpPr>
            <a:spLocks noGrp="1"/>
          </p:cNvSpPr>
          <p:nvPr>
            <p:ph idx="1"/>
          </p:nvPr>
        </p:nvSpPr>
        <p:spPr>
          <a:xfrm>
            <a:off x="567039" y="1312102"/>
            <a:ext cx="6869487" cy="5717927"/>
          </a:xfrm>
        </p:spPr>
        <p:txBody>
          <a:bodyPr>
            <a:normAutofit/>
          </a:bodyPr>
          <a:lstStyle/>
          <a:p>
            <a:r>
              <a:rPr lang="en-GB" sz="1800" kern="0" dirty="0">
                <a:solidFill>
                  <a:srgbClr val="040000"/>
                </a:solidFill>
                <a:latin typeface="Arial" panose="020B0604020202020204" pitchFamily="34" charset="0"/>
                <a:ea typeface="Aptos" panose="020B0004020202020204" pitchFamily="34" charset="0"/>
                <a:cs typeface="Arial" panose="020B0604020202020204" pitchFamily="34" charset="0"/>
              </a:rPr>
              <a:t>A</a:t>
            </a:r>
            <a:r>
              <a:rPr lang="en-GB" sz="1800" kern="0" dirty="0">
                <a:solidFill>
                  <a:srgbClr val="040000"/>
                </a:solidFill>
                <a:effectLst/>
                <a:latin typeface="Arial" panose="020B0604020202020204" pitchFamily="34" charset="0"/>
                <a:ea typeface="Aptos" panose="020B0004020202020204" pitchFamily="34" charset="0"/>
                <a:cs typeface="Arial" panose="020B0604020202020204" pitchFamily="34" charset="0"/>
              </a:rPr>
              <a:t>ligning your research with the SDGs can be a powerful and practical way to showcase the societal impact of your research. </a:t>
            </a:r>
          </a:p>
          <a:p>
            <a:pPr marL="285750" indent="-285750">
              <a:buFont typeface="Arial" panose="020B0604020202020204" pitchFamily="34" charset="0"/>
              <a:buChar char="•"/>
            </a:pPr>
            <a:r>
              <a:rPr lang="en-GB" sz="1800" kern="0" dirty="0">
                <a:solidFill>
                  <a:srgbClr val="040000"/>
                </a:solidFill>
                <a:latin typeface="Arial" panose="020B0604020202020204" pitchFamily="34" charset="0"/>
                <a:ea typeface="Aptos" panose="020B0004020202020204" pitchFamily="34" charset="0"/>
                <a:cs typeface="Arial" panose="020B0604020202020204" pitchFamily="34" charset="0"/>
              </a:rPr>
              <a:t>C</a:t>
            </a:r>
            <a:r>
              <a:rPr lang="en-GB" sz="1800" kern="0" dirty="0">
                <a:solidFill>
                  <a:srgbClr val="040000"/>
                </a:solidFill>
                <a:effectLst/>
                <a:latin typeface="Arial" panose="020B0604020202020204" pitchFamily="34" charset="0"/>
                <a:ea typeface="Aptos" panose="020B0004020202020204" pitchFamily="34" charset="0"/>
                <a:cs typeface="Arial" panose="020B0604020202020204" pitchFamily="34" charset="0"/>
              </a:rPr>
              <a:t>onnect your research to a larger purpose and audience while also enhancing its quality and visibility. </a:t>
            </a:r>
          </a:p>
          <a:p>
            <a:r>
              <a:rPr lang="en-GB" sz="1800" kern="0" dirty="0">
                <a:solidFill>
                  <a:srgbClr val="040000"/>
                </a:solidFill>
                <a:latin typeface="Arial" panose="020B0604020202020204" pitchFamily="34" charset="0"/>
                <a:cs typeface="Arial" panose="020B0604020202020204" pitchFamily="34" charset="0"/>
              </a:rPr>
              <a:t>Practical resources to get you started:</a:t>
            </a:r>
          </a:p>
          <a:p>
            <a:pPr marL="285750" indent="-285750">
              <a:buFont typeface="Arial" panose="020B0604020202020204" pitchFamily="34" charset="0"/>
              <a:buChar char="•"/>
            </a:pPr>
            <a:r>
              <a:rPr lang="en-US" sz="1300" dirty="0">
                <a:hlinkClick r:id="rId3"/>
              </a:rPr>
              <a:t>https://sdgimpactassessmenttool.org/en-gb/articles/resources</a:t>
            </a:r>
            <a:endParaRPr lang="en-US" sz="1300" dirty="0"/>
          </a:p>
          <a:p>
            <a:pPr marL="285750" indent="-285750">
              <a:buFont typeface="Arial" panose="020B0604020202020204" pitchFamily="34" charset="0"/>
              <a:buChar char="•"/>
            </a:pPr>
            <a:r>
              <a:rPr lang="en-US" sz="1300" i="1" dirty="0">
                <a:hlinkClick r:id="rId4"/>
              </a:rPr>
              <a:t>Free tool that helps you identify relevant SDGs – based on description of your research</a:t>
            </a:r>
            <a:endParaRPr lang="en-US" sz="1300" i="1" dirty="0"/>
          </a:p>
          <a:p>
            <a:r>
              <a:rPr lang="en-GB" sz="1800" kern="0" dirty="0">
                <a:solidFill>
                  <a:srgbClr val="040000"/>
                </a:solidFill>
                <a:latin typeface="Arial" panose="020B0604020202020204" pitchFamily="34" charset="0"/>
                <a:cs typeface="Arial" panose="020B0604020202020204" pitchFamily="34" charset="0"/>
              </a:rPr>
              <a:t>Identify Sustainability goals, sub goals and indicators related to your research</a:t>
            </a:r>
          </a:p>
          <a:p>
            <a:pPr lvl="1">
              <a:spcBef>
                <a:spcPts val="1200"/>
              </a:spcBef>
              <a:spcAft>
                <a:spcPts val="400"/>
              </a:spcAft>
            </a:pPr>
            <a:r>
              <a:rPr lang="en-GB" sz="1200" i="1" u="sng" kern="0" dirty="0">
                <a:solidFill>
                  <a:srgbClr val="2F5496"/>
                </a:solidFill>
                <a:effectLst/>
                <a:latin typeface="Arial" panose="020B0604020202020204" pitchFamily="34" charset="0"/>
                <a:ea typeface="Times New Roman" panose="02020603050405020304" pitchFamily="18" charset="0"/>
                <a:cs typeface="Arial" panose="020B0604020202020204" pitchFamily="34" charset="0"/>
                <a:hlinkClick r:id="rId5"/>
              </a:rPr>
              <a:t>https://unstats.un.org/sdgs/indicators/indicators-list/</a:t>
            </a:r>
            <a:endParaRPr lang="en-GB" sz="1200" i="1" kern="0" dirty="0">
              <a:solidFill>
                <a:srgbClr val="0F4761"/>
              </a:solidFill>
              <a:effectLst/>
              <a:latin typeface="Arial" panose="020B0604020202020204" pitchFamily="34" charset="0"/>
              <a:ea typeface="Times New Roman" panose="02020603050405020304" pitchFamily="18" charset="0"/>
              <a:cs typeface="Arial" panose="020B0604020202020204" pitchFamily="34" charset="0"/>
            </a:endParaRPr>
          </a:p>
          <a:p>
            <a:pPr lvl="1"/>
            <a:r>
              <a:rPr lang="en-GB" sz="1200" i="1"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https://unstats.un.org/sdgs/indicators/Global-Indicator-Framework-after-2024-refinement-English.pdf</a:t>
            </a:r>
            <a:r>
              <a:rPr lang="en-GB" sz="1200" i="1" dirty="0">
                <a:effectLst/>
                <a:latin typeface="Arial" panose="020B0604020202020204" pitchFamily="34" charset="0"/>
                <a:ea typeface="Aptos" panose="020B0004020202020204" pitchFamily="34" charset="0"/>
                <a:cs typeface="Arial" panose="020B0604020202020204" pitchFamily="34" charset="0"/>
              </a:rPr>
              <a:t> </a:t>
            </a:r>
          </a:p>
          <a:p>
            <a:pPr lvl="1"/>
            <a:r>
              <a:rPr lang="en-US" sz="1200" i="1" dirty="0">
                <a:latin typeface="Arial" panose="020B0604020202020204" pitchFamily="34" charset="0"/>
                <a:cs typeface="Arial" panose="020B0604020202020204" pitchFamily="34" charset="0"/>
                <a:hlinkClick r:id="rId7"/>
              </a:rPr>
              <a:t>https://sdgs.un.org/goals</a:t>
            </a:r>
            <a:endParaRPr lang="en-US" sz="1200" i="1"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To find out more about </a:t>
            </a:r>
            <a:r>
              <a:rPr lang="en-GB" sz="1800" dirty="0">
                <a:latin typeface="Arial" panose="020B0604020202020204" pitchFamily="34" charset="0"/>
                <a:cs typeface="Arial" panose="020B0604020202020204" pitchFamily="34" charset="0"/>
              </a:rPr>
              <a:t>progress towards the SDGs in an EU context (not the developing world)</a:t>
            </a:r>
          </a:p>
          <a:p>
            <a:pPr lvl="1"/>
            <a:r>
              <a:rPr lang="en-US" sz="1000" i="1" dirty="0">
                <a:latin typeface="Arial" panose="020B0604020202020204" pitchFamily="34" charset="0"/>
                <a:cs typeface="Arial" panose="020B0604020202020204" pitchFamily="34" charset="0"/>
                <a:hlinkClick r:id="rId8"/>
              </a:rPr>
              <a:t>https://ec.europa.eu/eurostat/en/web/products-catalogues/w/ks-05-24-072</a:t>
            </a:r>
            <a:endParaRPr lang="en-US" sz="1000" i="1" dirty="0">
              <a:latin typeface="Arial" panose="020B0604020202020204" pitchFamily="34" charset="0"/>
              <a:cs typeface="Arial" panose="020B0604020202020204" pitchFamily="34" charset="0"/>
            </a:endParaRPr>
          </a:p>
        </p:txBody>
      </p:sp>
      <p:pic>
        <p:nvPicPr>
          <p:cNvPr id="7" name="Picture 6" descr="A chart of goals with icons&#10;&#10;Description automatically generated with medium confidence">
            <a:extLst>
              <a:ext uri="{FF2B5EF4-FFF2-40B4-BE49-F238E27FC236}">
                <a16:creationId xmlns:a16="http://schemas.microsoft.com/office/drawing/2014/main" id="{5063C8CF-1503-3368-BD07-42E9C13339A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36526" y="2213932"/>
            <a:ext cx="4584970" cy="2728057"/>
          </a:xfrm>
          <a:prstGeom prst="rect">
            <a:avLst/>
          </a:prstGeom>
          <a:ln>
            <a:solidFill>
              <a:srgbClr val="055D67"/>
            </a:solidFill>
          </a:ln>
        </p:spPr>
      </p:pic>
      <p:sp>
        <p:nvSpPr>
          <p:cNvPr id="11" name="TextBox 10">
            <a:extLst>
              <a:ext uri="{FF2B5EF4-FFF2-40B4-BE49-F238E27FC236}">
                <a16:creationId xmlns:a16="http://schemas.microsoft.com/office/drawing/2014/main" id="{97A13B4D-C196-324C-562C-6E4DF0ECB8A7}"/>
              </a:ext>
            </a:extLst>
          </p:cNvPr>
          <p:cNvSpPr txBox="1"/>
          <p:nvPr/>
        </p:nvSpPr>
        <p:spPr>
          <a:xfrm>
            <a:off x="7819224" y="5048206"/>
            <a:ext cx="6092890" cy="276999"/>
          </a:xfrm>
          <a:prstGeom prst="rect">
            <a:avLst/>
          </a:prstGeom>
          <a:noFill/>
        </p:spPr>
        <p:txBody>
          <a:bodyPr wrap="square">
            <a:spAutoFit/>
          </a:bodyPr>
          <a:lstStyle/>
          <a:p>
            <a:r>
              <a:rPr lang="en-GB" sz="1200" kern="0" dirty="0">
                <a:solidFill>
                  <a:srgbClr val="040000"/>
                </a:solidFill>
                <a:latin typeface="Arial" panose="020B0604020202020204" pitchFamily="34" charset="0"/>
                <a:ea typeface="Aptos" panose="020B0004020202020204" pitchFamily="34" charset="0"/>
                <a:cs typeface="Arial" panose="020B0604020202020204" pitchFamily="34" charset="0"/>
              </a:rPr>
              <a:t>Overview SDGs - </a:t>
            </a:r>
            <a:r>
              <a:rPr lang="en-GB" sz="1200" kern="0" dirty="0">
                <a:solidFill>
                  <a:srgbClr val="040000"/>
                </a:solidFill>
                <a:latin typeface="Arial" panose="020B0604020202020204" pitchFamily="34" charset="0"/>
                <a:ea typeface="Aptos" panose="020B0004020202020204" pitchFamily="34" charset="0"/>
                <a:cs typeface="Arial" panose="020B0604020202020204" pitchFamily="34" charset="0"/>
                <a:hlinkClick r:id="rId10"/>
              </a:rPr>
              <a:t>https://libraryresources.unog.ch/sdgs</a:t>
            </a:r>
            <a:endParaRPr lang="en-GB" sz="1200" kern="0" dirty="0">
              <a:solidFill>
                <a:srgbClr val="040000"/>
              </a:solidFill>
              <a:latin typeface="Arial" panose="020B0604020202020204" pitchFamily="34" charset="0"/>
              <a:ea typeface="Aptos" panose="020B00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A886D83A-5605-DB30-2B6B-E518770FADE4}"/>
              </a:ext>
            </a:extLst>
          </p:cNvPr>
          <p:cNvSpPr>
            <a:spLocks noGrp="1"/>
          </p:cNvSpPr>
          <p:nvPr>
            <p:ph type="title"/>
          </p:nvPr>
        </p:nvSpPr>
        <p:spPr>
          <a:xfrm>
            <a:off x="871838" y="331693"/>
            <a:ext cx="10753123" cy="953008"/>
          </a:xfrm>
        </p:spPr>
        <p:txBody>
          <a:bodyPr/>
          <a:lstStyle/>
          <a:p>
            <a:r>
              <a:rPr lang="en-US" dirty="0"/>
              <a:t>Identifying a need/priority: UNSDGs</a:t>
            </a:r>
          </a:p>
        </p:txBody>
      </p:sp>
    </p:spTree>
    <p:extLst>
      <p:ext uri="{BB962C8B-B14F-4D97-AF65-F5344CB8AC3E}">
        <p14:creationId xmlns:p14="http://schemas.microsoft.com/office/powerpoint/2010/main" val="254253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D8DC5-A0E8-3923-1E7C-17EC3E8DE898}"/>
              </a:ext>
            </a:extLst>
          </p:cNvPr>
          <p:cNvSpPr>
            <a:spLocks noGrp="1"/>
          </p:cNvSpPr>
          <p:nvPr>
            <p:ph type="title"/>
          </p:nvPr>
        </p:nvSpPr>
        <p:spPr>
          <a:xfrm>
            <a:off x="757538" y="636493"/>
            <a:ext cx="10753123" cy="953008"/>
          </a:xfrm>
        </p:spPr>
        <p:txBody>
          <a:bodyPr>
            <a:noAutofit/>
          </a:bodyPr>
          <a:lstStyle/>
          <a:p>
            <a:r>
              <a:rPr lang="en-US" dirty="0"/>
              <a:t>Identifying a need/priority: Engaging with policy makers</a:t>
            </a:r>
          </a:p>
        </p:txBody>
      </p:sp>
      <p:sp>
        <p:nvSpPr>
          <p:cNvPr id="3" name="Content Placeholder 2">
            <a:extLst>
              <a:ext uri="{FF2B5EF4-FFF2-40B4-BE49-F238E27FC236}">
                <a16:creationId xmlns:a16="http://schemas.microsoft.com/office/drawing/2014/main" id="{62454C17-1F52-38DF-5AC4-97E43520F25D}"/>
              </a:ext>
            </a:extLst>
          </p:cNvPr>
          <p:cNvSpPr>
            <a:spLocks noGrp="1"/>
          </p:cNvSpPr>
          <p:nvPr>
            <p:ph idx="1"/>
          </p:nvPr>
        </p:nvSpPr>
        <p:spPr>
          <a:xfrm>
            <a:off x="852268" y="1831550"/>
            <a:ext cx="10719216" cy="5397502"/>
          </a:xfrm>
        </p:spPr>
        <p:txBody>
          <a:bodyPr>
            <a:normAutofit/>
          </a:bodyPr>
          <a:lstStyle/>
          <a:p>
            <a:pPr marL="0" indent="0">
              <a:buNone/>
            </a:pPr>
            <a:r>
              <a:rPr lang="en-GB" sz="1800" dirty="0">
                <a:solidFill>
                  <a:srgbClr val="000000"/>
                </a:solidFill>
                <a:highlight>
                  <a:srgbClr val="FFFFFF"/>
                </a:highlight>
                <a:latin typeface="Calibri" panose="020F0502020204030204" pitchFamily="34" charset="0"/>
                <a:cs typeface="Calibri" panose="020F0502020204030204" pitchFamily="34" charset="0"/>
              </a:rPr>
              <a:t>Gain insight into latest policy priorities and situate your research within key policy priorities </a:t>
            </a:r>
          </a:p>
          <a:p>
            <a:pPr marL="0" indent="0">
              <a:buNone/>
            </a:pPr>
            <a:endParaRPr lang="en-GB" sz="1800" dirty="0">
              <a:solidFill>
                <a:srgbClr val="000000"/>
              </a:solidFill>
              <a:highlight>
                <a:srgbClr val="FFFFFF"/>
              </a:highlight>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Access live policy papers,  consultations, calls for evidence (there is a need identified)</a:t>
            </a:r>
          </a:p>
          <a:p>
            <a:pPr lvl="1"/>
            <a:r>
              <a:rPr lang="en-US" sz="1200" dirty="0">
                <a:latin typeface="Calibri" panose="020F0502020204030204" pitchFamily="34" charset="0"/>
                <a:cs typeface="Calibri" panose="020F0502020204030204" pitchFamily="34" charset="0"/>
                <a:hlinkClick r:id="rId3"/>
              </a:rPr>
              <a:t>https://www.gov.uk/search/policy-papers-and-consultations?order=updated-newest</a:t>
            </a:r>
            <a:endParaRPr lang="en-US" sz="1200" dirty="0">
              <a:latin typeface="Calibri" panose="020F0502020204030204" pitchFamily="34" charset="0"/>
              <a:cs typeface="Calibri" panose="020F0502020204030204" pitchFamily="34" charset="0"/>
            </a:endParaRPr>
          </a:p>
          <a:p>
            <a:r>
              <a:rPr lang="en-US" sz="1800" b="0" i="0" u="none" strike="noStrike" dirty="0">
                <a:solidFill>
                  <a:srgbClr val="000000"/>
                </a:solidFill>
                <a:effectLst/>
                <a:highlight>
                  <a:srgbClr val="FFFFFF"/>
                </a:highlight>
                <a:latin typeface="Calibri" panose="020F0502020204030204" pitchFamily="34" charset="0"/>
                <a:cs typeface="Calibri" panose="020F0502020204030204" pitchFamily="34" charset="0"/>
              </a:rPr>
              <a:t>Meeting with policy makers</a:t>
            </a:r>
            <a:r>
              <a:rPr lang="en-US" sz="1800" dirty="0">
                <a:solidFill>
                  <a:srgbClr val="000000"/>
                </a:solidFill>
                <a:highlight>
                  <a:srgbClr val="FFFFFF"/>
                </a:highlight>
                <a:latin typeface="Calibri" panose="020F0502020204030204" pitchFamily="34" charset="0"/>
                <a:cs typeface="Calibri" panose="020F0502020204030204" pitchFamily="34" charset="0"/>
              </a:rPr>
              <a:t> </a:t>
            </a:r>
            <a:r>
              <a:rPr lang="en-GB" sz="1800" b="0" i="0" u="none" strike="noStrike" dirty="0">
                <a:solidFill>
                  <a:srgbClr val="000000"/>
                </a:solidFill>
                <a:effectLst/>
                <a:highlight>
                  <a:srgbClr val="FFFFFF"/>
                </a:highlight>
                <a:latin typeface="Calibri" panose="020F0502020204030204" pitchFamily="34" charset="0"/>
                <a:cs typeface="Calibri" panose="020F0502020204030204" pitchFamily="34" charset="0"/>
              </a:rPr>
              <a:t>helps researchers better understand the complexities and challenges associated with policy making and hear about the latest policy priorities</a:t>
            </a:r>
            <a:r>
              <a:rPr lang="en-US" sz="1800" b="0" i="0" u="none" strike="noStrike" dirty="0">
                <a:effectLst/>
                <a:highlight>
                  <a:srgbClr val="FFFFFF"/>
                </a:highlight>
                <a:latin typeface="Calibri" panose="020F0502020204030204" pitchFamily="34" charset="0"/>
                <a:cs typeface="Calibri" panose="020F0502020204030204" pitchFamily="34" charset="0"/>
              </a:rPr>
              <a:t> </a:t>
            </a:r>
            <a:r>
              <a:rPr lang="en-GB" sz="1200" dirty="0">
                <a:solidFill>
                  <a:schemeClr val="accent5">
                    <a:lumMod val="75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https://www.cape.ac.uk/2024/02/08/academic-policy-meetings-benefits/</a:t>
            </a:r>
            <a:endParaRPr lang="en-US" sz="12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Explore case studies of researchers that have engaged with policy</a:t>
            </a:r>
          </a:p>
          <a:p>
            <a:pPr lvl="1"/>
            <a:r>
              <a:rPr lang="en-US" sz="1200" dirty="0">
                <a:latin typeface="Calibri" panose="020F0502020204030204" pitchFamily="34" charset="0"/>
                <a:cs typeface="Calibri" panose="020F0502020204030204" pitchFamily="34" charset="0"/>
                <a:hlinkClick r:id="rId5"/>
              </a:rPr>
              <a:t>https://www.csap.cam.ac.uk/policy-fellowships/case-studies/</a:t>
            </a:r>
          </a:p>
          <a:p>
            <a:pPr lvl="1"/>
            <a:r>
              <a:rPr lang="en-GB" sz="1200" dirty="0">
                <a:latin typeface="Calibri" panose="020F0502020204030204" pitchFamily="34" charset="0"/>
                <a:cs typeface="Calibri" panose="020F0502020204030204" pitchFamily="34" charset="0"/>
                <a:hlinkClick r:id="rId6"/>
              </a:rPr>
              <a:t>https://www.cape.ac.uk/resources/?_category=4-case-study</a:t>
            </a:r>
            <a:endParaRPr lang="en-GB" sz="1200" dirty="0">
              <a:latin typeface="Calibri" panose="020F0502020204030204" pitchFamily="34" charset="0"/>
              <a:cs typeface="Calibri" panose="020F0502020204030204" pitchFamily="34" charset="0"/>
            </a:endParaRPr>
          </a:p>
          <a:p>
            <a:pPr lvl="1"/>
            <a:endParaRPr lang="en-US" sz="1800" dirty="0">
              <a:latin typeface="Calibri" panose="020F0502020204030204" pitchFamily="34" charset="0"/>
              <a:cs typeface="Calibri" panose="020F0502020204030204" pitchFamily="34" charset="0"/>
            </a:endParaRPr>
          </a:p>
          <a:p>
            <a:r>
              <a:rPr lang="en-GB" sz="1800" i="0" u="none" strike="noStrike" dirty="0">
                <a:solidFill>
                  <a:srgbClr val="000000"/>
                </a:solidFill>
                <a:effectLst/>
                <a:highlight>
                  <a:srgbClr val="FFFFFF"/>
                </a:highlight>
                <a:latin typeface="Calibri" panose="020F0502020204030204" pitchFamily="34" charset="0"/>
                <a:cs typeface="Calibri" panose="020F0502020204030204" pitchFamily="34" charset="0"/>
              </a:rPr>
              <a:t>Good introduction to ‘How can academics engage with policy making?’ </a:t>
            </a:r>
            <a:r>
              <a:rPr lang="en-GB" sz="1200" i="0" u="none" strike="noStrike" dirty="0">
                <a:solidFill>
                  <a:srgbClr val="000000"/>
                </a:solidFill>
                <a:effectLst/>
                <a:highlight>
                  <a:srgbClr val="FFFFFF"/>
                </a:highlight>
                <a:latin typeface="Calibri" panose="020F0502020204030204" pitchFamily="34" charset="0"/>
                <a:cs typeface="Calibri" panose="020F0502020204030204" pitchFamily="34" charset="0"/>
                <a:hlinkClick r:id="rId7"/>
              </a:rPr>
              <a:t>https://www.plymouth.ac.uk/research/public-policy/how-can-academics-engage-with-policy-making</a:t>
            </a:r>
            <a:endParaRPr lang="en-GB" sz="1200" i="0" u="none" strike="noStrike" dirty="0">
              <a:solidFill>
                <a:srgbClr val="000000"/>
              </a:solidFill>
              <a:effectLst/>
              <a:highlight>
                <a:srgbClr val="FFFFFF"/>
              </a:highlight>
              <a:latin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cs typeface="Calibri" panose="020F0502020204030204" pitchFamily="34" charset="0"/>
              </a:rPr>
              <a:t>Policy engagement Toolkit from Future Leaders Fellowships(FLF) development Network: </a:t>
            </a:r>
            <a:r>
              <a:rPr lang="en-US" sz="1200" dirty="0">
                <a:latin typeface="Calibri" panose="020F0502020204030204" pitchFamily="34" charset="0"/>
                <a:cs typeface="Calibri" panose="020F0502020204030204" pitchFamily="34" charset="0"/>
                <a:hlinkClick r:id="rId8"/>
              </a:rPr>
              <a:t>https://www.flfdevnet.com/policy-toolkit/</a:t>
            </a:r>
            <a:endParaRPr lang="en-US" sz="1200" dirty="0">
              <a:latin typeface="Calibri" panose="020F0502020204030204" pitchFamily="34" charset="0"/>
              <a:cs typeface="Calibri" panose="020F0502020204030204" pitchFamily="34" charset="0"/>
            </a:endParaRPr>
          </a:p>
          <a:p>
            <a:pPr marL="0" indent="0">
              <a:buNone/>
            </a:pPr>
            <a:endParaRPr lang="en-US" sz="1800" dirty="0">
              <a:latin typeface="Calibri" panose="020F0502020204030204" pitchFamily="34" charset="0"/>
              <a:cs typeface="Calibri" panose="020F0502020204030204" pitchFamily="34" charset="0"/>
            </a:endParaRPr>
          </a:p>
          <a:p>
            <a:pPr marL="0" indent="0">
              <a:buNone/>
            </a:pPr>
            <a:endParaRPr lang="en-US" sz="1800" dirty="0"/>
          </a:p>
        </p:txBody>
      </p:sp>
    </p:spTree>
    <p:extLst>
      <p:ext uri="{BB962C8B-B14F-4D97-AF65-F5344CB8AC3E}">
        <p14:creationId xmlns:p14="http://schemas.microsoft.com/office/powerpoint/2010/main" val="1634537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1A5BF4-93E5-BD0C-D7F0-FB35DF6F8334}"/>
              </a:ext>
            </a:extLst>
          </p:cNvPr>
          <p:cNvSpPr txBox="1"/>
          <p:nvPr/>
        </p:nvSpPr>
        <p:spPr>
          <a:xfrm>
            <a:off x="838201" y="1587054"/>
            <a:ext cx="5257799" cy="4708981"/>
          </a:xfrm>
          <a:prstGeom prst="rect">
            <a:avLst/>
          </a:prstGeom>
          <a:noFill/>
        </p:spPr>
        <p:txBody>
          <a:bodyPr wrap="square" rtlCol="0">
            <a:spAutoFit/>
          </a:bodyPr>
          <a:lstStyle/>
          <a:p>
            <a:r>
              <a:rPr lang="en-GB" sz="2000" b="1" dirty="0">
                <a:solidFill>
                  <a:srgbClr val="000000"/>
                </a:solidFill>
              </a:rPr>
              <a:t>Tools &amp; Sources</a:t>
            </a:r>
            <a:endParaRPr lang="en-US" sz="2000" b="1" dirty="0"/>
          </a:p>
          <a:p>
            <a:pPr marL="285750" indent="-285750">
              <a:buFont typeface="Arial" panose="020B0604020202020204" pitchFamily="34" charset="0"/>
              <a:buChar char="•"/>
            </a:pPr>
            <a:r>
              <a:rPr lang="en-US" sz="2000" dirty="0"/>
              <a:t>Conference websites (speakers, sponsors)</a:t>
            </a:r>
          </a:p>
          <a:p>
            <a:pPr marL="285750" indent="-285750">
              <a:buFont typeface="Arial" panose="020B0604020202020204" pitchFamily="34" charset="0"/>
              <a:buChar char="•"/>
            </a:pPr>
            <a:r>
              <a:rPr lang="en-US" sz="2000" dirty="0"/>
              <a:t>Authors of articles, blogs, industry insights</a:t>
            </a:r>
          </a:p>
          <a:p>
            <a:pPr marL="285750" indent="-285750">
              <a:buFont typeface="Arial" panose="020B0604020202020204" pitchFamily="34" charset="0"/>
              <a:buChar char="•"/>
            </a:pPr>
            <a:r>
              <a:rPr lang="en-US" sz="2000" dirty="0"/>
              <a:t>Industry related news articles</a:t>
            </a:r>
          </a:p>
          <a:p>
            <a:pPr marL="285750" indent="-285750">
              <a:buFont typeface="Arial" panose="020B0604020202020204" pitchFamily="34" charset="0"/>
              <a:buChar char="•"/>
            </a:pPr>
            <a:r>
              <a:rPr lang="en-US" sz="2000" dirty="0"/>
              <a:t>Patent searches (inventor’s names– look up in LinkedIn)</a:t>
            </a:r>
          </a:p>
          <a:p>
            <a:pPr marL="285750" indent="-285750">
              <a:buFont typeface="Arial" panose="020B0604020202020204" pitchFamily="34" charset="0"/>
              <a:buChar char="•"/>
            </a:pPr>
            <a:r>
              <a:rPr lang="en-US" sz="2000" dirty="0"/>
              <a:t>LinkedIn (mutual connections, University  alumni groups) </a:t>
            </a:r>
          </a:p>
          <a:p>
            <a:pPr marL="285750" indent="-285750">
              <a:buFont typeface="Arial" panose="020B0604020202020204" pitchFamily="34" charset="0"/>
              <a:buChar char="•"/>
            </a:pPr>
            <a:r>
              <a:rPr lang="en-US" sz="2000" dirty="0"/>
              <a:t>Community orgs, charities, advocacy groups</a:t>
            </a:r>
          </a:p>
          <a:p>
            <a:pPr marL="285750" indent="-285750">
              <a:buFont typeface="Arial" panose="020B0604020202020204" pitchFamily="34" charset="0"/>
              <a:buChar char="•"/>
            </a:pPr>
            <a:r>
              <a:rPr lang="en-US" sz="2000" dirty="0"/>
              <a:t>Social platforms: Bluesky ; X (formerly Twitter) </a:t>
            </a:r>
          </a:p>
          <a:p>
            <a:pPr marL="285750" indent="-285750">
              <a:buFont typeface="Arial" panose="020B0604020202020204" pitchFamily="34" charset="0"/>
              <a:buChar char="•"/>
            </a:pPr>
            <a:r>
              <a:rPr lang="en-US" sz="2000" dirty="0"/>
              <a:t>Local networking events or seminars</a:t>
            </a:r>
          </a:p>
          <a:p>
            <a:pPr marL="285750" indent="-285750">
              <a:buFont typeface="Arial" panose="020B0604020202020204" pitchFamily="34" charset="0"/>
              <a:buChar char="•"/>
            </a:pPr>
            <a:endParaRPr lang="en-US" sz="2000" dirty="0"/>
          </a:p>
        </p:txBody>
      </p:sp>
      <p:sp>
        <p:nvSpPr>
          <p:cNvPr id="7" name="TextBox 6">
            <a:extLst>
              <a:ext uri="{FF2B5EF4-FFF2-40B4-BE49-F238E27FC236}">
                <a16:creationId xmlns:a16="http://schemas.microsoft.com/office/drawing/2014/main" id="{270F1D83-FEAB-677A-8A0E-F8FC9ABA78D9}"/>
              </a:ext>
            </a:extLst>
          </p:cNvPr>
          <p:cNvSpPr txBox="1"/>
          <p:nvPr/>
        </p:nvSpPr>
        <p:spPr>
          <a:xfrm>
            <a:off x="7454844" y="1592704"/>
            <a:ext cx="4392706" cy="2246769"/>
          </a:xfrm>
          <a:prstGeom prst="rect">
            <a:avLst/>
          </a:prstGeom>
          <a:noFill/>
        </p:spPr>
        <p:txBody>
          <a:bodyPr wrap="square">
            <a:spAutoFit/>
          </a:bodyPr>
          <a:lstStyle/>
          <a:p>
            <a:r>
              <a:rPr lang="en-GB" sz="2000" b="1" dirty="0"/>
              <a:t>Connection Tips:</a:t>
            </a:r>
          </a:p>
          <a:p>
            <a:pPr marL="285750" indent="-285750">
              <a:buFont typeface="Arial" panose="020B0604020202020204" pitchFamily="34" charset="0"/>
              <a:buChar char="•"/>
            </a:pPr>
            <a:r>
              <a:rPr lang="en-GB" sz="2000" dirty="0"/>
              <a:t>Ask for warm introductions where possible</a:t>
            </a:r>
          </a:p>
          <a:p>
            <a:pPr marL="285750" indent="-285750">
              <a:buFont typeface="Arial" panose="020B0604020202020204" pitchFamily="34" charset="0"/>
              <a:buChar char="•"/>
            </a:pPr>
            <a:r>
              <a:rPr lang="en-GB" sz="2000" dirty="0"/>
              <a:t>Cold outreach works—if your reason is clear and relevant </a:t>
            </a:r>
            <a:r>
              <a:rPr lang="en-GB" sz="2000" b="0" i="0" u="none" strike="noStrike" dirty="0">
                <a:solidFill>
                  <a:srgbClr val="000000"/>
                </a:solidFill>
                <a:effectLst/>
              </a:rPr>
              <a:t>and shows why a conversation would be valuable for both sides.</a:t>
            </a:r>
            <a:endParaRPr lang="en-US" sz="2000" dirty="0"/>
          </a:p>
        </p:txBody>
      </p:sp>
      <p:sp>
        <p:nvSpPr>
          <p:cNvPr id="8" name="TextBox 7">
            <a:extLst>
              <a:ext uri="{FF2B5EF4-FFF2-40B4-BE49-F238E27FC236}">
                <a16:creationId xmlns:a16="http://schemas.microsoft.com/office/drawing/2014/main" id="{A9772098-DD7E-8F5A-2A08-7A5C198ACE3D}"/>
              </a:ext>
            </a:extLst>
          </p:cNvPr>
          <p:cNvSpPr txBox="1"/>
          <p:nvPr/>
        </p:nvSpPr>
        <p:spPr>
          <a:xfrm>
            <a:off x="7648277" y="4697720"/>
            <a:ext cx="4543723" cy="1015663"/>
          </a:xfrm>
          <a:prstGeom prst="rect">
            <a:avLst/>
          </a:prstGeom>
          <a:noFill/>
        </p:spPr>
        <p:txBody>
          <a:bodyPr wrap="square" rtlCol="0">
            <a:spAutoFit/>
          </a:bodyPr>
          <a:lstStyle/>
          <a:p>
            <a:r>
              <a:rPr lang="en-US" sz="2000" b="1" dirty="0"/>
              <a:t>Skills:</a:t>
            </a:r>
          </a:p>
          <a:p>
            <a:r>
              <a:rPr lang="en-US" sz="2000" dirty="0"/>
              <a:t>Networking, Communication with different audiences, pitching </a:t>
            </a:r>
          </a:p>
        </p:txBody>
      </p:sp>
      <p:sp>
        <p:nvSpPr>
          <p:cNvPr id="9" name="Title 1">
            <a:extLst>
              <a:ext uri="{FF2B5EF4-FFF2-40B4-BE49-F238E27FC236}">
                <a16:creationId xmlns:a16="http://schemas.microsoft.com/office/drawing/2014/main" id="{3E1B6EB0-A33A-FBD3-EE26-95C473466CEE}"/>
              </a:ext>
            </a:extLst>
          </p:cNvPr>
          <p:cNvSpPr>
            <a:spLocks noGrp="1"/>
          </p:cNvSpPr>
          <p:nvPr>
            <p:ph type="title"/>
          </p:nvPr>
        </p:nvSpPr>
        <p:spPr>
          <a:xfrm>
            <a:off x="723899" y="-15875"/>
            <a:ext cx="11497235" cy="1325563"/>
          </a:xfrm>
        </p:spPr>
        <p:txBody>
          <a:bodyPr>
            <a:normAutofit/>
          </a:bodyPr>
          <a:lstStyle/>
          <a:p>
            <a:r>
              <a:rPr lang="en-GB" i="0" u="none" strike="noStrike" dirty="0">
                <a:effectLst/>
              </a:rPr>
              <a:t>How to Identify the Right People to Speak With</a:t>
            </a:r>
            <a:endParaRPr lang="en-US" dirty="0">
              <a:cs typeface="Arial" panose="020B0604020202020204" pitchFamily="34" charset="0"/>
            </a:endParaRPr>
          </a:p>
        </p:txBody>
      </p:sp>
    </p:spTree>
    <p:extLst>
      <p:ext uri="{BB962C8B-B14F-4D97-AF65-F5344CB8AC3E}">
        <p14:creationId xmlns:p14="http://schemas.microsoft.com/office/powerpoint/2010/main" val="438065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A74C-DE67-C54B-BC32-B9268240EB73}"/>
              </a:ext>
            </a:extLst>
          </p:cNvPr>
          <p:cNvSpPr>
            <a:spLocks noGrp="1"/>
          </p:cNvSpPr>
          <p:nvPr>
            <p:ph type="title"/>
          </p:nvPr>
        </p:nvSpPr>
        <p:spPr/>
        <p:txBody>
          <a:bodyPr/>
          <a:lstStyle/>
          <a:p>
            <a:r>
              <a:rPr lang="en-US" dirty="0"/>
              <a:t>Over to you</a:t>
            </a:r>
          </a:p>
        </p:txBody>
      </p:sp>
      <p:sp>
        <p:nvSpPr>
          <p:cNvPr id="3" name="Content Placeholder 2">
            <a:extLst>
              <a:ext uri="{FF2B5EF4-FFF2-40B4-BE49-F238E27FC236}">
                <a16:creationId xmlns:a16="http://schemas.microsoft.com/office/drawing/2014/main" id="{47E15AD4-ED73-CD94-8232-B631DD173DAD}"/>
              </a:ext>
            </a:extLst>
          </p:cNvPr>
          <p:cNvSpPr>
            <a:spLocks noGrp="1"/>
          </p:cNvSpPr>
          <p:nvPr>
            <p:ph idx="1"/>
          </p:nvPr>
        </p:nvSpPr>
        <p:spPr/>
        <p:txBody>
          <a:bodyPr>
            <a:normAutofit/>
          </a:bodyPr>
          <a:lstStyle/>
          <a:p>
            <a:r>
              <a:rPr lang="en-US" dirty="0"/>
              <a:t>How skilled are your researchers at identifying/engaging stakeholders, incl users and beneficiaries of research outputs?</a:t>
            </a:r>
          </a:p>
          <a:p>
            <a:pPr lvl="1"/>
            <a:r>
              <a:rPr lang="en-GB" sz="1600" dirty="0">
                <a:solidFill>
                  <a:srgbClr val="000000"/>
                </a:solidFill>
              </a:rPr>
              <a:t>5= </a:t>
            </a:r>
            <a:r>
              <a:rPr lang="en-GB" sz="1600" dirty="0">
                <a:solidFill>
                  <a:srgbClr val="000000"/>
                </a:solidFill>
                <a:effectLst/>
                <a:ea typeface="Times New Roman" panose="02020603050405020304" pitchFamily="18" charset="0"/>
              </a:rPr>
              <a:t>Very skilled</a:t>
            </a:r>
          </a:p>
          <a:p>
            <a:pPr lvl="1">
              <a:lnSpc>
                <a:spcPct val="100000"/>
              </a:lnSpc>
              <a:spcBef>
                <a:spcPts val="0"/>
              </a:spcBef>
              <a:buSzPts val="1000"/>
              <a:tabLst>
                <a:tab pos="457200" algn="l"/>
              </a:tabLst>
            </a:pPr>
            <a:r>
              <a:rPr lang="en-GB" sz="1600" dirty="0">
                <a:solidFill>
                  <a:srgbClr val="000000"/>
                </a:solidFill>
                <a:effectLst/>
                <a:ea typeface="Times New Roman" panose="02020603050405020304" pitchFamily="18" charset="0"/>
              </a:rPr>
              <a:t>4= Somewhat skilled</a:t>
            </a:r>
          </a:p>
          <a:p>
            <a:pPr lvl="1">
              <a:lnSpc>
                <a:spcPct val="100000"/>
              </a:lnSpc>
              <a:spcBef>
                <a:spcPts val="0"/>
              </a:spcBef>
              <a:buSzPts val="1000"/>
              <a:tabLst>
                <a:tab pos="457200" algn="l"/>
              </a:tabLst>
            </a:pPr>
            <a:r>
              <a:rPr lang="en-GB" sz="1600" dirty="0">
                <a:solidFill>
                  <a:srgbClr val="000000"/>
                </a:solidFill>
                <a:effectLst/>
                <a:ea typeface="Times New Roman" panose="02020603050405020304" pitchFamily="18" charset="0"/>
              </a:rPr>
              <a:t>3=Neutral</a:t>
            </a:r>
          </a:p>
          <a:p>
            <a:pPr lvl="1">
              <a:lnSpc>
                <a:spcPct val="100000"/>
              </a:lnSpc>
              <a:spcBef>
                <a:spcPts val="0"/>
              </a:spcBef>
              <a:buSzPts val="1000"/>
              <a:tabLst>
                <a:tab pos="457200" algn="l"/>
              </a:tabLst>
            </a:pPr>
            <a:r>
              <a:rPr lang="en-GB" sz="1600" dirty="0">
                <a:solidFill>
                  <a:srgbClr val="000000"/>
                </a:solidFill>
                <a:effectLst/>
                <a:ea typeface="Times New Roman" panose="02020603050405020304" pitchFamily="18" charset="0"/>
              </a:rPr>
              <a:t>2=Somewhat skilled</a:t>
            </a:r>
          </a:p>
          <a:p>
            <a:pPr lvl="1">
              <a:lnSpc>
                <a:spcPct val="100000"/>
              </a:lnSpc>
              <a:spcBef>
                <a:spcPts val="0"/>
              </a:spcBef>
              <a:buSzPts val="1000"/>
              <a:tabLst>
                <a:tab pos="457200" algn="l"/>
              </a:tabLst>
            </a:pPr>
            <a:r>
              <a:rPr lang="en-GB" sz="1600" dirty="0">
                <a:solidFill>
                  <a:srgbClr val="000000"/>
                </a:solidFill>
                <a:effectLst/>
                <a:ea typeface="Times New Roman" panose="02020603050405020304" pitchFamily="18" charset="0"/>
              </a:rPr>
              <a:t>1=Not skilled at all</a:t>
            </a:r>
          </a:p>
          <a:p>
            <a:endParaRPr lang="en-US" dirty="0"/>
          </a:p>
          <a:p>
            <a:r>
              <a:rPr lang="en-GB" sz="2400" i="0" u="none" strike="noStrike" dirty="0">
                <a:solidFill>
                  <a:srgbClr val="000000"/>
                </a:solidFill>
                <a:effectLst/>
                <a:cs typeface="Arial" panose="020B0604020202020204" pitchFamily="34" charset="0"/>
              </a:rPr>
              <a:t>How </a:t>
            </a:r>
            <a:r>
              <a:rPr lang="en-GB" dirty="0">
                <a:solidFill>
                  <a:srgbClr val="000000"/>
                </a:solidFill>
                <a:cs typeface="Arial" panose="020B0604020202020204" pitchFamily="34" charset="0"/>
              </a:rPr>
              <a:t>well</a:t>
            </a:r>
            <a:r>
              <a:rPr lang="en-GB" sz="2400" i="0" u="none" strike="noStrike" dirty="0">
                <a:solidFill>
                  <a:srgbClr val="000000"/>
                </a:solidFill>
                <a:effectLst/>
                <a:cs typeface="Arial" panose="020B0604020202020204" pitchFamily="34" charset="0"/>
              </a:rPr>
              <a:t> </a:t>
            </a:r>
            <a:r>
              <a:rPr lang="en-GB" dirty="0">
                <a:solidFill>
                  <a:srgbClr val="000000"/>
                </a:solidFill>
                <a:cs typeface="Arial" panose="020B0604020202020204" pitchFamily="34" charset="0"/>
              </a:rPr>
              <a:t>can</a:t>
            </a:r>
            <a:r>
              <a:rPr lang="en-GB" sz="2400" i="0" u="none" strike="noStrike" dirty="0">
                <a:solidFill>
                  <a:srgbClr val="000000"/>
                </a:solidFill>
                <a:effectLst/>
                <a:cs typeface="Arial" panose="020B0604020202020204" pitchFamily="34" charset="0"/>
              </a:rPr>
              <a:t> </a:t>
            </a:r>
            <a:r>
              <a:rPr lang="en-GB" dirty="0">
                <a:solidFill>
                  <a:srgbClr val="000000"/>
                </a:solidFill>
                <a:cs typeface="Arial" panose="020B0604020202020204" pitchFamily="34" charset="0"/>
              </a:rPr>
              <a:t>your</a:t>
            </a:r>
            <a:r>
              <a:rPr lang="en-GB" sz="2400" i="0" u="none" strike="noStrike" dirty="0">
                <a:solidFill>
                  <a:srgbClr val="000000"/>
                </a:solidFill>
                <a:effectLst/>
                <a:cs typeface="Arial" panose="020B0604020202020204" pitchFamily="34" charset="0"/>
              </a:rPr>
              <a:t> researchers articulate the broader value and potential impact of their work?</a:t>
            </a:r>
          </a:p>
          <a:p>
            <a:pPr lvl="1"/>
            <a:r>
              <a:rPr lang="en-GB" sz="1600" dirty="0">
                <a:solidFill>
                  <a:srgbClr val="000000"/>
                </a:solidFill>
              </a:rPr>
              <a:t>5= </a:t>
            </a:r>
            <a:r>
              <a:rPr lang="en-GB" sz="1600" dirty="0">
                <a:solidFill>
                  <a:srgbClr val="000000"/>
                </a:solidFill>
                <a:effectLst/>
                <a:ea typeface="Times New Roman" panose="02020603050405020304" pitchFamily="18" charset="0"/>
              </a:rPr>
              <a:t>Very well</a:t>
            </a:r>
          </a:p>
          <a:p>
            <a:pPr lvl="1">
              <a:lnSpc>
                <a:spcPct val="100000"/>
              </a:lnSpc>
              <a:spcBef>
                <a:spcPts val="0"/>
              </a:spcBef>
              <a:buSzPts val="1000"/>
              <a:tabLst>
                <a:tab pos="457200" algn="l"/>
              </a:tabLst>
            </a:pPr>
            <a:r>
              <a:rPr lang="en-GB" sz="1600" dirty="0">
                <a:solidFill>
                  <a:srgbClr val="000000"/>
                </a:solidFill>
                <a:effectLst/>
                <a:ea typeface="Times New Roman" panose="02020603050405020304" pitchFamily="18" charset="0"/>
              </a:rPr>
              <a:t>4= Somewhat well</a:t>
            </a:r>
          </a:p>
          <a:p>
            <a:pPr lvl="1">
              <a:lnSpc>
                <a:spcPct val="100000"/>
              </a:lnSpc>
              <a:spcBef>
                <a:spcPts val="0"/>
              </a:spcBef>
              <a:buSzPts val="1000"/>
              <a:tabLst>
                <a:tab pos="457200" algn="l"/>
              </a:tabLst>
            </a:pPr>
            <a:r>
              <a:rPr lang="en-GB" sz="1600" dirty="0">
                <a:solidFill>
                  <a:srgbClr val="000000"/>
                </a:solidFill>
                <a:effectLst/>
                <a:ea typeface="Times New Roman" panose="02020603050405020304" pitchFamily="18" charset="0"/>
              </a:rPr>
              <a:t>3=Neutral</a:t>
            </a:r>
          </a:p>
          <a:p>
            <a:pPr lvl="1">
              <a:lnSpc>
                <a:spcPct val="100000"/>
              </a:lnSpc>
              <a:spcBef>
                <a:spcPts val="0"/>
              </a:spcBef>
              <a:buSzPts val="1000"/>
              <a:tabLst>
                <a:tab pos="457200" algn="l"/>
              </a:tabLst>
            </a:pPr>
            <a:r>
              <a:rPr lang="en-GB" sz="1600" dirty="0">
                <a:solidFill>
                  <a:srgbClr val="000000"/>
                </a:solidFill>
                <a:effectLst/>
                <a:ea typeface="Times New Roman" panose="02020603050405020304" pitchFamily="18" charset="0"/>
              </a:rPr>
              <a:t>2=Somewhat well</a:t>
            </a:r>
          </a:p>
          <a:p>
            <a:pPr lvl="1">
              <a:lnSpc>
                <a:spcPct val="100000"/>
              </a:lnSpc>
              <a:spcBef>
                <a:spcPts val="0"/>
              </a:spcBef>
              <a:buSzPts val="1000"/>
              <a:tabLst>
                <a:tab pos="457200" algn="l"/>
              </a:tabLst>
            </a:pPr>
            <a:r>
              <a:rPr lang="en-GB" sz="1600" dirty="0">
                <a:solidFill>
                  <a:srgbClr val="000000"/>
                </a:solidFill>
                <a:effectLst/>
                <a:ea typeface="Times New Roman" panose="02020603050405020304" pitchFamily="18" charset="0"/>
              </a:rPr>
              <a:t>1=Not well at all</a:t>
            </a:r>
          </a:p>
          <a:p>
            <a:endParaRPr lang="en-US" dirty="0"/>
          </a:p>
        </p:txBody>
      </p:sp>
      <p:sp>
        <p:nvSpPr>
          <p:cNvPr id="4" name="TextBox 3">
            <a:extLst>
              <a:ext uri="{FF2B5EF4-FFF2-40B4-BE49-F238E27FC236}">
                <a16:creationId xmlns:a16="http://schemas.microsoft.com/office/drawing/2014/main" id="{CA0FBA17-6502-8FBD-F887-3B080AD0F74A}"/>
              </a:ext>
            </a:extLst>
          </p:cNvPr>
          <p:cNvSpPr txBox="1"/>
          <p:nvPr/>
        </p:nvSpPr>
        <p:spPr>
          <a:xfrm>
            <a:off x="7026441" y="5233334"/>
            <a:ext cx="3954929" cy="369332"/>
          </a:xfrm>
          <a:prstGeom prst="rect">
            <a:avLst/>
          </a:prstGeom>
          <a:solidFill>
            <a:srgbClr val="055D67"/>
          </a:solidFill>
        </p:spPr>
        <p:txBody>
          <a:bodyPr wrap="none" rtlCol="0">
            <a:spAutoFit/>
          </a:bodyPr>
          <a:lstStyle/>
          <a:p>
            <a:r>
              <a:rPr lang="en-US" dirty="0">
                <a:solidFill>
                  <a:schemeClr val="bg1"/>
                </a:solidFill>
              </a:rPr>
              <a:t>Please type your answers in the chat</a:t>
            </a:r>
          </a:p>
        </p:txBody>
      </p:sp>
    </p:spTree>
    <p:extLst>
      <p:ext uri="{BB962C8B-B14F-4D97-AF65-F5344CB8AC3E}">
        <p14:creationId xmlns:p14="http://schemas.microsoft.com/office/powerpoint/2010/main" val="3123683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3CC9E-1A9E-B989-C9F5-03C20405B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1AD43C-15CF-AB34-ABA9-4B19D01DE46B}"/>
              </a:ext>
            </a:extLst>
          </p:cNvPr>
          <p:cNvSpPr>
            <a:spLocks noGrp="1"/>
          </p:cNvSpPr>
          <p:nvPr>
            <p:ph type="title"/>
          </p:nvPr>
        </p:nvSpPr>
        <p:spPr/>
        <p:txBody>
          <a:bodyPr>
            <a:normAutofit/>
          </a:bodyPr>
          <a:lstStyle/>
          <a:p>
            <a:r>
              <a:rPr lang="en-US" sz="3200" dirty="0"/>
              <a:t>2.Users and Beneficiaries</a:t>
            </a:r>
          </a:p>
        </p:txBody>
      </p:sp>
      <p:sp>
        <p:nvSpPr>
          <p:cNvPr id="5" name="Rectangle 4">
            <a:extLst>
              <a:ext uri="{FF2B5EF4-FFF2-40B4-BE49-F238E27FC236}">
                <a16:creationId xmlns:a16="http://schemas.microsoft.com/office/drawing/2014/main" id="{5887CCD3-3D44-EC5C-36E7-CA1014556380}"/>
              </a:ext>
            </a:extLst>
          </p:cNvPr>
          <p:cNvSpPr/>
          <p:nvPr/>
        </p:nvSpPr>
        <p:spPr>
          <a:xfrm>
            <a:off x="8072568" y="179293"/>
            <a:ext cx="3396099" cy="19364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6" name="Rectangle 5">
            <a:extLst>
              <a:ext uri="{FF2B5EF4-FFF2-40B4-BE49-F238E27FC236}">
                <a16:creationId xmlns:a16="http://schemas.microsoft.com/office/drawing/2014/main" id="{8606E227-77C1-3358-75DC-A87AB32A22FA}"/>
              </a:ext>
            </a:extLst>
          </p:cNvPr>
          <p:cNvSpPr/>
          <p:nvPr/>
        </p:nvSpPr>
        <p:spPr>
          <a:xfrm>
            <a:off x="9436213" y="823915"/>
            <a:ext cx="704221" cy="4808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7" name="Rectangle 6">
            <a:extLst>
              <a:ext uri="{FF2B5EF4-FFF2-40B4-BE49-F238E27FC236}">
                <a16:creationId xmlns:a16="http://schemas.microsoft.com/office/drawing/2014/main" id="{9FD8EC7B-BA2B-DC1D-A07C-91D74A16DF2C}"/>
              </a:ext>
            </a:extLst>
          </p:cNvPr>
          <p:cNvSpPr/>
          <p:nvPr/>
        </p:nvSpPr>
        <p:spPr>
          <a:xfrm>
            <a:off x="10131416" y="183152"/>
            <a:ext cx="656751" cy="1126262"/>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8" name="Rectangle 7">
            <a:extLst>
              <a:ext uri="{FF2B5EF4-FFF2-40B4-BE49-F238E27FC236}">
                <a16:creationId xmlns:a16="http://schemas.microsoft.com/office/drawing/2014/main" id="{7BC7B42D-A8B1-6CAB-BD95-927642A64C93}"/>
              </a:ext>
            </a:extLst>
          </p:cNvPr>
          <p:cNvSpPr/>
          <p:nvPr/>
        </p:nvSpPr>
        <p:spPr>
          <a:xfrm>
            <a:off x="10143678" y="180850"/>
            <a:ext cx="665393" cy="11262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9" name="Rectangle 8">
            <a:extLst>
              <a:ext uri="{FF2B5EF4-FFF2-40B4-BE49-F238E27FC236}">
                <a16:creationId xmlns:a16="http://schemas.microsoft.com/office/drawing/2014/main" id="{8A5130AF-F3BA-199D-3D1D-F6DBFB713F85}"/>
              </a:ext>
            </a:extLst>
          </p:cNvPr>
          <p:cNvSpPr/>
          <p:nvPr/>
        </p:nvSpPr>
        <p:spPr>
          <a:xfrm>
            <a:off x="9437924" y="179301"/>
            <a:ext cx="704280" cy="11286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0" name="Rectangle 9">
            <a:extLst>
              <a:ext uri="{FF2B5EF4-FFF2-40B4-BE49-F238E27FC236}">
                <a16:creationId xmlns:a16="http://schemas.microsoft.com/office/drawing/2014/main" id="{9D5D637B-B7C6-F0D2-0DFE-79B0C3F4DADB}"/>
              </a:ext>
            </a:extLst>
          </p:cNvPr>
          <p:cNvSpPr/>
          <p:nvPr/>
        </p:nvSpPr>
        <p:spPr>
          <a:xfrm>
            <a:off x="8742827" y="179541"/>
            <a:ext cx="691315" cy="11290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1" name="TextBox 10">
            <a:extLst>
              <a:ext uri="{FF2B5EF4-FFF2-40B4-BE49-F238E27FC236}">
                <a16:creationId xmlns:a16="http://schemas.microsoft.com/office/drawing/2014/main" id="{0447EEAE-8695-B277-8688-CAED64FE9C1E}"/>
              </a:ext>
            </a:extLst>
          </p:cNvPr>
          <p:cNvSpPr txBox="1"/>
          <p:nvPr/>
        </p:nvSpPr>
        <p:spPr>
          <a:xfrm>
            <a:off x="8076889" y="179293"/>
            <a:ext cx="647059" cy="400110"/>
          </a:xfrm>
          <a:prstGeom prst="rect">
            <a:avLst/>
          </a:prstGeom>
          <a:noFill/>
        </p:spPr>
        <p:txBody>
          <a:bodyPr wrap="square" rtlCol="0">
            <a:spAutoFit/>
          </a:bodyPr>
          <a:lstStyle/>
          <a:p>
            <a:pPr algn="ctr"/>
            <a:r>
              <a:rPr lang="en-US" sz="500" b="1"/>
              <a:t>Research response (solution)</a:t>
            </a:r>
          </a:p>
          <a:p>
            <a:pPr algn="ctr"/>
            <a:endParaRPr lang="en-US" sz="500" b="1"/>
          </a:p>
        </p:txBody>
      </p:sp>
      <p:sp>
        <p:nvSpPr>
          <p:cNvPr id="12" name="TextBox 11">
            <a:extLst>
              <a:ext uri="{FF2B5EF4-FFF2-40B4-BE49-F238E27FC236}">
                <a16:creationId xmlns:a16="http://schemas.microsoft.com/office/drawing/2014/main" id="{0967A629-BC27-0F40-BB63-9C935E9DF11D}"/>
              </a:ext>
            </a:extLst>
          </p:cNvPr>
          <p:cNvSpPr txBox="1"/>
          <p:nvPr/>
        </p:nvSpPr>
        <p:spPr>
          <a:xfrm>
            <a:off x="10827599" y="189994"/>
            <a:ext cx="633878" cy="323165"/>
          </a:xfrm>
          <a:prstGeom prst="rect">
            <a:avLst/>
          </a:prstGeom>
          <a:noFill/>
        </p:spPr>
        <p:txBody>
          <a:bodyPr wrap="square" rtlCol="0">
            <a:spAutoFit/>
          </a:bodyPr>
          <a:lstStyle/>
          <a:p>
            <a:pPr algn="ctr"/>
            <a:r>
              <a:rPr lang="en-US" sz="500" b="1" dirty="0"/>
              <a:t>Problem and context (Challenge)</a:t>
            </a:r>
          </a:p>
        </p:txBody>
      </p:sp>
      <p:sp>
        <p:nvSpPr>
          <p:cNvPr id="13" name="TextBox 12">
            <a:extLst>
              <a:ext uri="{FF2B5EF4-FFF2-40B4-BE49-F238E27FC236}">
                <a16:creationId xmlns:a16="http://schemas.microsoft.com/office/drawing/2014/main" id="{19F1CCC5-0F2B-ED70-8F7C-C1D6A85F5C41}"/>
              </a:ext>
            </a:extLst>
          </p:cNvPr>
          <p:cNvSpPr txBox="1"/>
          <p:nvPr/>
        </p:nvSpPr>
        <p:spPr>
          <a:xfrm>
            <a:off x="9440088" y="1317750"/>
            <a:ext cx="693038" cy="477054"/>
          </a:xfrm>
          <a:prstGeom prst="rect">
            <a:avLst/>
          </a:prstGeom>
          <a:noFill/>
        </p:spPr>
        <p:txBody>
          <a:bodyPr wrap="square" rtlCol="0">
            <a:spAutoFit/>
          </a:bodyPr>
          <a:lstStyle/>
          <a:p>
            <a:pPr algn="ctr"/>
            <a:r>
              <a:rPr lang="en-US" sz="500" b="1"/>
              <a:t>Actions to achieve outcomes/impact/benefits and metrics</a:t>
            </a:r>
          </a:p>
        </p:txBody>
      </p:sp>
      <p:sp>
        <p:nvSpPr>
          <p:cNvPr id="14" name="TextBox 13">
            <a:extLst>
              <a:ext uri="{FF2B5EF4-FFF2-40B4-BE49-F238E27FC236}">
                <a16:creationId xmlns:a16="http://schemas.microsoft.com/office/drawing/2014/main" id="{B6844051-3D36-7CAC-B718-8286B260EFD8}"/>
              </a:ext>
            </a:extLst>
          </p:cNvPr>
          <p:cNvSpPr txBox="1"/>
          <p:nvPr/>
        </p:nvSpPr>
        <p:spPr>
          <a:xfrm>
            <a:off x="8737613" y="181968"/>
            <a:ext cx="687944" cy="323165"/>
          </a:xfrm>
          <a:prstGeom prst="rect">
            <a:avLst/>
          </a:prstGeom>
          <a:noFill/>
        </p:spPr>
        <p:txBody>
          <a:bodyPr wrap="square" rtlCol="0">
            <a:spAutoFit/>
          </a:bodyPr>
          <a:lstStyle/>
          <a:p>
            <a:pPr algn="ctr"/>
            <a:r>
              <a:rPr lang="en-US" sz="500" b="1"/>
              <a:t>Research objectives</a:t>
            </a:r>
          </a:p>
          <a:p>
            <a:pPr algn="ctr"/>
            <a:endParaRPr lang="en-US" sz="500" b="1"/>
          </a:p>
        </p:txBody>
      </p:sp>
      <p:sp>
        <p:nvSpPr>
          <p:cNvPr id="15" name="TextBox 14">
            <a:extLst>
              <a:ext uri="{FF2B5EF4-FFF2-40B4-BE49-F238E27FC236}">
                <a16:creationId xmlns:a16="http://schemas.microsoft.com/office/drawing/2014/main" id="{9D662263-B113-56AB-3931-183F8BE388A2}"/>
              </a:ext>
            </a:extLst>
          </p:cNvPr>
          <p:cNvSpPr txBox="1"/>
          <p:nvPr/>
        </p:nvSpPr>
        <p:spPr>
          <a:xfrm>
            <a:off x="10161048" y="185486"/>
            <a:ext cx="632647" cy="323165"/>
          </a:xfrm>
          <a:prstGeom prst="rect">
            <a:avLst/>
          </a:prstGeom>
          <a:noFill/>
        </p:spPr>
        <p:txBody>
          <a:bodyPr wrap="square" rtlCol="0">
            <a:spAutoFit/>
          </a:bodyPr>
          <a:lstStyle/>
          <a:p>
            <a:pPr algn="ctr"/>
            <a:r>
              <a:rPr lang="en-US" sz="500" b="1" dirty="0"/>
              <a:t>Users and Beneficiaries</a:t>
            </a:r>
          </a:p>
          <a:p>
            <a:pPr algn="ctr"/>
            <a:endParaRPr lang="en-US" sz="500" b="1" dirty="0"/>
          </a:p>
        </p:txBody>
      </p:sp>
      <p:sp>
        <p:nvSpPr>
          <p:cNvPr id="16" name="Rectangle 15">
            <a:extLst>
              <a:ext uri="{FF2B5EF4-FFF2-40B4-BE49-F238E27FC236}">
                <a16:creationId xmlns:a16="http://schemas.microsoft.com/office/drawing/2014/main" id="{F8786227-7687-6F1F-9492-A81DF9B7F663}"/>
              </a:ext>
            </a:extLst>
          </p:cNvPr>
          <p:cNvSpPr/>
          <p:nvPr/>
        </p:nvSpPr>
        <p:spPr>
          <a:xfrm>
            <a:off x="8068247" y="1824162"/>
            <a:ext cx="1732549" cy="2889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7" name="Rectangle 16">
            <a:extLst>
              <a:ext uri="{FF2B5EF4-FFF2-40B4-BE49-F238E27FC236}">
                <a16:creationId xmlns:a16="http://schemas.microsoft.com/office/drawing/2014/main" id="{3D240FA5-818B-862C-A698-29050699AD20}"/>
              </a:ext>
            </a:extLst>
          </p:cNvPr>
          <p:cNvSpPr/>
          <p:nvPr/>
        </p:nvSpPr>
        <p:spPr>
          <a:xfrm>
            <a:off x="10143279" y="1304728"/>
            <a:ext cx="1325389" cy="5171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8" name="TextBox 17">
            <a:extLst>
              <a:ext uri="{FF2B5EF4-FFF2-40B4-BE49-F238E27FC236}">
                <a16:creationId xmlns:a16="http://schemas.microsoft.com/office/drawing/2014/main" id="{453E1836-3DF3-C413-44E9-2ED832C9F9B9}"/>
              </a:ext>
            </a:extLst>
          </p:cNvPr>
          <p:cNvSpPr txBox="1"/>
          <p:nvPr/>
        </p:nvSpPr>
        <p:spPr>
          <a:xfrm>
            <a:off x="8109582" y="1831481"/>
            <a:ext cx="1378674" cy="246221"/>
          </a:xfrm>
          <a:prstGeom prst="rect">
            <a:avLst/>
          </a:prstGeom>
          <a:noFill/>
        </p:spPr>
        <p:txBody>
          <a:bodyPr wrap="square" rtlCol="0">
            <a:spAutoFit/>
          </a:bodyPr>
          <a:lstStyle/>
          <a:p>
            <a:pPr algn="ctr"/>
            <a:r>
              <a:rPr lang="en-US" sz="500" b="1"/>
              <a:t>Research expenses (Costs)</a:t>
            </a:r>
          </a:p>
          <a:p>
            <a:pPr algn="ctr"/>
            <a:endParaRPr lang="en-US" sz="500" b="1"/>
          </a:p>
        </p:txBody>
      </p:sp>
      <p:sp>
        <p:nvSpPr>
          <p:cNvPr id="19" name="TextBox 18">
            <a:extLst>
              <a:ext uri="{FF2B5EF4-FFF2-40B4-BE49-F238E27FC236}">
                <a16:creationId xmlns:a16="http://schemas.microsoft.com/office/drawing/2014/main" id="{4880DBDD-8EE0-83E4-0B39-2BD02CA168B3}"/>
              </a:ext>
            </a:extLst>
          </p:cNvPr>
          <p:cNvSpPr txBox="1"/>
          <p:nvPr/>
        </p:nvSpPr>
        <p:spPr>
          <a:xfrm>
            <a:off x="10142204" y="1831481"/>
            <a:ext cx="1278939" cy="169277"/>
          </a:xfrm>
          <a:prstGeom prst="rect">
            <a:avLst/>
          </a:prstGeom>
          <a:noFill/>
        </p:spPr>
        <p:txBody>
          <a:bodyPr wrap="square" rtlCol="0">
            <a:spAutoFit/>
          </a:bodyPr>
          <a:lstStyle/>
          <a:p>
            <a:pPr algn="ctr"/>
            <a:r>
              <a:rPr lang="en-US" sz="500" b="1"/>
              <a:t>Funding streams  (Income)</a:t>
            </a:r>
          </a:p>
        </p:txBody>
      </p:sp>
      <p:sp>
        <p:nvSpPr>
          <p:cNvPr id="20" name="TextBox 19">
            <a:extLst>
              <a:ext uri="{FF2B5EF4-FFF2-40B4-BE49-F238E27FC236}">
                <a16:creationId xmlns:a16="http://schemas.microsoft.com/office/drawing/2014/main" id="{66196677-BB11-EE87-6AAC-D55057AC96F8}"/>
              </a:ext>
            </a:extLst>
          </p:cNvPr>
          <p:cNvSpPr txBox="1"/>
          <p:nvPr/>
        </p:nvSpPr>
        <p:spPr>
          <a:xfrm>
            <a:off x="10161048" y="1314521"/>
            <a:ext cx="1260094" cy="169277"/>
          </a:xfrm>
          <a:prstGeom prst="rect">
            <a:avLst/>
          </a:prstGeom>
          <a:noFill/>
        </p:spPr>
        <p:txBody>
          <a:bodyPr wrap="square" rtlCol="0">
            <a:spAutoFit/>
          </a:bodyPr>
          <a:lstStyle/>
          <a:p>
            <a:pPr algn="ctr"/>
            <a:r>
              <a:rPr lang="en-US" sz="500" b="1"/>
              <a:t>Outcomes/Benefits /Impact</a:t>
            </a:r>
          </a:p>
        </p:txBody>
      </p:sp>
      <p:sp>
        <p:nvSpPr>
          <p:cNvPr id="21" name="Rectangle 20">
            <a:extLst>
              <a:ext uri="{FF2B5EF4-FFF2-40B4-BE49-F238E27FC236}">
                <a16:creationId xmlns:a16="http://schemas.microsoft.com/office/drawing/2014/main" id="{A8E4AE15-8EE0-F53B-AC60-D21260778EBA}"/>
              </a:ext>
            </a:extLst>
          </p:cNvPr>
          <p:cNvSpPr/>
          <p:nvPr/>
        </p:nvSpPr>
        <p:spPr>
          <a:xfrm>
            <a:off x="8072141" y="1824883"/>
            <a:ext cx="3400420" cy="2878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2" name="TextBox 21">
            <a:extLst>
              <a:ext uri="{FF2B5EF4-FFF2-40B4-BE49-F238E27FC236}">
                <a16:creationId xmlns:a16="http://schemas.microsoft.com/office/drawing/2014/main" id="{C2E5982C-A046-432F-05C6-D4AD0A85E2C1}"/>
              </a:ext>
            </a:extLst>
          </p:cNvPr>
          <p:cNvSpPr txBox="1"/>
          <p:nvPr/>
        </p:nvSpPr>
        <p:spPr>
          <a:xfrm>
            <a:off x="9430118" y="183843"/>
            <a:ext cx="744911" cy="400110"/>
          </a:xfrm>
          <a:prstGeom prst="rect">
            <a:avLst/>
          </a:prstGeom>
          <a:noFill/>
        </p:spPr>
        <p:txBody>
          <a:bodyPr wrap="square" rtlCol="0">
            <a:spAutoFit/>
          </a:bodyPr>
          <a:lstStyle/>
          <a:p>
            <a:pPr algn="ctr"/>
            <a:r>
              <a:rPr lang="en-US" sz="500" b="1"/>
              <a:t>Competitive advantage</a:t>
            </a:r>
          </a:p>
          <a:p>
            <a:pPr algn="ctr"/>
            <a:endParaRPr lang="en-US" sz="500" b="1"/>
          </a:p>
          <a:p>
            <a:pPr algn="ctr"/>
            <a:endParaRPr lang="en-US" sz="500"/>
          </a:p>
        </p:txBody>
      </p:sp>
      <p:sp>
        <p:nvSpPr>
          <p:cNvPr id="23" name="TextBox 22">
            <a:extLst>
              <a:ext uri="{FF2B5EF4-FFF2-40B4-BE49-F238E27FC236}">
                <a16:creationId xmlns:a16="http://schemas.microsoft.com/office/drawing/2014/main" id="{C7A59D49-4AD7-1B28-60A5-C6EE6DB0585A}"/>
              </a:ext>
            </a:extLst>
          </p:cNvPr>
          <p:cNvSpPr txBox="1"/>
          <p:nvPr/>
        </p:nvSpPr>
        <p:spPr>
          <a:xfrm>
            <a:off x="9438463" y="820618"/>
            <a:ext cx="709589" cy="246221"/>
          </a:xfrm>
          <a:prstGeom prst="rect">
            <a:avLst/>
          </a:prstGeom>
          <a:noFill/>
        </p:spPr>
        <p:txBody>
          <a:bodyPr wrap="square" rtlCol="0">
            <a:spAutoFit/>
          </a:bodyPr>
          <a:lstStyle/>
          <a:p>
            <a:pPr algn="ctr"/>
            <a:r>
              <a:rPr lang="en-US" sz="500" b="1"/>
              <a:t>Unique (value) proposition</a:t>
            </a:r>
          </a:p>
        </p:txBody>
      </p:sp>
      <p:sp>
        <p:nvSpPr>
          <p:cNvPr id="24" name="TextBox 23">
            <a:extLst>
              <a:ext uri="{FF2B5EF4-FFF2-40B4-BE49-F238E27FC236}">
                <a16:creationId xmlns:a16="http://schemas.microsoft.com/office/drawing/2014/main" id="{5D739D49-428F-DA95-C06A-C3F6DC2E011C}"/>
              </a:ext>
            </a:extLst>
          </p:cNvPr>
          <p:cNvSpPr txBox="1"/>
          <p:nvPr/>
        </p:nvSpPr>
        <p:spPr>
          <a:xfrm>
            <a:off x="8753811" y="827486"/>
            <a:ext cx="645916" cy="477054"/>
          </a:xfrm>
          <a:prstGeom prst="rect">
            <a:avLst/>
          </a:prstGeom>
          <a:noFill/>
        </p:spPr>
        <p:txBody>
          <a:bodyPr wrap="square" rtlCol="0">
            <a:spAutoFit/>
          </a:bodyPr>
          <a:lstStyle/>
          <a:p>
            <a:pPr algn="ctr"/>
            <a:r>
              <a:rPr lang="en-US" sz="500" b="1"/>
              <a:t>Key collaborators, partners  and resources</a:t>
            </a:r>
          </a:p>
          <a:p>
            <a:pPr algn="ctr"/>
            <a:endParaRPr lang="en-US" sz="500" b="1"/>
          </a:p>
        </p:txBody>
      </p:sp>
      <p:cxnSp>
        <p:nvCxnSpPr>
          <p:cNvPr id="25" name="Straight Connector 24">
            <a:extLst>
              <a:ext uri="{FF2B5EF4-FFF2-40B4-BE49-F238E27FC236}">
                <a16:creationId xmlns:a16="http://schemas.microsoft.com/office/drawing/2014/main" id="{E7D79AFE-9AFD-F3D4-B032-5C833638A3CD}"/>
              </a:ext>
            </a:extLst>
          </p:cNvPr>
          <p:cNvCxnSpPr>
            <a:cxnSpLocks/>
          </p:cNvCxnSpPr>
          <p:nvPr/>
        </p:nvCxnSpPr>
        <p:spPr>
          <a:xfrm flipV="1">
            <a:off x="8742658" y="823858"/>
            <a:ext cx="697431" cy="1985"/>
          </a:xfrm>
          <a:prstGeom prst="lin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CBECBA2-D914-CBFF-898D-92C329475D60}"/>
              </a:ext>
            </a:extLst>
          </p:cNvPr>
          <p:cNvSpPr/>
          <p:nvPr/>
        </p:nvSpPr>
        <p:spPr>
          <a:xfrm>
            <a:off x="8070883" y="1307112"/>
            <a:ext cx="676883"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a:t>v</a:t>
            </a:r>
          </a:p>
        </p:txBody>
      </p:sp>
      <p:sp>
        <p:nvSpPr>
          <p:cNvPr id="27" name="TextBox 26">
            <a:extLst>
              <a:ext uri="{FF2B5EF4-FFF2-40B4-BE49-F238E27FC236}">
                <a16:creationId xmlns:a16="http://schemas.microsoft.com/office/drawing/2014/main" id="{CA851D55-4481-3972-381A-365958A248CE}"/>
              </a:ext>
            </a:extLst>
          </p:cNvPr>
          <p:cNvSpPr txBox="1"/>
          <p:nvPr/>
        </p:nvSpPr>
        <p:spPr>
          <a:xfrm>
            <a:off x="8068673" y="1321402"/>
            <a:ext cx="668941" cy="400110"/>
          </a:xfrm>
          <a:prstGeom prst="rect">
            <a:avLst/>
          </a:prstGeom>
          <a:noFill/>
        </p:spPr>
        <p:txBody>
          <a:bodyPr wrap="square" rtlCol="0">
            <a:spAutoFit/>
          </a:bodyPr>
          <a:lstStyle/>
          <a:p>
            <a:pPr algn="ctr"/>
            <a:r>
              <a:rPr lang="en-US" sz="500" b="1"/>
              <a:t>Research output</a:t>
            </a:r>
          </a:p>
          <a:p>
            <a:pPr algn="ctr"/>
            <a:r>
              <a:rPr lang="en-US" sz="500" b="1"/>
              <a:t> </a:t>
            </a:r>
          </a:p>
          <a:p>
            <a:pPr algn="ctr"/>
            <a:endParaRPr lang="en-US" sz="500" b="1"/>
          </a:p>
        </p:txBody>
      </p:sp>
      <p:sp>
        <p:nvSpPr>
          <p:cNvPr id="28" name="Rectangle 27">
            <a:extLst>
              <a:ext uri="{FF2B5EF4-FFF2-40B4-BE49-F238E27FC236}">
                <a16:creationId xmlns:a16="http://schemas.microsoft.com/office/drawing/2014/main" id="{5BF25B5D-E08D-2148-5877-7F392EA097AC}"/>
              </a:ext>
            </a:extLst>
          </p:cNvPr>
          <p:cNvSpPr/>
          <p:nvPr/>
        </p:nvSpPr>
        <p:spPr>
          <a:xfrm>
            <a:off x="8747111" y="1304728"/>
            <a:ext cx="687031"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9" name="TextBox 28">
            <a:extLst>
              <a:ext uri="{FF2B5EF4-FFF2-40B4-BE49-F238E27FC236}">
                <a16:creationId xmlns:a16="http://schemas.microsoft.com/office/drawing/2014/main" id="{A336B75E-EF33-9B94-C711-8A2D2AB6A1A4}"/>
              </a:ext>
            </a:extLst>
          </p:cNvPr>
          <p:cNvSpPr txBox="1"/>
          <p:nvPr/>
        </p:nvSpPr>
        <p:spPr>
          <a:xfrm>
            <a:off x="8725920" y="1324912"/>
            <a:ext cx="668941" cy="323165"/>
          </a:xfrm>
          <a:prstGeom prst="rect">
            <a:avLst/>
          </a:prstGeom>
          <a:noFill/>
        </p:spPr>
        <p:txBody>
          <a:bodyPr wrap="square" rtlCol="0">
            <a:spAutoFit/>
          </a:bodyPr>
          <a:lstStyle/>
          <a:p>
            <a:pPr algn="ctr"/>
            <a:r>
              <a:rPr lang="en-US" sz="500" b="1"/>
              <a:t>Risks</a:t>
            </a:r>
          </a:p>
          <a:p>
            <a:pPr algn="ctr"/>
            <a:r>
              <a:rPr lang="en-US" sz="500" b="1"/>
              <a:t> </a:t>
            </a:r>
          </a:p>
          <a:p>
            <a:pPr algn="ctr"/>
            <a:endParaRPr lang="en-US" sz="500" b="1"/>
          </a:p>
        </p:txBody>
      </p:sp>
      <p:sp>
        <p:nvSpPr>
          <p:cNvPr id="3" name="TextBox 2">
            <a:extLst>
              <a:ext uri="{FF2B5EF4-FFF2-40B4-BE49-F238E27FC236}">
                <a16:creationId xmlns:a16="http://schemas.microsoft.com/office/drawing/2014/main" id="{FFA03FB6-1335-FBFC-0663-406083A644FD}"/>
              </a:ext>
            </a:extLst>
          </p:cNvPr>
          <p:cNvSpPr txBox="1"/>
          <p:nvPr/>
        </p:nvSpPr>
        <p:spPr>
          <a:xfrm>
            <a:off x="706130" y="702758"/>
            <a:ext cx="7365363" cy="5016758"/>
          </a:xfrm>
          <a:prstGeom prst="rect">
            <a:avLst/>
          </a:prstGeom>
          <a:noFill/>
        </p:spPr>
        <p:txBody>
          <a:bodyPr wrap="square" rtlCol="0">
            <a:spAutoFit/>
          </a:bodyPr>
          <a:lstStyle/>
          <a:p>
            <a:pPr marL="0" indent="0" defTabSz="1280186">
              <a:lnSpc>
                <a:spcPct val="100000"/>
              </a:lnSpc>
              <a:spcBef>
                <a:spcPts val="0"/>
              </a:spcBef>
              <a:buNone/>
              <a:defRPr/>
            </a:pPr>
            <a:endParaRPr lang="en-US" sz="2000" b="1" dirty="0">
              <a:solidFill>
                <a:srgbClr val="374151"/>
              </a:solidFill>
            </a:endParaRPr>
          </a:p>
          <a:p>
            <a:pPr marL="0" indent="0" defTabSz="1280186">
              <a:lnSpc>
                <a:spcPct val="100000"/>
              </a:lnSpc>
              <a:spcBef>
                <a:spcPts val="0"/>
              </a:spcBef>
              <a:buNone/>
              <a:defRPr/>
            </a:pPr>
            <a:endParaRPr lang="en-US" sz="2000" b="1" dirty="0">
              <a:solidFill>
                <a:srgbClr val="374151"/>
              </a:solidFill>
            </a:endParaRPr>
          </a:p>
          <a:p>
            <a:pPr marL="0" indent="0" defTabSz="1280186">
              <a:lnSpc>
                <a:spcPct val="100000"/>
              </a:lnSpc>
              <a:spcBef>
                <a:spcPts val="0"/>
              </a:spcBef>
              <a:buNone/>
              <a:defRPr/>
            </a:pPr>
            <a:r>
              <a:rPr lang="en-US" sz="2000" b="1" dirty="0">
                <a:solidFill>
                  <a:srgbClr val="374151"/>
                </a:solidFill>
              </a:rPr>
              <a:t>Potential users </a:t>
            </a:r>
            <a:r>
              <a:rPr lang="en-US" sz="2000" dirty="0">
                <a:solidFill>
                  <a:srgbClr val="374151"/>
                </a:solidFill>
              </a:rPr>
              <a:t>and </a:t>
            </a:r>
            <a:r>
              <a:rPr lang="en-US" sz="2000" b="1" dirty="0">
                <a:solidFill>
                  <a:srgbClr val="374151"/>
                </a:solidFill>
              </a:rPr>
              <a:t>beneficiaries</a:t>
            </a:r>
            <a:r>
              <a:rPr lang="en-US" sz="2000" dirty="0">
                <a:solidFill>
                  <a:srgbClr val="374151"/>
                </a:solidFill>
              </a:rPr>
              <a:t> of the research are</a:t>
            </a:r>
          </a:p>
          <a:p>
            <a:pPr marL="0" indent="0" defTabSz="1280186">
              <a:lnSpc>
                <a:spcPct val="100000"/>
              </a:lnSpc>
              <a:spcBef>
                <a:spcPts val="0"/>
              </a:spcBef>
              <a:buNone/>
              <a:defRPr/>
            </a:pPr>
            <a:endParaRPr lang="en-US" sz="2000" dirty="0">
              <a:solidFill>
                <a:srgbClr val="374151"/>
              </a:solidFill>
            </a:endParaRPr>
          </a:p>
          <a:p>
            <a:pPr marL="0" indent="0" defTabSz="1280186">
              <a:lnSpc>
                <a:spcPct val="100000"/>
              </a:lnSpc>
              <a:spcBef>
                <a:spcPts val="0"/>
              </a:spcBef>
              <a:buNone/>
              <a:defRPr/>
            </a:pPr>
            <a:r>
              <a:rPr lang="en-US" sz="2000" dirty="0">
                <a:solidFill>
                  <a:srgbClr val="374151"/>
                </a:solidFill>
              </a:rPr>
              <a:t>those who are likely to be interested in or benefit from the proposed research both directly or indirectly. </a:t>
            </a:r>
          </a:p>
          <a:p>
            <a:pPr marL="0" indent="0" defTabSz="1280186">
              <a:lnSpc>
                <a:spcPct val="100000"/>
              </a:lnSpc>
              <a:spcBef>
                <a:spcPts val="0"/>
              </a:spcBef>
              <a:buNone/>
              <a:defRPr/>
            </a:pPr>
            <a:endParaRPr lang="en-US" sz="2000" dirty="0">
              <a:solidFill>
                <a:srgbClr val="374151"/>
              </a:solidFill>
            </a:endParaRPr>
          </a:p>
          <a:p>
            <a:pPr marL="0" indent="0" defTabSz="1280186">
              <a:lnSpc>
                <a:spcPct val="100000"/>
              </a:lnSpc>
              <a:spcBef>
                <a:spcPts val="0"/>
              </a:spcBef>
              <a:buNone/>
              <a:defRPr/>
            </a:pPr>
            <a:r>
              <a:rPr lang="en-US" sz="2000" dirty="0">
                <a:solidFill>
                  <a:srgbClr val="374151"/>
                </a:solidFill>
              </a:rPr>
              <a:t>It may be useful to think of beneficiaries as </a:t>
            </a:r>
          </a:p>
          <a:p>
            <a:pPr marL="0" indent="0" defTabSz="1280186">
              <a:lnSpc>
                <a:spcPct val="100000"/>
              </a:lnSpc>
              <a:spcBef>
                <a:spcPts val="0"/>
              </a:spcBef>
              <a:buNone/>
              <a:defRPr/>
            </a:pPr>
            <a:endParaRPr lang="en-US" sz="2000" dirty="0">
              <a:solidFill>
                <a:srgbClr val="374151"/>
              </a:solidFill>
            </a:endParaRPr>
          </a:p>
          <a:p>
            <a:pPr marL="285750" indent="-285750" defTabSz="1280186">
              <a:lnSpc>
                <a:spcPct val="100000"/>
              </a:lnSpc>
              <a:spcBef>
                <a:spcPts val="0"/>
              </a:spcBef>
              <a:buFont typeface="Arial" panose="020B0604020202020204" pitchFamily="34" charset="0"/>
              <a:buChar char="•"/>
              <a:defRPr/>
            </a:pPr>
            <a:r>
              <a:rPr lang="en-US" sz="2000" dirty="0">
                <a:solidFill>
                  <a:srgbClr val="374151"/>
                </a:solidFill>
              </a:rPr>
              <a:t>‘users’ of the research outputs</a:t>
            </a:r>
          </a:p>
          <a:p>
            <a:pPr defTabSz="1280186">
              <a:lnSpc>
                <a:spcPct val="100000"/>
              </a:lnSpc>
              <a:spcBef>
                <a:spcPts val="0"/>
              </a:spcBef>
              <a:defRPr/>
            </a:pPr>
            <a:endParaRPr lang="en-US" sz="2000" dirty="0">
              <a:solidFill>
                <a:srgbClr val="374151"/>
              </a:solidFill>
            </a:endParaRPr>
          </a:p>
          <a:p>
            <a:pPr marL="342900" indent="-342900" defTabSz="1280186">
              <a:lnSpc>
                <a:spcPct val="100000"/>
              </a:lnSpc>
              <a:spcBef>
                <a:spcPts val="0"/>
              </a:spcBef>
              <a:buFont typeface="Arial" panose="020B0604020202020204" pitchFamily="34" charset="0"/>
              <a:buChar char="•"/>
              <a:defRPr/>
            </a:pPr>
            <a:r>
              <a:rPr lang="en-US" sz="2000" dirty="0">
                <a:solidFill>
                  <a:srgbClr val="374151"/>
                </a:solidFill>
              </a:rPr>
              <a:t>“stakeholders” who will benefit in the longer term.</a:t>
            </a:r>
          </a:p>
          <a:p>
            <a:pPr marL="342900" indent="-342900" defTabSz="1280186">
              <a:lnSpc>
                <a:spcPct val="100000"/>
              </a:lnSpc>
              <a:spcBef>
                <a:spcPts val="0"/>
              </a:spcBef>
              <a:buFont typeface="Arial" panose="020B0604020202020204" pitchFamily="34" charset="0"/>
              <a:buChar char="•"/>
              <a:defRPr/>
            </a:pPr>
            <a:endParaRPr lang="en-US" sz="2000" dirty="0">
              <a:solidFill>
                <a:srgbClr val="374151"/>
              </a:solidFill>
            </a:endParaRPr>
          </a:p>
          <a:p>
            <a:pPr marL="342900" indent="-342900" defTabSz="1280186">
              <a:lnSpc>
                <a:spcPct val="100000"/>
              </a:lnSpc>
              <a:spcBef>
                <a:spcPts val="0"/>
              </a:spcBef>
              <a:buFont typeface="Arial" panose="020B0604020202020204" pitchFamily="34" charset="0"/>
              <a:buChar char="•"/>
              <a:defRPr/>
            </a:pPr>
            <a:endParaRPr lang="en-US" sz="2000" dirty="0">
              <a:solidFill>
                <a:srgbClr val="374151"/>
              </a:solidFill>
            </a:endParaRPr>
          </a:p>
          <a:p>
            <a:pPr marL="342900" indent="-342900" defTabSz="1280186">
              <a:lnSpc>
                <a:spcPct val="100000"/>
              </a:lnSpc>
              <a:spcBef>
                <a:spcPts val="0"/>
              </a:spcBef>
              <a:buFont typeface="Arial" panose="020B0604020202020204" pitchFamily="34" charset="0"/>
              <a:buChar char="•"/>
              <a:defRPr/>
            </a:pPr>
            <a:endParaRPr lang="en-US" sz="2000" dirty="0">
              <a:solidFill>
                <a:srgbClr val="374151"/>
              </a:solidFill>
            </a:endParaRPr>
          </a:p>
          <a:p>
            <a:pPr lvl="1" algn="l"/>
            <a:endParaRPr lang="en-GB" sz="2000" b="0" i="0" u="none" strike="noStrike" dirty="0">
              <a:solidFill>
                <a:srgbClr val="374151"/>
              </a:solidFill>
              <a:effectLst/>
            </a:endParaRPr>
          </a:p>
        </p:txBody>
      </p:sp>
      <p:sp>
        <p:nvSpPr>
          <p:cNvPr id="4" name="TextBox 3">
            <a:extLst>
              <a:ext uri="{FF2B5EF4-FFF2-40B4-BE49-F238E27FC236}">
                <a16:creationId xmlns:a16="http://schemas.microsoft.com/office/drawing/2014/main" id="{1BD69AF6-086B-CB38-5A91-B63DFE7B9293}"/>
              </a:ext>
            </a:extLst>
          </p:cNvPr>
          <p:cNvSpPr txBox="1"/>
          <p:nvPr/>
        </p:nvSpPr>
        <p:spPr>
          <a:xfrm>
            <a:off x="7958233" y="2747845"/>
            <a:ext cx="3964826" cy="707886"/>
          </a:xfrm>
          <a:prstGeom prst="rect">
            <a:avLst/>
          </a:prstGeom>
          <a:noFill/>
        </p:spPr>
        <p:txBody>
          <a:bodyPr wrap="square" rtlCol="0">
            <a:spAutoFit/>
          </a:bodyPr>
          <a:lstStyle/>
          <a:p>
            <a:r>
              <a:rPr lang="en-US" sz="2000" dirty="0">
                <a:solidFill>
                  <a:srgbClr val="374151"/>
                </a:solidFill>
              </a:rPr>
              <a:t>Be specific when describing users and beneficiaries </a:t>
            </a:r>
          </a:p>
        </p:txBody>
      </p:sp>
      <p:sp>
        <p:nvSpPr>
          <p:cNvPr id="30" name="TextBox 29">
            <a:extLst>
              <a:ext uri="{FF2B5EF4-FFF2-40B4-BE49-F238E27FC236}">
                <a16:creationId xmlns:a16="http://schemas.microsoft.com/office/drawing/2014/main" id="{25123725-698C-09E0-B839-C1DB1DE9116B}"/>
              </a:ext>
            </a:extLst>
          </p:cNvPr>
          <p:cNvSpPr txBox="1"/>
          <p:nvPr/>
        </p:nvSpPr>
        <p:spPr>
          <a:xfrm>
            <a:off x="706130" y="4553850"/>
            <a:ext cx="6716646" cy="1631216"/>
          </a:xfrm>
          <a:prstGeom prst="rect">
            <a:avLst/>
          </a:prstGeom>
          <a:solidFill>
            <a:srgbClr val="205B62"/>
          </a:solidFill>
        </p:spPr>
        <p:txBody>
          <a:bodyPr wrap="square">
            <a:spAutoFit/>
          </a:bodyPr>
          <a:lstStyle/>
          <a:p>
            <a:pPr marL="0" indent="0">
              <a:buNone/>
            </a:pPr>
            <a:r>
              <a:rPr lang="en-US" sz="2000" dirty="0">
                <a:solidFill>
                  <a:schemeClr val="bg1"/>
                </a:solidFill>
              </a:rPr>
              <a:t>Have you involved/consulted these in your planning ?– should you? </a:t>
            </a:r>
          </a:p>
          <a:p>
            <a:pPr marL="0" indent="0">
              <a:buNone/>
            </a:pPr>
            <a:endParaRPr lang="en-US" sz="2000" dirty="0">
              <a:solidFill>
                <a:schemeClr val="bg1"/>
              </a:solidFill>
            </a:endParaRPr>
          </a:p>
          <a:p>
            <a:pPr marL="0" indent="0">
              <a:buNone/>
            </a:pPr>
            <a:r>
              <a:rPr lang="en-US" sz="2000" dirty="0">
                <a:solidFill>
                  <a:schemeClr val="bg1"/>
                </a:solidFill>
              </a:rPr>
              <a:t>Have you arranged for their continuing involvement in the research process in an appropriate way?</a:t>
            </a:r>
          </a:p>
        </p:txBody>
      </p:sp>
      <p:sp>
        <p:nvSpPr>
          <p:cNvPr id="31" name="TextBox 30">
            <a:extLst>
              <a:ext uri="{FF2B5EF4-FFF2-40B4-BE49-F238E27FC236}">
                <a16:creationId xmlns:a16="http://schemas.microsoft.com/office/drawing/2014/main" id="{9EAC1EC0-9287-8DC3-70F1-5F24A672A437}"/>
              </a:ext>
            </a:extLst>
          </p:cNvPr>
          <p:cNvSpPr txBox="1"/>
          <p:nvPr/>
        </p:nvSpPr>
        <p:spPr>
          <a:xfrm>
            <a:off x="7998311" y="4236701"/>
            <a:ext cx="4080552" cy="1938992"/>
          </a:xfrm>
          <a:prstGeom prst="rect">
            <a:avLst/>
          </a:prstGeom>
          <a:solidFill>
            <a:srgbClr val="055D67"/>
          </a:solidFill>
        </p:spPr>
        <p:txBody>
          <a:bodyPr wrap="square" rtlCol="0">
            <a:spAutoFit/>
          </a:bodyPr>
          <a:lstStyle/>
          <a:p>
            <a:r>
              <a:rPr lang="en-US" sz="2000" dirty="0">
                <a:solidFill>
                  <a:schemeClr val="bg1"/>
                </a:solidFill>
              </a:rPr>
              <a:t>Skills: </a:t>
            </a:r>
          </a:p>
          <a:p>
            <a:pPr marL="285750" indent="-285750">
              <a:buFont typeface="Arial" panose="020B0604020202020204" pitchFamily="34" charset="0"/>
              <a:buChar char="•"/>
            </a:pPr>
            <a:r>
              <a:rPr lang="en-US" sz="2000" dirty="0">
                <a:solidFill>
                  <a:schemeClr val="bg1"/>
                </a:solidFill>
              </a:rPr>
              <a:t>Stakeholder identification &amp;engagement</a:t>
            </a:r>
          </a:p>
          <a:p>
            <a:pPr marL="285750" indent="-285750">
              <a:buFont typeface="Arial" panose="020B0604020202020204" pitchFamily="34" charset="0"/>
              <a:buChar char="•"/>
            </a:pPr>
            <a:r>
              <a:rPr lang="en-US" sz="2000" dirty="0">
                <a:solidFill>
                  <a:schemeClr val="bg1"/>
                </a:solidFill>
              </a:rPr>
              <a:t>Market research/Qualitative research</a:t>
            </a:r>
          </a:p>
          <a:p>
            <a:pPr marL="285750" indent="-285750">
              <a:buFont typeface="Arial" panose="020B0604020202020204" pitchFamily="34" charset="0"/>
              <a:buChar char="•"/>
            </a:pPr>
            <a:r>
              <a:rPr lang="en-US" sz="2000" dirty="0">
                <a:solidFill>
                  <a:schemeClr val="bg1"/>
                </a:solidFill>
              </a:rPr>
              <a:t>Networking </a:t>
            </a:r>
          </a:p>
        </p:txBody>
      </p:sp>
    </p:spTree>
    <p:extLst>
      <p:ext uri="{BB962C8B-B14F-4D97-AF65-F5344CB8AC3E}">
        <p14:creationId xmlns:p14="http://schemas.microsoft.com/office/powerpoint/2010/main" val="4240043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39A4-AFF5-5F27-3AB0-C755C461575D}"/>
              </a:ext>
            </a:extLst>
          </p:cNvPr>
          <p:cNvSpPr>
            <a:spLocks noGrp="1"/>
          </p:cNvSpPr>
          <p:nvPr>
            <p:ph type="title"/>
          </p:nvPr>
        </p:nvSpPr>
        <p:spPr/>
        <p:txBody>
          <a:bodyPr>
            <a:normAutofit/>
          </a:bodyPr>
          <a:lstStyle/>
          <a:p>
            <a:r>
              <a:rPr lang="en-US" sz="3200" dirty="0"/>
              <a:t>Tool: Beneficiary value proposition</a:t>
            </a:r>
          </a:p>
        </p:txBody>
      </p:sp>
      <p:sp>
        <p:nvSpPr>
          <p:cNvPr id="5" name="Rectangle 4">
            <a:extLst>
              <a:ext uri="{FF2B5EF4-FFF2-40B4-BE49-F238E27FC236}">
                <a16:creationId xmlns:a16="http://schemas.microsoft.com/office/drawing/2014/main" id="{3496D096-EF90-0FD4-A6CA-148B95BC61AE}"/>
              </a:ext>
            </a:extLst>
          </p:cNvPr>
          <p:cNvSpPr/>
          <p:nvPr/>
        </p:nvSpPr>
        <p:spPr>
          <a:xfrm>
            <a:off x="8072568" y="179293"/>
            <a:ext cx="3396099" cy="19364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6" name="Rectangle 5">
            <a:extLst>
              <a:ext uri="{FF2B5EF4-FFF2-40B4-BE49-F238E27FC236}">
                <a16:creationId xmlns:a16="http://schemas.microsoft.com/office/drawing/2014/main" id="{A792618B-616A-BF8D-90EA-23E7DEABC154}"/>
              </a:ext>
            </a:extLst>
          </p:cNvPr>
          <p:cNvSpPr/>
          <p:nvPr/>
        </p:nvSpPr>
        <p:spPr>
          <a:xfrm>
            <a:off x="9436213" y="823915"/>
            <a:ext cx="704221" cy="4808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7" name="Rectangle 6">
            <a:extLst>
              <a:ext uri="{FF2B5EF4-FFF2-40B4-BE49-F238E27FC236}">
                <a16:creationId xmlns:a16="http://schemas.microsoft.com/office/drawing/2014/main" id="{1937CA8F-17BF-FF26-404E-AFA4226AB681}"/>
              </a:ext>
            </a:extLst>
          </p:cNvPr>
          <p:cNvSpPr/>
          <p:nvPr/>
        </p:nvSpPr>
        <p:spPr>
          <a:xfrm>
            <a:off x="10148052" y="173220"/>
            <a:ext cx="656751" cy="1126262"/>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8" name="Rectangle 7">
            <a:extLst>
              <a:ext uri="{FF2B5EF4-FFF2-40B4-BE49-F238E27FC236}">
                <a16:creationId xmlns:a16="http://schemas.microsoft.com/office/drawing/2014/main" id="{997A7234-1D99-D149-54A7-65FE78AD3A86}"/>
              </a:ext>
            </a:extLst>
          </p:cNvPr>
          <p:cNvSpPr/>
          <p:nvPr/>
        </p:nvSpPr>
        <p:spPr>
          <a:xfrm>
            <a:off x="10143678" y="180850"/>
            <a:ext cx="665393" cy="11262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9" name="Rectangle 8">
            <a:extLst>
              <a:ext uri="{FF2B5EF4-FFF2-40B4-BE49-F238E27FC236}">
                <a16:creationId xmlns:a16="http://schemas.microsoft.com/office/drawing/2014/main" id="{91B17811-B533-3BE2-5D12-1DF85C573EC9}"/>
              </a:ext>
            </a:extLst>
          </p:cNvPr>
          <p:cNvSpPr/>
          <p:nvPr/>
        </p:nvSpPr>
        <p:spPr>
          <a:xfrm>
            <a:off x="9437924" y="179301"/>
            <a:ext cx="704280" cy="11286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0" name="Rectangle 9">
            <a:extLst>
              <a:ext uri="{FF2B5EF4-FFF2-40B4-BE49-F238E27FC236}">
                <a16:creationId xmlns:a16="http://schemas.microsoft.com/office/drawing/2014/main" id="{9E993229-7420-72B4-4CA6-5AA58F1D6C2C}"/>
              </a:ext>
            </a:extLst>
          </p:cNvPr>
          <p:cNvSpPr/>
          <p:nvPr/>
        </p:nvSpPr>
        <p:spPr>
          <a:xfrm>
            <a:off x="8742827" y="179541"/>
            <a:ext cx="691315" cy="11290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1" name="TextBox 10">
            <a:extLst>
              <a:ext uri="{FF2B5EF4-FFF2-40B4-BE49-F238E27FC236}">
                <a16:creationId xmlns:a16="http://schemas.microsoft.com/office/drawing/2014/main" id="{8F516C3E-B1A7-AD33-7D3C-8B69A48947E9}"/>
              </a:ext>
            </a:extLst>
          </p:cNvPr>
          <p:cNvSpPr txBox="1"/>
          <p:nvPr/>
        </p:nvSpPr>
        <p:spPr>
          <a:xfrm>
            <a:off x="8076889" y="179293"/>
            <a:ext cx="647059" cy="400110"/>
          </a:xfrm>
          <a:prstGeom prst="rect">
            <a:avLst/>
          </a:prstGeom>
          <a:noFill/>
        </p:spPr>
        <p:txBody>
          <a:bodyPr wrap="square" rtlCol="0">
            <a:spAutoFit/>
          </a:bodyPr>
          <a:lstStyle/>
          <a:p>
            <a:pPr algn="ctr"/>
            <a:r>
              <a:rPr lang="en-US" sz="500" b="1"/>
              <a:t>Research response (solution)</a:t>
            </a:r>
          </a:p>
          <a:p>
            <a:pPr algn="ctr"/>
            <a:endParaRPr lang="en-US" sz="500" b="1"/>
          </a:p>
        </p:txBody>
      </p:sp>
      <p:sp>
        <p:nvSpPr>
          <p:cNvPr id="12" name="TextBox 11">
            <a:extLst>
              <a:ext uri="{FF2B5EF4-FFF2-40B4-BE49-F238E27FC236}">
                <a16:creationId xmlns:a16="http://schemas.microsoft.com/office/drawing/2014/main" id="{D6F38C8A-52F5-71F6-D53F-88930230BDD4}"/>
              </a:ext>
            </a:extLst>
          </p:cNvPr>
          <p:cNvSpPr txBox="1"/>
          <p:nvPr/>
        </p:nvSpPr>
        <p:spPr>
          <a:xfrm>
            <a:off x="10827599" y="189994"/>
            <a:ext cx="633878" cy="323165"/>
          </a:xfrm>
          <a:prstGeom prst="rect">
            <a:avLst/>
          </a:prstGeom>
          <a:noFill/>
        </p:spPr>
        <p:txBody>
          <a:bodyPr wrap="square" rtlCol="0">
            <a:spAutoFit/>
          </a:bodyPr>
          <a:lstStyle/>
          <a:p>
            <a:pPr algn="ctr"/>
            <a:r>
              <a:rPr lang="en-US" sz="500" b="1" dirty="0"/>
              <a:t>Problem and context (Challenge)</a:t>
            </a:r>
          </a:p>
        </p:txBody>
      </p:sp>
      <p:sp>
        <p:nvSpPr>
          <p:cNvPr id="13" name="TextBox 12">
            <a:extLst>
              <a:ext uri="{FF2B5EF4-FFF2-40B4-BE49-F238E27FC236}">
                <a16:creationId xmlns:a16="http://schemas.microsoft.com/office/drawing/2014/main" id="{FC3F18E7-9211-3292-AA63-7D868266898F}"/>
              </a:ext>
            </a:extLst>
          </p:cNvPr>
          <p:cNvSpPr txBox="1"/>
          <p:nvPr/>
        </p:nvSpPr>
        <p:spPr>
          <a:xfrm>
            <a:off x="9440088" y="1317750"/>
            <a:ext cx="693038" cy="477054"/>
          </a:xfrm>
          <a:prstGeom prst="rect">
            <a:avLst/>
          </a:prstGeom>
          <a:noFill/>
        </p:spPr>
        <p:txBody>
          <a:bodyPr wrap="square" rtlCol="0">
            <a:spAutoFit/>
          </a:bodyPr>
          <a:lstStyle/>
          <a:p>
            <a:pPr algn="ctr"/>
            <a:r>
              <a:rPr lang="en-US" sz="500" b="1"/>
              <a:t>Actions to achieve outcomes/impact/benefits and metrics</a:t>
            </a:r>
          </a:p>
        </p:txBody>
      </p:sp>
      <p:sp>
        <p:nvSpPr>
          <p:cNvPr id="14" name="TextBox 13">
            <a:extLst>
              <a:ext uri="{FF2B5EF4-FFF2-40B4-BE49-F238E27FC236}">
                <a16:creationId xmlns:a16="http://schemas.microsoft.com/office/drawing/2014/main" id="{EF2CAB42-5421-54D3-C57D-39DC07B608B5}"/>
              </a:ext>
            </a:extLst>
          </p:cNvPr>
          <p:cNvSpPr txBox="1"/>
          <p:nvPr/>
        </p:nvSpPr>
        <p:spPr>
          <a:xfrm>
            <a:off x="8737613" y="181968"/>
            <a:ext cx="687944" cy="323165"/>
          </a:xfrm>
          <a:prstGeom prst="rect">
            <a:avLst/>
          </a:prstGeom>
          <a:noFill/>
        </p:spPr>
        <p:txBody>
          <a:bodyPr wrap="square" rtlCol="0">
            <a:spAutoFit/>
          </a:bodyPr>
          <a:lstStyle/>
          <a:p>
            <a:pPr algn="ctr"/>
            <a:r>
              <a:rPr lang="en-US" sz="500" b="1"/>
              <a:t>Research objectives</a:t>
            </a:r>
          </a:p>
          <a:p>
            <a:pPr algn="ctr"/>
            <a:endParaRPr lang="en-US" sz="500" b="1"/>
          </a:p>
        </p:txBody>
      </p:sp>
      <p:sp>
        <p:nvSpPr>
          <p:cNvPr id="15" name="TextBox 14">
            <a:extLst>
              <a:ext uri="{FF2B5EF4-FFF2-40B4-BE49-F238E27FC236}">
                <a16:creationId xmlns:a16="http://schemas.microsoft.com/office/drawing/2014/main" id="{62AF8153-9D5D-3E84-7063-87CC1EEF2ECF}"/>
              </a:ext>
            </a:extLst>
          </p:cNvPr>
          <p:cNvSpPr txBox="1"/>
          <p:nvPr/>
        </p:nvSpPr>
        <p:spPr>
          <a:xfrm>
            <a:off x="10161048" y="185486"/>
            <a:ext cx="632647" cy="323165"/>
          </a:xfrm>
          <a:prstGeom prst="rect">
            <a:avLst/>
          </a:prstGeom>
          <a:noFill/>
        </p:spPr>
        <p:txBody>
          <a:bodyPr wrap="square" rtlCol="0">
            <a:spAutoFit/>
          </a:bodyPr>
          <a:lstStyle/>
          <a:p>
            <a:pPr algn="ctr"/>
            <a:r>
              <a:rPr lang="en-US" sz="500" b="1" dirty="0"/>
              <a:t>Users and Beneficiaries</a:t>
            </a:r>
          </a:p>
          <a:p>
            <a:pPr algn="ctr"/>
            <a:endParaRPr lang="en-US" sz="500" b="1" dirty="0"/>
          </a:p>
        </p:txBody>
      </p:sp>
      <p:sp>
        <p:nvSpPr>
          <p:cNvPr id="16" name="Rectangle 15">
            <a:extLst>
              <a:ext uri="{FF2B5EF4-FFF2-40B4-BE49-F238E27FC236}">
                <a16:creationId xmlns:a16="http://schemas.microsoft.com/office/drawing/2014/main" id="{2CFEE608-3DC1-444E-52DE-C666D44534B8}"/>
              </a:ext>
            </a:extLst>
          </p:cNvPr>
          <p:cNvSpPr/>
          <p:nvPr/>
        </p:nvSpPr>
        <p:spPr>
          <a:xfrm>
            <a:off x="8068247" y="1824162"/>
            <a:ext cx="1732549" cy="2889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7" name="Rectangle 16">
            <a:extLst>
              <a:ext uri="{FF2B5EF4-FFF2-40B4-BE49-F238E27FC236}">
                <a16:creationId xmlns:a16="http://schemas.microsoft.com/office/drawing/2014/main" id="{8A8F682D-2F97-2448-0B74-0185FE001EBE}"/>
              </a:ext>
            </a:extLst>
          </p:cNvPr>
          <p:cNvSpPr/>
          <p:nvPr/>
        </p:nvSpPr>
        <p:spPr>
          <a:xfrm>
            <a:off x="10143279" y="1304728"/>
            <a:ext cx="1325389" cy="5171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8" name="TextBox 17">
            <a:extLst>
              <a:ext uri="{FF2B5EF4-FFF2-40B4-BE49-F238E27FC236}">
                <a16:creationId xmlns:a16="http://schemas.microsoft.com/office/drawing/2014/main" id="{5C0F2E6D-9454-331A-5BBA-FBE8B00883C8}"/>
              </a:ext>
            </a:extLst>
          </p:cNvPr>
          <p:cNvSpPr txBox="1"/>
          <p:nvPr/>
        </p:nvSpPr>
        <p:spPr>
          <a:xfrm>
            <a:off x="8109582" y="1831481"/>
            <a:ext cx="1378674" cy="246221"/>
          </a:xfrm>
          <a:prstGeom prst="rect">
            <a:avLst/>
          </a:prstGeom>
          <a:noFill/>
        </p:spPr>
        <p:txBody>
          <a:bodyPr wrap="square" rtlCol="0">
            <a:spAutoFit/>
          </a:bodyPr>
          <a:lstStyle/>
          <a:p>
            <a:pPr algn="ctr"/>
            <a:r>
              <a:rPr lang="en-US" sz="500" b="1"/>
              <a:t>Research expenses (Costs)</a:t>
            </a:r>
          </a:p>
          <a:p>
            <a:pPr algn="ctr"/>
            <a:endParaRPr lang="en-US" sz="500" b="1"/>
          </a:p>
        </p:txBody>
      </p:sp>
      <p:sp>
        <p:nvSpPr>
          <p:cNvPr id="19" name="TextBox 18">
            <a:extLst>
              <a:ext uri="{FF2B5EF4-FFF2-40B4-BE49-F238E27FC236}">
                <a16:creationId xmlns:a16="http://schemas.microsoft.com/office/drawing/2014/main" id="{ECB8068C-BBFA-F154-CAE6-1616D1ACD324}"/>
              </a:ext>
            </a:extLst>
          </p:cNvPr>
          <p:cNvSpPr txBox="1"/>
          <p:nvPr/>
        </p:nvSpPr>
        <p:spPr>
          <a:xfrm>
            <a:off x="10142204" y="1831481"/>
            <a:ext cx="1278939" cy="169277"/>
          </a:xfrm>
          <a:prstGeom prst="rect">
            <a:avLst/>
          </a:prstGeom>
          <a:noFill/>
        </p:spPr>
        <p:txBody>
          <a:bodyPr wrap="square" rtlCol="0">
            <a:spAutoFit/>
          </a:bodyPr>
          <a:lstStyle/>
          <a:p>
            <a:pPr algn="ctr"/>
            <a:r>
              <a:rPr lang="en-US" sz="500" b="1"/>
              <a:t>Funding streams  (Income)</a:t>
            </a:r>
          </a:p>
        </p:txBody>
      </p:sp>
      <p:sp>
        <p:nvSpPr>
          <p:cNvPr id="20" name="TextBox 19">
            <a:extLst>
              <a:ext uri="{FF2B5EF4-FFF2-40B4-BE49-F238E27FC236}">
                <a16:creationId xmlns:a16="http://schemas.microsoft.com/office/drawing/2014/main" id="{28F3B447-8FCD-6BF6-4A74-9AAB13724C98}"/>
              </a:ext>
            </a:extLst>
          </p:cNvPr>
          <p:cNvSpPr txBox="1"/>
          <p:nvPr/>
        </p:nvSpPr>
        <p:spPr>
          <a:xfrm>
            <a:off x="10161048" y="1314521"/>
            <a:ext cx="1260094" cy="169277"/>
          </a:xfrm>
          <a:prstGeom prst="rect">
            <a:avLst/>
          </a:prstGeom>
          <a:noFill/>
        </p:spPr>
        <p:txBody>
          <a:bodyPr wrap="square" rtlCol="0">
            <a:spAutoFit/>
          </a:bodyPr>
          <a:lstStyle/>
          <a:p>
            <a:pPr algn="ctr"/>
            <a:r>
              <a:rPr lang="en-US" sz="500" b="1"/>
              <a:t>Outcomes/Benefits /Impact</a:t>
            </a:r>
          </a:p>
        </p:txBody>
      </p:sp>
      <p:sp>
        <p:nvSpPr>
          <p:cNvPr id="21" name="Rectangle 20">
            <a:extLst>
              <a:ext uri="{FF2B5EF4-FFF2-40B4-BE49-F238E27FC236}">
                <a16:creationId xmlns:a16="http://schemas.microsoft.com/office/drawing/2014/main" id="{8012B62B-AA6B-DE6D-A86E-66C8A495EDF8}"/>
              </a:ext>
            </a:extLst>
          </p:cNvPr>
          <p:cNvSpPr/>
          <p:nvPr/>
        </p:nvSpPr>
        <p:spPr>
          <a:xfrm>
            <a:off x="8072141" y="1824883"/>
            <a:ext cx="3400420" cy="2878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2" name="TextBox 21">
            <a:extLst>
              <a:ext uri="{FF2B5EF4-FFF2-40B4-BE49-F238E27FC236}">
                <a16:creationId xmlns:a16="http://schemas.microsoft.com/office/drawing/2014/main" id="{7CBB62CF-FB6F-B527-D482-7C8C619243B2}"/>
              </a:ext>
            </a:extLst>
          </p:cNvPr>
          <p:cNvSpPr txBox="1"/>
          <p:nvPr/>
        </p:nvSpPr>
        <p:spPr>
          <a:xfrm>
            <a:off x="9430118" y="183843"/>
            <a:ext cx="744911" cy="400110"/>
          </a:xfrm>
          <a:prstGeom prst="rect">
            <a:avLst/>
          </a:prstGeom>
          <a:noFill/>
        </p:spPr>
        <p:txBody>
          <a:bodyPr wrap="square" rtlCol="0">
            <a:spAutoFit/>
          </a:bodyPr>
          <a:lstStyle/>
          <a:p>
            <a:pPr algn="ctr"/>
            <a:r>
              <a:rPr lang="en-US" sz="500" b="1"/>
              <a:t>Competitive advantage</a:t>
            </a:r>
          </a:p>
          <a:p>
            <a:pPr algn="ctr"/>
            <a:endParaRPr lang="en-US" sz="500" b="1"/>
          </a:p>
          <a:p>
            <a:pPr algn="ctr"/>
            <a:endParaRPr lang="en-US" sz="500"/>
          </a:p>
        </p:txBody>
      </p:sp>
      <p:sp>
        <p:nvSpPr>
          <p:cNvPr id="23" name="TextBox 22">
            <a:extLst>
              <a:ext uri="{FF2B5EF4-FFF2-40B4-BE49-F238E27FC236}">
                <a16:creationId xmlns:a16="http://schemas.microsoft.com/office/drawing/2014/main" id="{FC15A043-3367-370E-FFD4-3B081E8C3E60}"/>
              </a:ext>
            </a:extLst>
          </p:cNvPr>
          <p:cNvSpPr txBox="1"/>
          <p:nvPr/>
        </p:nvSpPr>
        <p:spPr>
          <a:xfrm>
            <a:off x="9438463" y="820618"/>
            <a:ext cx="709589" cy="246221"/>
          </a:xfrm>
          <a:prstGeom prst="rect">
            <a:avLst/>
          </a:prstGeom>
          <a:noFill/>
        </p:spPr>
        <p:txBody>
          <a:bodyPr wrap="square" rtlCol="0">
            <a:spAutoFit/>
          </a:bodyPr>
          <a:lstStyle/>
          <a:p>
            <a:pPr algn="ctr"/>
            <a:r>
              <a:rPr lang="en-US" sz="500" b="1" dirty="0"/>
              <a:t>Unique (value) proposition</a:t>
            </a:r>
          </a:p>
        </p:txBody>
      </p:sp>
      <p:sp>
        <p:nvSpPr>
          <p:cNvPr id="24" name="TextBox 23">
            <a:extLst>
              <a:ext uri="{FF2B5EF4-FFF2-40B4-BE49-F238E27FC236}">
                <a16:creationId xmlns:a16="http://schemas.microsoft.com/office/drawing/2014/main" id="{E9DCCF8E-E063-CA83-7CC5-DEF27D1C4EB4}"/>
              </a:ext>
            </a:extLst>
          </p:cNvPr>
          <p:cNvSpPr txBox="1"/>
          <p:nvPr/>
        </p:nvSpPr>
        <p:spPr>
          <a:xfrm>
            <a:off x="8753811" y="827486"/>
            <a:ext cx="645916" cy="477054"/>
          </a:xfrm>
          <a:prstGeom prst="rect">
            <a:avLst/>
          </a:prstGeom>
          <a:noFill/>
        </p:spPr>
        <p:txBody>
          <a:bodyPr wrap="square" rtlCol="0">
            <a:spAutoFit/>
          </a:bodyPr>
          <a:lstStyle/>
          <a:p>
            <a:pPr algn="ctr"/>
            <a:r>
              <a:rPr lang="en-US" sz="500" b="1"/>
              <a:t>Key collaborators, partners  and resources</a:t>
            </a:r>
          </a:p>
          <a:p>
            <a:pPr algn="ctr"/>
            <a:endParaRPr lang="en-US" sz="500" b="1"/>
          </a:p>
        </p:txBody>
      </p:sp>
      <p:cxnSp>
        <p:nvCxnSpPr>
          <p:cNvPr id="25" name="Straight Connector 24">
            <a:extLst>
              <a:ext uri="{FF2B5EF4-FFF2-40B4-BE49-F238E27FC236}">
                <a16:creationId xmlns:a16="http://schemas.microsoft.com/office/drawing/2014/main" id="{51C192BE-C878-498D-F39A-DD3CF89EF5A9}"/>
              </a:ext>
            </a:extLst>
          </p:cNvPr>
          <p:cNvCxnSpPr>
            <a:cxnSpLocks/>
          </p:cNvCxnSpPr>
          <p:nvPr/>
        </p:nvCxnSpPr>
        <p:spPr>
          <a:xfrm flipV="1">
            <a:off x="8742658" y="823858"/>
            <a:ext cx="697431" cy="1985"/>
          </a:xfrm>
          <a:prstGeom prst="lin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193BE43-39C2-9DB4-C863-C3E26DB2D8EC}"/>
              </a:ext>
            </a:extLst>
          </p:cNvPr>
          <p:cNvSpPr/>
          <p:nvPr/>
        </p:nvSpPr>
        <p:spPr>
          <a:xfrm>
            <a:off x="8070883" y="1307112"/>
            <a:ext cx="676883"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a:t>v</a:t>
            </a:r>
          </a:p>
        </p:txBody>
      </p:sp>
      <p:sp>
        <p:nvSpPr>
          <p:cNvPr id="27" name="TextBox 26">
            <a:extLst>
              <a:ext uri="{FF2B5EF4-FFF2-40B4-BE49-F238E27FC236}">
                <a16:creationId xmlns:a16="http://schemas.microsoft.com/office/drawing/2014/main" id="{3E179603-AEE1-A338-3072-EA6861DED42D}"/>
              </a:ext>
            </a:extLst>
          </p:cNvPr>
          <p:cNvSpPr txBox="1"/>
          <p:nvPr/>
        </p:nvSpPr>
        <p:spPr>
          <a:xfrm>
            <a:off x="8068673" y="1321402"/>
            <a:ext cx="668941" cy="400110"/>
          </a:xfrm>
          <a:prstGeom prst="rect">
            <a:avLst/>
          </a:prstGeom>
          <a:noFill/>
        </p:spPr>
        <p:txBody>
          <a:bodyPr wrap="square" rtlCol="0">
            <a:spAutoFit/>
          </a:bodyPr>
          <a:lstStyle/>
          <a:p>
            <a:pPr algn="ctr"/>
            <a:r>
              <a:rPr lang="en-US" sz="500" b="1"/>
              <a:t>Research output</a:t>
            </a:r>
          </a:p>
          <a:p>
            <a:pPr algn="ctr"/>
            <a:r>
              <a:rPr lang="en-US" sz="500" b="1"/>
              <a:t> </a:t>
            </a:r>
          </a:p>
          <a:p>
            <a:pPr algn="ctr"/>
            <a:endParaRPr lang="en-US" sz="500" b="1"/>
          </a:p>
        </p:txBody>
      </p:sp>
      <p:sp>
        <p:nvSpPr>
          <p:cNvPr id="28" name="Rectangle 27">
            <a:extLst>
              <a:ext uri="{FF2B5EF4-FFF2-40B4-BE49-F238E27FC236}">
                <a16:creationId xmlns:a16="http://schemas.microsoft.com/office/drawing/2014/main" id="{56EC4A74-00B3-9298-25CF-73939DC7167E}"/>
              </a:ext>
            </a:extLst>
          </p:cNvPr>
          <p:cNvSpPr/>
          <p:nvPr/>
        </p:nvSpPr>
        <p:spPr>
          <a:xfrm>
            <a:off x="8747111" y="1304728"/>
            <a:ext cx="687031"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9" name="TextBox 28">
            <a:extLst>
              <a:ext uri="{FF2B5EF4-FFF2-40B4-BE49-F238E27FC236}">
                <a16:creationId xmlns:a16="http://schemas.microsoft.com/office/drawing/2014/main" id="{749C8F97-43B8-6AD7-CDC0-58BEB25F29D1}"/>
              </a:ext>
            </a:extLst>
          </p:cNvPr>
          <p:cNvSpPr txBox="1"/>
          <p:nvPr/>
        </p:nvSpPr>
        <p:spPr>
          <a:xfrm>
            <a:off x="8725920" y="1324912"/>
            <a:ext cx="668941" cy="323165"/>
          </a:xfrm>
          <a:prstGeom prst="rect">
            <a:avLst/>
          </a:prstGeom>
          <a:noFill/>
        </p:spPr>
        <p:txBody>
          <a:bodyPr wrap="square" rtlCol="0">
            <a:spAutoFit/>
          </a:bodyPr>
          <a:lstStyle/>
          <a:p>
            <a:pPr algn="ctr"/>
            <a:r>
              <a:rPr lang="en-US" sz="500" b="1"/>
              <a:t>Risks</a:t>
            </a:r>
          </a:p>
          <a:p>
            <a:pPr algn="ctr"/>
            <a:r>
              <a:rPr lang="en-US" sz="500" b="1"/>
              <a:t> </a:t>
            </a:r>
          </a:p>
          <a:p>
            <a:pPr algn="ctr"/>
            <a:endParaRPr lang="en-US" sz="500" b="1"/>
          </a:p>
        </p:txBody>
      </p:sp>
      <p:pic>
        <p:nvPicPr>
          <p:cNvPr id="30" name="Picture 16" descr="Diagram&#10;&#10;Description automatically generated">
            <a:extLst>
              <a:ext uri="{FF2B5EF4-FFF2-40B4-BE49-F238E27FC236}">
                <a16:creationId xmlns:a16="http://schemas.microsoft.com/office/drawing/2014/main" id="{1C9204AE-002A-2146-3EEE-DC15DF22F1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0128" y="1564110"/>
            <a:ext cx="7069779" cy="3662008"/>
          </a:xfrm>
          <a:prstGeom prst="rect">
            <a:avLst/>
          </a:prstGeom>
          <a:ln>
            <a:solidFill>
              <a:schemeClr val="tx1"/>
            </a:solidFill>
          </a:ln>
        </p:spPr>
      </p:pic>
      <p:sp>
        <p:nvSpPr>
          <p:cNvPr id="31" name="TextBox 30">
            <a:extLst>
              <a:ext uri="{FF2B5EF4-FFF2-40B4-BE49-F238E27FC236}">
                <a16:creationId xmlns:a16="http://schemas.microsoft.com/office/drawing/2014/main" id="{60F88C2A-D20E-6532-A39F-596748503021}"/>
              </a:ext>
            </a:extLst>
          </p:cNvPr>
          <p:cNvSpPr txBox="1"/>
          <p:nvPr/>
        </p:nvSpPr>
        <p:spPr>
          <a:xfrm>
            <a:off x="6095999" y="2743613"/>
            <a:ext cx="1329027" cy="726802"/>
          </a:xfrm>
          <a:prstGeom prst="rect">
            <a:avLst/>
          </a:prstGeom>
          <a:solidFill>
            <a:srgbClr val="A9CFB6"/>
          </a:solidFill>
          <a:ln>
            <a:noFill/>
          </a:ln>
        </p:spPr>
        <p:txBody>
          <a:bodyPr wrap="square" rtlCol="0">
            <a:spAutoFit/>
          </a:bodyPr>
          <a:lstStyle/>
          <a:p>
            <a:pPr algn="ctr"/>
            <a:r>
              <a:rPr lang="en-US" sz="1400" b="1" dirty="0"/>
              <a:t>Users/</a:t>
            </a:r>
          </a:p>
          <a:p>
            <a:pPr algn="ctr"/>
            <a:r>
              <a:rPr lang="en-US" sz="1400" b="1" dirty="0"/>
              <a:t>beneficiaries</a:t>
            </a:r>
          </a:p>
          <a:p>
            <a:pPr algn="ctr"/>
            <a:r>
              <a:rPr lang="en-US" sz="1400" b="1" dirty="0"/>
              <a:t>Job(s)</a:t>
            </a:r>
          </a:p>
        </p:txBody>
      </p:sp>
      <p:sp>
        <p:nvSpPr>
          <p:cNvPr id="32" name="TextBox 31">
            <a:extLst>
              <a:ext uri="{FF2B5EF4-FFF2-40B4-BE49-F238E27FC236}">
                <a16:creationId xmlns:a16="http://schemas.microsoft.com/office/drawing/2014/main" id="{09731FED-FB13-439F-50B4-EDD67F17D843}"/>
              </a:ext>
            </a:extLst>
          </p:cNvPr>
          <p:cNvSpPr txBox="1"/>
          <p:nvPr/>
        </p:nvSpPr>
        <p:spPr>
          <a:xfrm>
            <a:off x="4368006" y="4657126"/>
            <a:ext cx="3172070" cy="302834"/>
          </a:xfrm>
          <a:prstGeom prst="rect">
            <a:avLst/>
          </a:prstGeom>
          <a:solidFill>
            <a:srgbClr val="A9CFB6"/>
          </a:solidFill>
        </p:spPr>
        <p:txBody>
          <a:bodyPr wrap="square" rtlCol="0">
            <a:spAutoFit/>
          </a:bodyPr>
          <a:lstStyle/>
          <a:p>
            <a:pPr algn="ctr"/>
            <a:r>
              <a:rPr lang="en-US" sz="1400" b="1" dirty="0"/>
              <a:t>USER/BENEFICIARY SEGMENTS</a:t>
            </a:r>
          </a:p>
        </p:txBody>
      </p:sp>
      <p:sp>
        <p:nvSpPr>
          <p:cNvPr id="33" name="TextBox 32">
            <a:extLst>
              <a:ext uri="{FF2B5EF4-FFF2-40B4-BE49-F238E27FC236}">
                <a16:creationId xmlns:a16="http://schemas.microsoft.com/office/drawing/2014/main" id="{79201F7B-9E8F-FD09-913B-25A8193DC0C0}"/>
              </a:ext>
            </a:extLst>
          </p:cNvPr>
          <p:cNvSpPr txBox="1"/>
          <p:nvPr/>
        </p:nvSpPr>
        <p:spPr>
          <a:xfrm>
            <a:off x="812426" y="2683047"/>
            <a:ext cx="1130060" cy="847935"/>
          </a:xfrm>
          <a:prstGeom prst="rect">
            <a:avLst/>
          </a:prstGeom>
          <a:solidFill>
            <a:srgbClr val="A9CFB6"/>
          </a:solidFill>
          <a:ln>
            <a:noFill/>
          </a:ln>
        </p:spPr>
        <p:txBody>
          <a:bodyPr wrap="square" rtlCol="0">
            <a:spAutoFit/>
          </a:bodyPr>
          <a:lstStyle/>
          <a:p>
            <a:pPr algn="ctr"/>
            <a:endParaRPr lang="en-US" sz="1400" b="1" dirty="0"/>
          </a:p>
          <a:p>
            <a:pPr algn="ctr"/>
            <a:r>
              <a:rPr lang="en-US" sz="1400" b="1" dirty="0"/>
              <a:t>Research outputs </a:t>
            </a:r>
          </a:p>
          <a:p>
            <a:pPr algn="ctr"/>
            <a:endParaRPr lang="en-US" sz="800" b="1" dirty="0"/>
          </a:p>
        </p:txBody>
      </p:sp>
      <p:sp>
        <p:nvSpPr>
          <p:cNvPr id="34" name="TextBox 33">
            <a:extLst>
              <a:ext uri="{FF2B5EF4-FFF2-40B4-BE49-F238E27FC236}">
                <a16:creationId xmlns:a16="http://schemas.microsoft.com/office/drawing/2014/main" id="{AB447F42-6711-377A-E8DD-DD7BBAEBDE6E}"/>
              </a:ext>
            </a:extLst>
          </p:cNvPr>
          <p:cNvSpPr txBox="1"/>
          <p:nvPr/>
        </p:nvSpPr>
        <p:spPr>
          <a:xfrm>
            <a:off x="580128" y="6004774"/>
            <a:ext cx="8905067" cy="276999"/>
          </a:xfrm>
          <a:prstGeom prst="rect">
            <a:avLst/>
          </a:prstGeom>
          <a:noFill/>
        </p:spPr>
        <p:txBody>
          <a:bodyPr wrap="none" rtlCol="0">
            <a:spAutoFit/>
          </a:bodyPr>
          <a:lstStyle/>
          <a:p>
            <a:r>
              <a:rPr lang="en-US" sz="1200" i="1" dirty="0"/>
              <a:t>Source: Adapted from </a:t>
            </a:r>
            <a:r>
              <a:rPr lang="en-US" sz="1200" i="1" dirty="0" err="1"/>
              <a:t>Stratagyzer</a:t>
            </a:r>
            <a:r>
              <a:rPr lang="en-US" sz="1200" i="1" dirty="0"/>
              <a:t> Customer Value proposition, https://</a:t>
            </a:r>
            <a:r>
              <a:rPr lang="en-US" sz="1200" i="1" dirty="0" err="1"/>
              <a:t>www.strategyzer.com</a:t>
            </a:r>
            <a:r>
              <a:rPr lang="en-US" sz="1200" i="1" dirty="0"/>
              <a:t>/library/the-value-proposition-canvas</a:t>
            </a:r>
          </a:p>
        </p:txBody>
      </p:sp>
      <p:sp>
        <p:nvSpPr>
          <p:cNvPr id="3" name="TextBox 2">
            <a:extLst>
              <a:ext uri="{FF2B5EF4-FFF2-40B4-BE49-F238E27FC236}">
                <a16:creationId xmlns:a16="http://schemas.microsoft.com/office/drawing/2014/main" id="{162FC0D1-81AC-B827-0D5E-515D6159DC38}"/>
              </a:ext>
            </a:extLst>
          </p:cNvPr>
          <p:cNvSpPr txBox="1"/>
          <p:nvPr/>
        </p:nvSpPr>
        <p:spPr>
          <a:xfrm>
            <a:off x="7894663" y="3637442"/>
            <a:ext cx="3974503" cy="1015663"/>
          </a:xfrm>
          <a:prstGeom prst="rect">
            <a:avLst/>
          </a:prstGeom>
          <a:solidFill>
            <a:srgbClr val="205B62"/>
          </a:solidFill>
        </p:spPr>
        <p:txBody>
          <a:bodyPr wrap="square" rtlCol="0" anchor="ctr">
            <a:spAutoFit/>
          </a:bodyPr>
          <a:lstStyle/>
          <a:p>
            <a:pPr algn="ctr"/>
            <a:r>
              <a:rPr lang="en-GB" sz="2000" b="0" i="0" u="none" strike="noStrike">
                <a:solidFill>
                  <a:schemeClr val="bg1"/>
                </a:solidFill>
                <a:effectLst/>
              </a:rPr>
              <a:t>Connect your research output &amp; benefits to </a:t>
            </a:r>
            <a:r>
              <a:rPr lang="en-GB" sz="2000">
                <a:solidFill>
                  <a:schemeClr val="bg1"/>
                </a:solidFill>
              </a:rPr>
              <a:t>users/beneficiaries </a:t>
            </a:r>
            <a:r>
              <a:rPr lang="en-GB" sz="2000" b="0" i="0" u="none" strike="noStrike">
                <a:solidFill>
                  <a:schemeClr val="bg1"/>
                </a:solidFill>
                <a:effectLst/>
              </a:rPr>
              <a:t>problems</a:t>
            </a:r>
            <a:r>
              <a:rPr lang="en-US" sz="2000" b="0" i="0" u="none" strike="noStrike">
                <a:solidFill>
                  <a:schemeClr val="bg1"/>
                </a:solidFill>
                <a:effectLst/>
              </a:rPr>
              <a:t>!</a:t>
            </a:r>
            <a:endParaRPr lang="en-GB" sz="2000" b="0" i="0" u="none" strike="noStrike">
              <a:solidFill>
                <a:schemeClr val="bg1"/>
              </a:solidFill>
              <a:effectLst/>
            </a:endParaRPr>
          </a:p>
        </p:txBody>
      </p:sp>
      <p:sp>
        <p:nvSpPr>
          <p:cNvPr id="35" name="TextBox 34">
            <a:extLst>
              <a:ext uri="{FF2B5EF4-FFF2-40B4-BE49-F238E27FC236}">
                <a16:creationId xmlns:a16="http://schemas.microsoft.com/office/drawing/2014/main" id="{C775CBFE-0189-B9B4-E5CE-D45662CC1027}"/>
              </a:ext>
            </a:extLst>
          </p:cNvPr>
          <p:cNvSpPr txBox="1"/>
          <p:nvPr/>
        </p:nvSpPr>
        <p:spPr>
          <a:xfrm>
            <a:off x="7894663" y="2555665"/>
            <a:ext cx="4297337" cy="1015663"/>
          </a:xfrm>
          <a:prstGeom prst="rect">
            <a:avLst/>
          </a:prstGeom>
          <a:noFill/>
        </p:spPr>
        <p:txBody>
          <a:bodyPr wrap="square" rtlCol="0">
            <a:spAutoFit/>
          </a:bodyPr>
          <a:lstStyle/>
          <a:p>
            <a:r>
              <a:rPr lang="en-US" sz="2000" dirty="0"/>
              <a:t>Identify pains and gains for each of the identified user/beneficiary groups relevant to your research </a:t>
            </a:r>
          </a:p>
        </p:txBody>
      </p:sp>
      <p:sp>
        <p:nvSpPr>
          <p:cNvPr id="4" name="Rectangle 3">
            <a:extLst>
              <a:ext uri="{FF2B5EF4-FFF2-40B4-BE49-F238E27FC236}">
                <a16:creationId xmlns:a16="http://schemas.microsoft.com/office/drawing/2014/main" id="{9C484DFF-B8F0-2484-9FFD-5FDB5800295D}"/>
              </a:ext>
            </a:extLst>
          </p:cNvPr>
          <p:cNvSpPr/>
          <p:nvPr/>
        </p:nvSpPr>
        <p:spPr>
          <a:xfrm>
            <a:off x="10806522" y="185486"/>
            <a:ext cx="656751" cy="1126262"/>
          </a:xfrm>
          <a:prstGeom prst="rect">
            <a:avLst/>
          </a:prstGeom>
          <a:solidFill>
            <a:srgbClr val="92D050">
              <a:alpha val="3098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p>
        </p:txBody>
      </p:sp>
      <p:pic>
        <p:nvPicPr>
          <p:cNvPr id="36" name="Graphic 35" descr="Arrow circle with solid fill">
            <a:extLst>
              <a:ext uri="{FF2B5EF4-FFF2-40B4-BE49-F238E27FC236}">
                <a16:creationId xmlns:a16="http://schemas.microsoft.com/office/drawing/2014/main" id="{3753A3AD-AF22-1E2E-709C-F488D4F89F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52946" y="783975"/>
            <a:ext cx="914400" cy="914400"/>
          </a:xfrm>
          <a:prstGeom prst="rect">
            <a:avLst/>
          </a:prstGeom>
        </p:spPr>
      </p:pic>
    </p:spTree>
    <p:extLst>
      <p:ext uri="{BB962C8B-B14F-4D97-AF65-F5344CB8AC3E}">
        <p14:creationId xmlns:p14="http://schemas.microsoft.com/office/powerpoint/2010/main" val="3415680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F2AD382-375A-CC3C-581C-F024453CCD04}"/>
              </a:ext>
            </a:extLst>
          </p:cNvPr>
          <p:cNvSpPr/>
          <p:nvPr/>
        </p:nvSpPr>
        <p:spPr>
          <a:xfrm>
            <a:off x="0" y="6212114"/>
            <a:ext cx="12192000" cy="6646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E65F381-3140-2B9B-7E95-CF247FEA5063}"/>
              </a:ext>
            </a:extLst>
          </p:cNvPr>
          <p:cNvSpPr/>
          <p:nvPr/>
        </p:nvSpPr>
        <p:spPr>
          <a:xfrm>
            <a:off x="2035629" y="4778829"/>
            <a:ext cx="8009590" cy="1981199"/>
          </a:xfrm>
          <a:prstGeom prst="roundRect">
            <a:avLst/>
          </a:prstGeom>
          <a:solidFill>
            <a:srgbClr val="065C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E260BD4F-BBC0-A3C2-953A-676C3BF67837}"/>
              </a:ext>
            </a:extLst>
          </p:cNvPr>
          <p:cNvSpPr/>
          <p:nvPr/>
        </p:nvSpPr>
        <p:spPr>
          <a:xfrm>
            <a:off x="2035629" y="2492828"/>
            <a:ext cx="8009590" cy="2090057"/>
          </a:xfrm>
          <a:prstGeom prst="roundRect">
            <a:avLst/>
          </a:prstGeom>
          <a:solidFill>
            <a:srgbClr val="065C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57CE34F6-BB47-F5A5-9C91-1D31CFBD7B7E}"/>
              </a:ext>
            </a:extLst>
          </p:cNvPr>
          <p:cNvSpPr/>
          <p:nvPr/>
        </p:nvSpPr>
        <p:spPr>
          <a:xfrm>
            <a:off x="2035629" y="1600200"/>
            <a:ext cx="8009590" cy="642257"/>
          </a:xfrm>
          <a:prstGeom prst="roundRect">
            <a:avLst/>
          </a:prstGeom>
          <a:solidFill>
            <a:srgbClr val="065C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29A75F9-FDA7-40E5-F9E8-1EB376F7079A}"/>
              </a:ext>
            </a:extLst>
          </p:cNvPr>
          <p:cNvSpPr>
            <a:spLocks noGrp="1"/>
          </p:cNvSpPr>
          <p:nvPr>
            <p:ph type="title"/>
          </p:nvPr>
        </p:nvSpPr>
        <p:spPr>
          <a:xfrm>
            <a:off x="5260" y="96744"/>
            <a:ext cx="12186739" cy="1325563"/>
          </a:xfrm>
        </p:spPr>
        <p:txBody>
          <a:bodyPr>
            <a:normAutofit fontScale="90000"/>
          </a:bodyPr>
          <a:lstStyle/>
          <a:p>
            <a:r>
              <a:rPr lang="en-US" sz="4000" b="1" dirty="0">
                <a:solidFill>
                  <a:srgbClr val="055D67"/>
                </a:solidFill>
              </a:rPr>
              <a:t>Growing pressure to demonstrate real world impact and develop </a:t>
            </a:r>
            <a:r>
              <a:rPr lang="en-US" sz="4000" b="1">
                <a:solidFill>
                  <a:srgbClr val="055D67"/>
                </a:solidFill>
              </a:rPr>
              <a:t>transferable</a:t>
            </a:r>
            <a:r>
              <a:rPr lang="en-US" sz="4000" b="1" dirty="0">
                <a:solidFill>
                  <a:srgbClr val="055D67"/>
                </a:solidFill>
              </a:rPr>
              <a:t> skills of researchers</a:t>
            </a:r>
          </a:p>
        </p:txBody>
      </p:sp>
      <p:sp>
        <p:nvSpPr>
          <p:cNvPr id="5" name="TextBox 4">
            <a:extLst>
              <a:ext uri="{FF2B5EF4-FFF2-40B4-BE49-F238E27FC236}">
                <a16:creationId xmlns:a16="http://schemas.microsoft.com/office/drawing/2014/main" id="{C4284305-9C8F-F294-2F09-1F0DC966DD63}"/>
              </a:ext>
            </a:extLst>
          </p:cNvPr>
          <p:cNvSpPr txBox="1"/>
          <p:nvPr/>
        </p:nvSpPr>
        <p:spPr>
          <a:xfrm>
            <a:off x="106361" y="1598488"/>
            <a:ext cx="1981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cs typeface="Calibri"/>
              </a:rPr>
              <a:t>UK </a:t>
            </a:r>
            <a:endParaRPr lang="en-US" b="1" dirty="0"/>
          </a:p>
          <a:p>
            <a:pPr algn="ctr"/>
            <a:r>
              <a:rPr lang="en-GB" b="1" dirty="0">
                <a:cs typeface="Calibri"/>
              </a:rPr>
              <a:t>Government</a:t>
            </a:r>
          </a:p>
        </p:txBody>
      </p:sp>
      <p:sp>
        <p:nvSpPr>
          <p:cNvPr id="6" name="TextBox 5">
            <a:extLst>
              <a:ext uri="{FF2B5EF4-FFF2-40B4-BE49-F238E27FC236}">
                <a16:creationId xmlns:a16="http://schemas.microsoft.com/office/drawing/2014/main" id="{A45B7A8A-D4C4-ECE8-9631-68BB9CAAF3BF}"/>
              </a:ext>
            </a:extLst>
          </p:cNvPr>
          <p:cNvSpPr txBox="1"/>
          <p:nvPr/>
        </p:nvSpPr>
        <p:spPr>
          <a:xfrm>
            <a:off x="2248811" y="1764270"/>
            <a:ext cx="60108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FFFFFF"/>
                </a:solidFill>
              </a:rPr>
              <a:t>Increasing innovation, boosting economy</a:t>
            </a:r>
            <a:r>
              <a:rPr lang="en-GB" dirty="0">
                <a:solidFill>
                  <a:srgbClr val="FFFFFF"/>
                </a:solidFill>
                <a:cs typeface="Calibri"/>
              </a:rPr>
              <a:t>​</a:t>
            </a:r>
            <a:endParaRPr lang="en-GB" dirty="0">
              <a:solidFill>
                <a:srgbClr val="FFFFFF"/>
              </a:solidFill>
            </a:endParaRPr>
          </a:p>
        </p:txBody>
      </p:sp>
      <p:sp>
        <p:nvSpPr>
          <p:cNvPr id="7" name="TextBox 6">
            <a:extLst>
              <a:ext uri="{FF2B5EF4-FFF2-40B4-BE49-F238E27FC236}">
                <a16:creationId xmlns:a16="http://schemas.microsoft.com/office/drawing/2014/main" id="{A0F41E78-B836-4EED-EDC4-E31EF39DD4E7}"/>
              </a:ext>
            </a:extLst>
          </p:cNvPr>
          <p:cNvSpPr txBox="1"/>
          <p:nvPr/>
        </p:nvSpPr>
        <p:spPr>
          <a:xfrm>
            <a:off x="268941" y="3049662"/>
            <a:ext cx="18778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cs typeface="Calibri"/>
              </a:rPr>
              <a:t>UKRI/Funders of Research</a:t>
            </a:r>
            <a:endParaRPr lang="en-GB" b="1" dirty="0"/>
          </a:p>
        </p:txBody>
      </p:sp>
      <p:sp>
        <p:nvSpPr>
          <p:cNvPr id="8" name="TextBox 7">
            <a:extLst>
              <a:ext uri="{FF2B5EF4-FFF2-40B4-BE49-F238E27FC236}">
                <a16:creationId xmlns:a16="http://schemas.microsoft.com/office/drawing/2014/main" id="{E274FF4C-C603-B19B-3999-E34A7417152D}"/>
              </a:ext>
            </a:extLst>
          </p:cNvPr>
          <p:cNvSpPr txBox="1"/>
          <p:nvPr/>
        </p:nvSpPr>
        <p:spPr>
          <a:xfrm>
            <a:off x="356002" y="5181105"/>
            <a:ext cx="16195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cs typeface="Calibri"/>
              </a:rPr>
              <a:t>Universities</a:t>
            </a:r>
            <a:endParaRPr lang="en-GB" b="1" dirty="0"/>
          </a:p>
        </p:txBody>
      </p:sp>
      <p:sp>
        <p:nvSpPr>
          <p:cNvPr id="9" name="TextBox 8">
            <a:extLst>
              <a:ext uri="{FF2B5EF4-FFF2-40B4-BE49-F238E27FC236}">
                <a16:creationId xmlns:a16="http://schemas.microsoft.com/office/drawing/2014/main" id="{94FFA688-0C3C-B999-8728-6F25E34FF08F}"/>
              </a:ext>
            </a:extLst>
          </p:cNvPr>
          <p:cNvSpPr txBox="1"/>
          <p:nvPr/>
        </p:nvSpPr>
        <p:spPr>
          <a:xfrm>
            <a:off x="2146781" y="2490278"/>
            <a:ext cx="773220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dirty="0">
              <a:solidFill>
                <a:srgbClr val="FFFFFF"/>
              </a:solidFill>
              <a:cs typeface="Arial"/>
            </a:endParaRPr>
          </a:p>
          <a:p>
            <a:r>
              <a:rPr lang="en-GB" sz="1800" i="1" dirty="0">
                <a:solidFill>
                  <a:schemeClr val="bg1">
                    <a:lumMod val="95000"/>
                  </a:schemeClr>
                </a:solidFill>
              </a:rPr>
              <a:t>…looking for “</a:t>
            </a:r>
            <a:r>
              <a:rPr lang="en-GB" sz="1800" b="1" i="1" dirty="0">
                <a:solidFill>
                  <a:schemeClr val="bg1">
                    <a:lumMod val="95000"/>
                  </a:schemeClr>
                </a:solidFill>
              </a:rPr>
              <a:t>demonstrable contribution </a:t>
            </a:r>
            <a:r>
              <a:rPr lang="en-GB" sz="1800" i="1" dirty="0">
                <a:solidFill>
                  <a:schemeClr val="bg1">
                    <a:lumMod val="95000"/>
                  </a:schemeClr>
                </a:solidFill>
              </a:rPr>
              <a:t>that excellent research makes to </a:t>
            </a:r>
            <a:r>
              <a:rPr lang="en-GB" sz="1800" b="1" i="1" dirty="0">
                <a:solidFill>
                  <a:schemeClr val="bg1">
                    <a:lumMod val="95000"/>
                  </a:schemeClr>
                </a:solidFill>
              </a:rPr>
              <a:t>society</a:t>
            </a:r>
            <a:r>
              <a:rPr lang="en-GB" sz="1800" i="1" dirty="0">
                <a:solidFill>
                  <a:schemeClr val="bg1">
                    <a:lumMod val="95000"/>
                  </a:schemeClr>
                </a:solidFill>
              </a:rPr>
              <a:t> </a:t>
            </a:r>
            <a:r>
              <a:rPr lang="en-GB" sz="1800" b="1" i="1" dirty="0">
                <a:solidFill>
                  <a:schemeClr val="bg1">
                    <a:lumMod val="95000"/>
                  </a:schemeClr>
                </a:solidFill>
              </a:rPr>
              <a:t>and the economy</a:t>
            </a:r>
            <a:r>
              <a:rPr lang="en-GB" sz="1800" i="1" dirty="0">
                <a:solidFill>
                  <a:schemeClr val="bg1">
                    <a:lumMod val="95000"/>
                  </a:schemeClr>
                </a:solidFill>
              </a:rPr>
              <a:t>”</a:t>
            </a:r>
          </a:p>
          <a:p>
            <a:endParaRPr lang="en-GB" dirty="0">
              <a:solidFill>
                <a:srgbClr val="FFFFFF"/>
              </a:solidFill>
              <a:cs typeface="Segoe UI"/>
            </a:endParaRPr>
          </a:p>
          <a:p>
            <a:r>
              <a:rPr lang="en-GB" dirty="0">
                <a:solidFill>
                  <a:srgbClr val="FFFFFF"/>
                </a:solidFill>
                <a:cs typeface="Segoe UI"/>
              </a:rPr>
              <a:t>Incentivise flexible careers  …..moving easily between disciplines, sectors, business and academia.​</a:t>
            </a:r>
          </a:p>
          <a:p>
            <a:endParaRPr lang="en-GB" dirty="0">
              <a:solidFill>
                <a:srgbClr val="FFFFFF"/>
              </a:solidFill>
              <a:cs typeface="Segoe UI"/>
            </a:endParaRPr>
          </a:p>
        </p:txBody>
      </p:sp>
      <p:sp>
        <p:nvSpPr>
          <p:cNvPr id="10" name="TextBox 9">
            <a:extLst>
              <a:ext uri="{FF2B5EF4-FFF2-40B4-BE49-F238E27FC236}">
                <a16:creationId xmlns:a16="http://schemas.microsoft.com/office/drawing/2014/main" id="{2D0B66D6-595A-2225-7E97-AD151CAD5ADF}"/>
              </a:ext>
            </a:extLst>
          </p:cNvPr>
          <p:cNvSpPr txBox="1"/>
          <p:nvPr/>
        </p:nvSpPr>
        <p:spPr>
          <a:xfrm>
            <a:off x="2035562" y="4845441"/>
            <a:ext cx="812080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cs typeface="Arial"/>
              </a:rPr>
              <a:t>Deliver real impact </a:t>
            </a:r>
            <a:r>
              <a:rPr lang="en-GB" dirty="0">
                <a:solidFill>
                  <a:schemeClr val="bg1"/>
                </a:solidFill>
                <a:ea typeface="+mn-lt"/>
                <a:cs typeface="Arial"/>
              </a:rPr>
              <a:t>- </a:t>
            </a:r>
            <a:r>
              <a:rPr lang="en-GB" dirty="0">
                <a:solidFill>
                  <a:schemeClr val="bg1"/>
                </a:solidFill>
                <a:ea typeface="+mn-lt"/>
                <a:cs typeface="+mn-lt"/>
              </a:rPr>
              <a:t>academic, economic, societal, technological or policy-led </a:t>
            </a:r>
          </a:p>
          <a:p>
            <a:endParaRPr lang="en-GB" dirty="0">
              <a:solidFill>
                <a:schemeClr val="bg1"/>
              </a:solidFill>
              <a:cs typeface="Arial"/>
            </a:endParaRPr>
          </a:p>
          <a:p>
            <a:r>
              <a:rPr lang="en-GB" dirty="0">
                <a:solidFill>
                  <a:schemeClr val="bg1"/>
                </a:solidFill>
                <a:cs typeface="Arial"/>
              </a:rPr>
              <a:t>Working together within the University and with academia, industry, government, cultural institutions and third sector partners across the world</a:t>
            </a:r>
          </a:p>
          <a:p>
            <a:endParaRPr lang="en-GB" dirty="0">
              <a:solidFill>
                <a:schemeClr val="bg1"/>
              </a:solidFill>
              <a:cs typeface="Segoe UI"/>
            </a:endParaRPr>
          </a:p>
          <a:p>
            <a:r>
              <a:rPr lang="en-GB" dirty="0">
                <a:solidFill>
                  <a:schemeClr val="bg1"/>
                </a:solidFill>
                <a:cs typeface="Segoe UI"/>
              </a:rPr>
              <a:t>Measured via REF, KE,KT and employability</a:t>
            </a:r>
          </a:p>
          <a:p>
            <a:endParaRPr lang="en-GB" dirty="0">
              <a:solidFill>
                <a:schemeClr val="bg1"/>
              </a:solidFill>
              <a:cs typeface="Segoe UI"/>
            </a:endParaRPr>
          </a:p>
        </p:txBody>
      </p:sp>
      <p:sp>
        <p:nvSpPr>
          <p:cNvPr id="13" name="Arrow: Down 12">
            <a:extLst>
              <a:ext uri="{FF2B5EF4-FFF2-40B4-BE49-F238E27FC236}">
                <a16:creationId xmlns:a16="http://schemas.microsoft.com/office/drawing/2014/main" id="{5709CB3B-7603-C289-F07F-A7EB543A2307}"/>
              </a:ext>
            </a:extLst>
          </p:cNvPr>
          <p:cNvSpPr/>
          <p:nvPr/>
        </p:nvSpPr>
        <p:spPr>
          <a:xfrm>
            <a:off x="906017" y="2298915"/>
            <a:ext cx="271220" cy="374542"/>
          </a:xfrm>
          <a:prstGeom prst="downArrow">
            <a:avLst/>
          </a:prstGeom>
          <a:solidFill>
            <a:schemeClr val="bg1">
              <a:lumMod val="8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Down 13">
            <a:extLst>
              <a:ext uri="{FF2B5EF4-FFF2-40B4-BE49-F238E27FC236}">
                <a16:creationId xmlns:a16="http://schemas.microsoft.com/office/drawing/2014/main" id="{1F4EDD78-AABB-5F92-F411-BE0A3EB7C811}"/>
              </a:ext>
            </a:extLst>
          </p:cNvPr>
          <p:cNvSpPr/>
          <p:nvPr/>
        </p:nvSpPr>
        <p:spPr>
          <a:xfrm>
            <a:off x="877261" y="4322955"/>
            <a:ext cx="271220" cy="374542"/>
          </a:xfrm>
          <a:prstGeom prst="downArrow">
            <a:avLst/>
          </a:prstGeom>
          <a:solidFill>
            <a:schemeClr val="bg1">
              <a:lumMod val="8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585729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DCA56-4121-04CA-1D32-D5DC67717EFC}"/>
            </a:ext>
          </a:extLst>
        </p:cNvPr>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EE3C344C-1E1C-E951-2CBE-BBAD255B1DCD}"/>
              </a:ext>
            </a:extLst>
          </p:cNvPr>
          <p:cNvGraphicFramePr>
            <a:graphicFrameLocks noGrp="1"/>
          </p:cNvGraphicFramePr>
          <p:nvPr>
            <p:extLst>
              <p:ext uri="{D42A27DB-BD31-4B8C-83A1-F6EECF244321}">
                <p14:modId xmlns:p14="http://schemas.microsoft.com/office/powerpoint/2010/main" val="1472318583"/>
              </p:ext>
            </p:extLst>
          </p:nvPr>
        </p:nvGraphicFramePr>
        <p:xfrm>
          <a:off x="338438" y="2517071"/>
          <a:ext cx="6749100" cy="1280160"/>
        </p:xfrm>
        <a:graphic>
          <a:graphicData uri="http://schemas.openxmlformats.org/drawingml/2006/table">
            <a:tbl>
              <a:tblPr firstRow="1" bandRow="1">
                <a:tableStyleId>{5C22544A-7EE6-4342-B048-85BDC9FD1C3A}</a:tableStyleId>
              </a:tblPr>
              <a:tblGrid>
                <a:gridCol w="1418223">
                  <a:extLst>
                    <a:ext uri="{9D8B030D-6E8A-4147-A177-3AD203B41FA5}">
                      <a16:colId xmlns:a16="http://schemas.microsoft.com/office/drawing/2014/main" val="2484500059"/>
                    </a:ext>
                  </a:extLst>
                </a:gridCol>
                <a:gridCol w="5330877">
                  <a:extLst>
                    <a:ext uri="{9D8B030D-6E8A-4147-A177-3AD203B41FA5}">
                      <a16:colId xmlns:a16="http://schemas.microsoft.com/office/drawing/2014/main" val="1704039572"/>
                    </a:ext>
                  </a:extLst>
                </a:gridCol>
              </a:tblGrid>
              <a:tr h="286531">
                <a:tc>
                  <a:txBody>
                    <a:bodyPr/>
                    <a:lstStyle/>
                    <a:p>
                      <a:r>
                        <a:rPr lang="en-US" sz="1800" b="1" dirty="0">
                          <a:solidFill>
                            <a:schemeClr val="bg2">
                              <a:lumMod val="25000"/>
                            </a:schemeClr>
                          </a:solidFill>
                        </a:rPr>
                        <a:t>Impact</a:t>
                      </a:r>
                    </a:p>
                  </a:txBody>
                  <a:tcPr>
                    <a:lnL w="12700" cmpd="sng">
                      <a:noFill/>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800" b="0" dirty="0">
                          <a:solidFill>
                            <a:schemeClr val="bg2">
                              <a:lumMod val="25000"/>
                            </a:schemeClr>
                          </a:solidFill>
                        </a:rPr>
                        <a:t>The changes </a:t>
                      </a:r>
                      <a:r>
                        <a:rPr lang="en-US" sz="1800" b="1" dirty="0">
                          <a:solidFill>
                            <a:schemeClr val="bg2">
                              <a:lumMod val="25000"/>
                            </a:schemeClr>
                          </a:solidFill>
                        </a:rPr>
                        <a:t>you hope to see </a:t>
                      </a:r>
                      <a:r>
                        <a:rPr lang="en-US" sz="1800" b="0" dirty="0">
                          <a:solidFill>
                            <a:schemeClr val="bg2">
                              <a:lumMod val="25000"/>
                            </a:schemeClr>
                          </a:solidFill>
                        </a:rPr>
                        <a:t>over the long term</a:t>
                      </a:r>
                    </a:p>
                  </a:txBody>
                  <a:tcPr>
                    <a:lnL w="28575" cap="flat" cmpd="sng" algn="ctr">
                      <a:solidFill>
                        <a:schemeClr val="bg1"/>
                      </a:solidFill>
                      <a:prstDash val="solid"/>
                      <a:round/>
                      <a:headEnd type="none" w="med" len="med"/>
                      <a:tailEnd type="none" w="med" len="med"/>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96642761"/>
                  </a:ext>
                </a:extLst>
              </a:tr>
              <a:tr h="608745">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lang="en-US" sz="1800" b="1" dirty="0">
                          <a:solidFill>
                            <a:schemeClr val="bg2">
                              <a:lumMod val="25000"/>
                            </a:schemeClr>
                          </a:solidFill>
                        </a:rPr>
                        <a:t>Outcomes</a:t>
                      </a:r>
                    </a:p>
                  </a:txBody>
                  <a:tcP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800" b="0" dirty="0">
                          <a:solidFill>
                            <a:schemeClr val="bg2">
                              <a:lumMod val="25000"/>
                            </a:schemeClr>
                          </a:solidFill>
                        </a:rPr>
                        <a:t>What you </a:t>
                      </a:r>
                      <a:r>
                        <a:rPr lang="en-US" sz="1800" b="1" dirty="0">
                          <a:solidFill>
                            <a:schemeClr val="bg2">
                              <a:lumMod val="25000"/>
                            </a:schemeClr>
                          </a:solidFill>
                        </a:rPr>
                        <a:t>expect and want to accomplish </a:t>
                      </a:r>
                      <a:r>
                        <a:rPr lang="en-US" sz="1800" b="0" dirty="0">
                          <a:solidFill>
                            <a:schemeClr val="bg2">
                              <a:lumMod val="25000"/>
                            </a:schemeClr>
                          </a:solidFill>
                        </a:rPr>
                        <a:t>with the project  -  short-term or medium-term effects of your research outputs </a:t>
                      </a:r>
                    </a:p>
                  </a:txBody>
                  <a:tcP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00506004"/>
                  </a:ext>
                </a:extLst>
              </a:tr>
            </a:tbl>
          </a:graphicData>
        </a:graphic>
      </p:graphicFrame>
      <p:sp>
        <p:nvSpPr>
          <p:cNvPr id="36" name="TextBox 35">
            <a:extLst>
              <a:ext uri="{FF2B5EF4-FFF2-40B4-BE49-F238E27FC236}">
                <a16:creationId xmlns:a16="http://schemas.microsoft.com/office/drawing/2014/main" id="{8570DB25-37BC-BAE2-3B62-20A8A77641CA}"/>
              </a:ext>
            </a:extLst>
          </p:cNvPr>
          <p:cNvSpPr txBox="1"/>
          <p:nvPr/>
        </p:nvSpPr>
        <p:spPr>
          <a:xfrm>
            <a:off x="7777154" y="2932859"/>
            <a:ext cx="4128348" cy="1815882"/>
          </a:xfrm>
          <a:prstGeom prst="rect">
            <a:avLst/>
          </a:prstGeom>
          <a:noFill/>
          <a:ln>
            <a:solidFill>
              <a:srgbClr val="055D67"/>
            </a:solidFill>
          </a:ln>
        </p:spPr>
        <p:txBody>
          <a:bodyPr wrap="square" rtlCol="0">
            <a:spAutoFit/>
          </a:bodyPr>
          <a:lstStyle/>
          <a:p>
            <a:r>
              <a:rPr lang="en-US" sz="2000" dirty="0"/>
              <a:t>Identify pathway(s)/route(s) to impact </a:t>
            </a:r>
            <a:r>
              <a:rPr lang="en-US" sz="2000" dirty="0" err="1"/>
              <a:t>e.g</a:t>
            </a:r>
            <a:endParaRPr lang="en-US" dirty="0"/>
          </a:p>
          <a:p>
            <a:pPr marL="285750" indent="-285750">
              <a:buFont typeface="Arial" panose="020B0604020202020204" pitchFamily="34" charset="0"/>
              <a:buChar char="•"/>
            </a:pPr>
            <a:r>
              <a:rPr lang="en-US" dirty="0"/>
              <a:t>Through policy engagement, Industry KT, commercialization, engaging schools, specific societal groups </a:t>
            </a:r>
            <a:r>
              <a:rPr lang="en-US" dirty="0" err="1"/>
              <a:t>etc</a:t>
            </a:r>
            <a:endParaRPr lang="en-US" dirty="0"/>
          </a:p>
        </p:txBody>
      </p:sp>
      <p:sp>
        <p:nvSpPr>
          <p:cNvPr id="37" name="Rectangle 36">
            <a:extLst>
              <a:ext uri="{FF2B5EF4-FFF2-40B4-BE49-F238E27FC236}">
                <a16:creationId xmlns:a16="http://schemas.microsoft.com/office/drawing/2014/main" id="{A4471792-0295-58A5-74E4-B60E5F5AD34B}"/>
              </a:ext>
            </a:extLst>
          </p:cNvPr>
          <p:cNvSpPr/>
          <p:nvPr/>
        </p:nvSpPr>
        <p:spPr>
          <a:xfrm>
            <a:off x="0" y="6224337"/>
            <a:ext cx="12192000" cy="6772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tle 1">
            <a:extLst>
              <a:ext uri="{FF2B5EF4-FFF2-40B4-BE49-F238E27FC236}">
                <a16:creationId xmlns:a16="http://schemas.microsoft.com/office/drawing/2014/main" id="{78E93E08-4860-A480-A486-96F6C5321F4D}"/>
              </a:ext>
            </a:extLst>
          </p:cNvPr>
          <p:cNvSpPr txBox="1">
            <a:spLocks/>
          </p:cNvSpPr>
          <p:nvPr/>
        </p:nvSpPr>
        <p:spPr>
          <a:xfrm>
            <a:off x="719438" y="179293"/>
            <a:ext cx="10753123" cy="953008"/>
          </a:xfrm>
          <a:prstGeom prst="rect">
            <a:avLst/>
          </a:prstGeom>
        </p:spPr>
        <p:txBody>
          <a:bodyPr/>
          <a:lstStyle>
            <a:lvl1pPr algn="l" defTabSz="914400" rtl="0" eaLnBrk="1" latinLnBrk="0" hangingPunct="1">
              <a:lnSpc>
                <a:spcPct val="90000"/>
              </a:lnSpc>
              <a:spcBef>
                <a:spcPct val="0"/>
              </a:spcBef>
              <a:buNone/>
              <a:defRPr sz="4000" b="1" i="0" kern="1200" baseline="0">
                <a:solidFill>
                  <a:srgbClr val="055D67"/>
                </a:solidFill>
                <a:latin typeface="+mj-lt"/>
                <a:ea typeface="+mj-ea"/>
                <a:cs typeface="+mj-cs"/>
              </a:defRPr>
            </a:lvl1pPr>
          </a:lstStyle>
          <a:p>
            <a:r>
              <a:rPr lang="en-US" sz="3200" dirty="0"/>
              <a:t>3.Outcomes and Impact</a:t>
            </a:r>
          </a:p>
        </p:txBody>
      </p:sp>
      <p:sp>
        <p:nvSpPr>
          <p:cNvPr id="42" name="TextBox 41">
            <a:extLst>
              <a:ext uri="{FF2B5EF4-FFF2-40B4-BE49-F238E27FC236}">
                <a16:creationId xmlns:a16="http://schemas.microsoft.com/office/drawing/2014/main" id="{4C177DAD-D94D-DD59-BEA4-50D50FDA5D96}"/>
              </a:ext>
            </a:extLst>
          </p:cNvPr>
          <p:cNvSpPr txBox="1"/>
          <p:nvPr/>
        </p:nvSpPr>
        <p:spPr>
          <a:xfrm>
            <a:off x="7777154" y="2513751"/>
            <a:ext cx="4128348" cy="369332"/>
          </a:xfrm>
          <a:prstGeom prst="rect">
            <a:avLst/>
          </a:prstGeom>
          <a:noFill/>
          <a:ln>
            <a:solidFill>
              <a:srgbClr val="055D67"/>
            </a:solidFill>
          </a:ln>
        </p:spPr>
        <p:txBody>
          <a:bodyPr wrap="square">
            <a:spAutoFit/>
          </a:bodyPr>
          <a:lstStyle/>
          <a:p>
            <a:r>
              <a:rPr lang="en-US" dirty="0"/>
              <a:t>Start with the end (Impact) in mind</a:t>
            </a:r>
          </a:p>
        </p:txBody>
      </p:sp>
      <p:sp>
        <p:nvSpPr>
          <p:cNvPr id="43" name="Down Arrow 42">
            <a:extLst>
              <a:ext uri="{FF2B5EF4-FFF2-40B4-BE49-F238E27FC236}">
                <a16:creationId xmlns:a16="http://schemas.microsoft.com/office/drawing/2014/main" id="{53253074-572D-D8E2-5713-B0EFCD8A5726}"/>
              </a:ext>
            </a:extLst>
          </p:cNvPr>
          <p:cNvSpPr/>
          <p:nvPr/>
        </p:nvSpPr>
        <p:spPr>
          <a:xfrm>
            <a:off x="7156495" y="2501913"/>
            <a:ext cx="533400" cy="3584789"/>
          </a:xfrm>
          <a:prstGeom prst="downArrow">
            <a:avLst/>
          </a:prstGeom>
          <a:solidFill>
            <a:srgbClr val="055D67"/>
          </a:solidFill>
          <a:ln>
            <a:solidFill>
              <a:srgbClr val="205B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2EC7BD92-007A-5B5B-6096-684FDB3AF92E}"/>
              </a:ext>
            </a:extLst>
          </p:cNvPr>
          <p:cNvSpPr txBox="1"/>
          <p:nvPr/>
        </p:nvSpPr>
        <p:spPr>
          <a:xfrm>
            <a:off x="7758853" y="4886374"/>
            <a:ext cx="4146650" cy="1200329"/>
          </a:xfrm>
          <a:prstGeom prst="rect">
            <a:avLst/>
          </a:prstGeom>
          <a:noFill/>
          <a:ln>
            <a:solidFill>
              <a:srgbClr val="055D67"/>
            </a:solidFill>
          </a:ln>
        </p:spPr>
        <p:txBody>
          <a:bodyPr wrap="square">
            <a:spAutoFit/>
          </a:bodyPr>
          <a:lstStyle/>
          <a:p>
            <a:pPr algn="l"/>
            <a:r>
              <a:rPr lang="en-US" dirty="0"/>
              <a:t>Identify clear logical phases and actions you (and collaborators or stakeholders) need to take to achieve the outcomes and impact </a:t>
            </a:r>
          </a:p>
        </p:txBody>
      </p:sp>
      <p:graphicFrame>
        <p:nvGraphicFramePr>
          <p:cNvPr id="35" name="Table 34">
            <a:extLst>
              <a:ext uri="{FF2B5EF4-FFF2-40B4-BE49-F238E27FC236}">
                <a16:creationId xmlns:a16="http://schemas.microsoft.com/office/drawing/2014/main" id="{1C45B5D9-588D-2462-9EC1-6814A62F3DE7}"/>
              </a:ext>
            </a:extLst>
          </p:cNvPr>
          <p:cNvGraphicFramePr>
            <a:graphicFrameLocks noGrp="1"/>
          </p:cNvGraphicFramePr>
          <p:nvPr>
            <p:extLst>
              <p:ext uri="{D42A27DB-BD31-4B8C-83A1-F6EECF244321}">
                <p14:modId xmlns:p14="http://schemas.microsoft.com/office/powerpoint/2010/main" val="668128103"/>
              </p:ext>
            </p:extLst>
          </p:nvPr>
        </p:nvGraphicFramePr>
        <p:xfrm>
          <a:off x="372916" y="4713371"/>
          <a:ext cx="6749100" cy="1280160"/>
        </p:xfrm>
        <a:graphic>
          <a:graphicData uri="http://schemas.openxmlformats.org/drawingml/2006/table">
            <a:tbl>
              <a:tblPr firstRow="1" bandRow="1">
                <a:tableStyleId>{5C22544A-7EE6-4342-B048-85BDC9FD1C3A}</a:tableStyleId>
              </a:tblPr>
              <a:tblGrid>
                <a:gridCol w="1418223">
                  <a:extLst>
                    <a:ext uri="{9D8B030D-6E8A-4147-A177-3AD203B41FA5}">
                      <a16:colId xmlns:a16="http://schemas.microsoft.com/office/drawing/2014/main" val="2484500059"/>
                    </a:ext>
                  </a:extLst>
                </a:gridCol>
                <a:gridCol w="5330877">
                  <a:extLst>
                    <a:ext uri="{9D8B030D-6E8A-4147-A177-3AD203B41FA5}">
                      <a16:colId xmlns:a16="http://schemas.microsoft.com/office/drawing/2014/main" val="1704039572"/>
                    </a:ext>
                  </a:extLst>
                </a:gridCol>
              </a:tblGrid>
              <a:tr h="434818">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lang="en-US" sz="1800" b="1" dirty="0">
                          <a:solidFill>
                            <a:schemeClr val="bg2">
                              <a:lumMod val="25000"/>
                            </a:schemeClr>
                          </a:solidFill>
                        </a:rPr>
                        <a:t>Outputs</a:t>
                      </a:r>
                    </a:p>
                  </a:txBody>
                  <a:tcP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800" b="0" kern="1200" dirty="0">
                          <a:solidFill>
                            <a:schemeClr val="bg2">
                              <a:lumMod val="25000"/>
                            </a:schemeClr>
                          </a:solidFill>
                          <a:latin typeface="+mn-lt"/>
                          <a:ea typeface="+mn-ea"/>
                          <a:cs typeface="+mn-cs"/>
                        </a:rPr>
                        <a:t>The tangible work products of the </a:t>
                      </a:r>
                      <a:r>
                        <a:rPr lang="en-US" sz="1800" b="0" kern="1200" dirty="0" err="1">
                          <a:solidFill>
                            <a:schemeClr val="bg2">
                              <a:lumMod val="25000"/>
                            </a:schemeClr>
                          </a:solidFill>
                          <a:latin typeface="+mn-lt"/>
                          <a:ea typeface="+mn-ea"/>
                          <a:cs typeface="+mn-cs"/>
                        </a:rPr>
                        <a:t>programme’s</a:t>
                      </a:r>
                      <a:r>
                        <a:rPr lang="en-US" sz="1800" b="0" kern="1200" dirty="0">
                          <a:solidFill>
                            <a:schemeClr val="bg2">
                              <a:lumMod val="25000"/>
                            </a:schemeClr>
                          </a:solidFill>
                          <a:latin typeface="+mn-lt"/>
                          <a:ea typeface="+mn-ea"/>
                          <a:cs typeface="+mn-cs"/>
                        </a:rPr>
                        <a:t> activities. Deliverables – (see outputs box) </a:t>
                      </a:r>
                    </a:p>
                  </a:txBody>
                  <a:tcP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91143350"/>
                  </a:ext>
                </a:extLst>
              </a:tr>
              <a:tr h="286531">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lang="en-US" sz="1800" b="1" dirty="0">
                          <a:solidFill>
                            <a:schemeClr val="bg2">
                              <a:lumMod val="25000"/>
                            </a:schemeClr>
                          </a:solidFill>
                        </a:rPr>
                        <a:t>Activities</a:t>
                      </a:r>
                    </a:p>
                  </a:txBody>
                  <a:tcPr>
                    <a:lnL w="12700" cmpd="sng">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r>
                        <a:rPr lang="en-US" sz="1800" b="0" kern="1200" dirty="0">
                          <a:solidFill>
                            <a:schemeClr val="bg2">
                              <a:lumMod val="25000"/>
                            </a:schemeClr>
                          </a:solidFill>
                          <a:latin typeface="+mn-lt"/>
                          <a:ea typeface="+mn-ea"/>
                          <a:cs typeface="+mn-cs"/>
                        </a:rPr>
                        <a:t>Research activities, processes, tools, meetings, training </a:t>
                      </a:r>
                    </a:p>
                  </a:txBody>
                  <a:tcP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37105750"/>
                  </a:ext>
                </a:extLst>
              </a:tr>
            </a:tbl>
          </a:graphicData>
        </a:graphic>
      </p:graphicFrame>
      <p:sp>
        <p:nvSpPr>
          <p:cNvPr id="4" name="Rectangle 3">
            <a:extLst>
              <a:ext uri="{FF2B5EF4-FFF2-40B4-BE49-F238E27FC236}">
                <a16:creationId xmlns:a16="http://schemas.microsoft.com/office/drawing/2014/main" id="{50AC7BB3-B5E6-1E83-4048-655D913B3360}"/>
              </a:ext>
            </a:extLst>
          </p:cNvPr>
          <p:cNvSpPr/>
          <p:nvPr/>
        </p:nvSpPr>
        <p:spPr>
          <a:xfrm>
            <a:off x="10356180" y="183152"/>
            <a:ext cx="656751" cy="1126262"/>
          </a:xfrm>
          <a:prstGeom prst="rect">
            <a:avLst/>
          </a:prstGeom>
          <a:solidFill>
            <a:srgbClr val="92D050">
              <a:alpha val="3098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5" name="TextBox 4">
            <a:extLst>
              <a:ext uri="{FF2B5EF4-FFF2-40B4-BE49-F238E27FC236}">
                <a16:creationId xmlns:a16="http://schemas.microsoft.com/office/drawing/2014/main" id="{1D21FAD1-F8AC-66F9-6311-84D28935AF0E}"/>
              </a:ext>
            </a:extLst>
          </p:cNvPr>
          <p:cNvSpPr txBox="1"/>
          <p:nvPr/>
        </p:nvSpPr>
        <p:spPr>
          <a:xfrm>
            <a:off x="8275709" y="1321402"/>
            <a:ext cx="668941" cy="246221"/>
          </a:xfrm>
          <a:prstGeom prst="rect">
            <a:avLst/>
          </a:prstGeom>
          <a:noFill/>
        </p:spPr>
        <p:txBody>
          <a:bodyPr wrap="square" rtlCol="0">
            <a:spAutoFit/>
          </a:bodyPr>
          <a:lstStyle/>
          <a:p>
            <a:pPr algn="ctr"/>
            <a:r>
              <a:rPr lang="en-US" sz="500" b="1" dirty="0"/>
              <a:t>Research output </a:t>
            </a:r>
          </a:p>
        </p:txBody>
      </p:sp>
      <p:sp>
        <p:nvSpPr>
          <p:cNvPr id="6" name="TextBox 5">
            <a:extLst>
              <a:ext uri="{FF2B5EF4-FFF2-40B4-BE49-F238E27FC236}">
                <a16:creationId xmlns:a16="http://schemas.microsoft.com/office/drawing/2014/main" id="{79972067-128D-DBEB-530B-BD62176D1E35}"/>
              </a:ext>
            </a:extLst>
          </p:cNvPr>
          <p:cNvSpPr txBox="1"/>
          <p:nvPr/>
        </p:nvSpPr>
        <p:spPr>
          <a:xfrm>
            <a:off x="9647124" y="1317750"/>
            <a:ext cx="693038" cy="477054"/>
          </a:xfrm>
          <a:prstGeom prst="rect">
            <a:avLst/>
          </a:prstGeom>
          <a:noFill/>
        </p:spPr>
        <p:txBody>
          <a:bodyPr wrap="square" rtlCol="0">
            <a:spAutoFit/>
          </a:bodyPr>
          <a:lstStyle/>
          <a:p>
            <a:pPr algn="ctr"/>
            <a:r>
              <a:rPr lang="en-US" sz="500" b="1" dirty="0"/>
              <a:t>Actions to achieve outcomes/impact/benefits and metrics</a:t>
            </a:r>
          </a:p>
        </p:txBody>
      </p:sp>
      <p:sp>
        <p:nvSpPr>
          <p:cNvPr id="7" name="Rectangle 6">
            <a:extLst>
              <a:ext uri="{FF2B5EF4-FFF2-40B4-BE49-F238E27FC236}">
                <a16:creationId xmlns:a16="http://schemas.microsoft.com/office/drawing/2014/main" id="{5040F4C1-BF50-53F5-A8ED-F7A097F3CB88}"/>
              </a:ext>
            </a:extLst>
          </p:cNvPr>
          <p:cNvSpPr/>
          <p:nvPr/>
        </p:nvSpPr>
        <p:spPr>
          <a:xfrm rot="16200000">
            <a:off x="10753109" y="907292"/>
            <a:ext cx="514966" cy="1326239"/>
          </a:xfrm>
          <a:prstGeom prst="rect">
            <a:avLst/>
          </a:prstGeom>
          <a:solidFill>
            <a:srgbClr val="92D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8" name="Rectangle 7">
            <a:extLst>
              <a:ext uri="{FF2B5EF4-FFF2-40B4-BE49-F238E27FC236}">
                <a16:creationId xmlns:a16="http://schemas.microsoft.com/office/drawing/2014/main" id="{15C55F2A-A055-A2C0-C4B1-9A26D7D79514}"/>
              </a:ext>
            </a:extLst>
          </p:cNvPr>
          <p:cNvSpPr/>
          <p:nvPr/>
        </p:nvSpPr>
        <p:spPr>
          <a:xfrm>
            <a:off x="8279604" y="179293"/>
            <a:ext cx="3396099" cy="19364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9" name="Rectangle 8">
            <a:extLst>
              <a:ext uri="{FF2B5EF4-FFF2-40B4-BE49-F238E27FC236}">
                <a16:creationId xmlns:a16="http://schemas.microsoft.com/office/drawing/2014/main" id="{DBEAE656-59FA-F5C2-6371-8B7476CDE47A}"/>
              </a:ext>
            </a:extLst>
          </p:cNvPr>
          <p:cNvSpPr/>
          <p:nvPr/>
        </p:nvSpPr>
        <p:spPr>
          <a:xfrm>
            <a:off x="9643249" y="823915"/>
            <a:ext cx="704221" cy="4808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0" name="Rectangle 9">
            <a:extLst>
              <a:ext uri="{FF2B5EF4-FFF2-40B4-BE49-F238E27FC236}">
                <a16:creationId xmlns:a16="http://schemas.microsoft.com/office/drawing/2014/main" id="{EF678657-68A4-6172-4505-D7D8C33913E7}"/>
              </a:ext>
            </a:extLst>
          </p:cNvPr>
          <p:cNvSpPr/>
          <p:nvPr/>
        </p:nvSpPr>
        <p:spPr>
          <a:xfrm>
            <a:off x="10350714" y="180850"/>
            <a:ext cx="665393" cy="11262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1" name="Rectangle 10">
            <a:extLst>
              <a:ext uri="{FF2B5EF4-FFF2-40B4-BE49-F238E27FC236}">
                <a16:creationId xmlns:a16="http://schemas.microsoft.com/office/drawing/2014/main" id="{C7F9777F-1D5B-E551-F761-83685C5997C4}"/>
              </a:ext>
            </a:extLst>
          </p:cNvPr>
          <p:cNvSpPr/>
          <p:nvPr/>
        </p:nvSpPr>
        <p:spPr>
          <a:xfrm>
            <a:off x="9644960" y="179301"/>
            <a:ext cx="704280" cy="11286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2" name="Rectangle 11">
            <a:extLst>
              <a:ext uri="{FF2B5EF4-FFF2-40B4-BE49-F238E27FC236}">
                <a16:creationId xmlns:a16="http://schemas.microsoft.com/office/drawing/2014/main" id="{795FCEBA-51CC-2606-F83E-640ACB76C39D}"/>
              </a:ext>
            </a:extLst>
          </p:cNvPr>
          <p:cNvSpPr/>
          <p:nvPr/>
        </p:nvSpPr>
        <p:spPr>
          <a:xfrm>
            <a:off x="8949863" y="179541"/>
            <a:ext cx="691315" cy="11290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3" name="TextBox 12">
            <a:extLst>
              <a:ext uri="{FF2B5EF4-FFF2-40B4-BE49-F238E27FC236}">
                <a16:creationId xmlns:a16="http://schemas.microsoft.com/office/drawing/2014/main" id="{24AF2257-CCF2-95E4-647A-997974BFE25A}"/>
              </a:ext>
            </a:extLst>
          </p:cNvPr>
          <p:cNvSpPr txBox="1"/>
          <p:nvPr/>
        </p:nvSpPr>
        <p:spPr>
          <a:xfrm>
            <a:off x="8283925" y="179293"/>
            <a:ext cx="647059" cy="400110"/>
          </a:xfrm>
          <a:prstGeom prst="rect">
            <a:avLst/>
          </a:prstGeom>
          <a:noFill/>
        </p:spPr>
        <p:txBody>
          <a:bodyPr wrap="square" rtlCol="0">
            <a:spAutoFit/>
          </a:bodyPr>
          <a:lstStyle/>
          <a:p>
            <a:pPr algn="ctr"/>
            <a:r>
              <a:rPr lang="en-US" sz="500" b="1"/>
              <a:t>Research response (solution)</a:t>
            </a:r>
          </a:p>
          <a:p>
            <a:pPr algn="ctr"/>
            <a:endParaRPr lang="en-US" sz="500" b="1"/>
          </a:p>
        </p:txBody>
      </p:sp>
      <p:sp>
        <p:nvSpPr>
          <p:cNvPr id="14" name="TextBox 13">
            <a:extLst>
              <a:ext uri="{FF2B5EF4-FFF2-40B4-BE49-F238E27FC236}">
                <a16:creationId xmlns:a16="http://schemas.microsoft.com/office/drawing/2014/main" id="{26ADDCE9-F758-E1C1-F73E-43DD699D4D46}"/>
              </a:ext>
            </a:extLst>
          </p:cNvPr>
          <p:cNvSpPr txBox="1"/>
          <p:nvPr/>
        </p:nvSpPr>
        <p:spPr>
          <a:xfrm>
            <a:off x="11034635" y="189994"/>
            <a:ext cx="633878" cy="323165"/>
          </a:xfrm>
          <a:prstGeom prst="rect">
            <a:avLst/>
          </a:prstGeom>
          <a:noFill/>
        </p:spPr>
        <p:txBody>
          <a:bodyPr wrap="square" rtlCol="0">
            <a:spAutoFit/>
          </a:bodyPr>
          <a:lstStyle/>
          <a:p>
            <a:pPr algn="ctr"/>
            <a:r>
              <a:rPr lang="en-US" sz="500" b="1" dirty="0"/>
              <a:t>Problem and context (Challenge)</a:t>
            </a:r>
          </a:p>
        </p:txBody>
      </p:sp>
      <p:sp>
        <p:nvSpPr>
          <p:cNvPr id="15" name="TextBox 14">
            <a:extLst>
              <a:ext uri="{FF2B5EF4-FFF2-40B4-BE49-F238E27FC236}">
                <a16:creationId xmlns:a16="http://schemas.microsoft.com/office/drawing/2014/main" id="{C12FFDD5-692D-85BB-E928-F416BC6AE371}"/>
              </a:ext>
            </a:extLst>
          </p:cNvPr>
          <p:cNvSpPr txBox="1"/>
          <p:nvPr/>
        </p:nvSpPr>
        <p:spPr>
          <a:xfrm>
            <a:off x="8944649" y="181968"/>
            <a:ext cx="687944" cy="323165"/>
          </a:xfrm>
          <a:prstGeom prst="rect">
            <a:avLst/>
          </a:prstGeom>
          <a:noFill/>
        </p:spPr>
        <p:txBody>
          <a:bodyPr wrap="square" rtlCol="0">
            <a:spAutoFit/>
          </a:bodyPr>
          <a:lstStyle/>
          <a:p>
            <a:pPr algn="ctr"/>
            <a:r>
              <a:rPr lang="en-US" sz="500" b="1"/>
              <a:t>Research objectives</a:t>
            </a:r>
          </a:p>
          <a:p>
            <a:pPr algn="ctr"/>
            <a:endParaRPr lang="en-US" sz="500" b="1"/>
          </a:p>
        </p:txBody>
      </p:sp>
      <p:sp>
        <p:nvSpPr>
          <p:cNvPr id="16" name="TextBox 15">
            <a:extLst>
              <a:ext uri="{FF2B5EF4-FFF2-40B4-BE49-F238E27FC236}">
                <a16:creationId xmlns:a16="http://schemas.microsoft.com/office/drawing/2014/main" id="{218CA39C-CED7-8974-9D61-B616FA03F354}"/>
              </a:ext>
            </a:extLst>
          </p:cNvPr>
          <p:cNvSpPr txBox="1"/>
          <p:nvPr/>
        </p:nvSpPr>
        <p:spPr>
          <a:xfrm>
            <a:off x="10368084" y="185486"/>
            <a:ext cx="632647" cy="323165"/>
          </a:xfrm>
          <a:prstGeom prst="rect">
            <a:avLst/>
          </a:prstGeom>
          <a:noFill/>
        </p:spPr>
        <p:txBody>
          <a:bodyPr wrap="square" rtlCol="0">
            <a:spAutoFit/>
          </a:bodyPr>
          <a:lstStyle/>
          <a:p>
            <a:pPr algn="ctr"/>
            <a:r>
              <a:rPr lang="en-US" sz="500" b="1" dirty="0"/>
              <a:t>Users and Beneficiaries</a:t>
            </a:r>
          </a:p>
          <a:p>
            <a:pPr algn="ctr"/>
            <a:endParaRPr lang="en-US" sz="500" b="1" dirty="0"/>
          </a:p>
        </p:txBody>
      </p:sp>
      <p:sp>
        <p:nvSpPr>
          <p:cNvPr id="17" name="Rectangle 16">
            <a:extLst>
              <a:ext uri="{FF2B5EF4-FFF2-40B4-BE49-F238E27FC236}">
                <a16:creationId xmlns:a16="http://schemas.microsoft.com/office/drawing/2014/main" id="{28A7C26A-2FBA-DDD8-22DB-406D363C89CF}"/>
              </a:ext>
            </a:extLst>
          </p:cNvPr>
          <p:cNvSpPr/>
          <p:nvPr/>
        </p:nvSpPr>
        <p:spPr>
          <a:xfrm>
            <a:off x="8275283" y="1824162"/>
            <a:ext cx="1732549" cy="2889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8" name="Rectangle 17">
            <a:extLst>
              <a:ext uri="{FF2B5EF4-FFF2-40B4-BE49-F238E27FC236}">
                <a16:creationId xmlns:a16="http://schemas.microsoft.com/office/drawing/2014/main" id="{72944561-35EB-1206-431D-50A2CD245147}"/>
              </a:ext>
            </a:extLst>
          </p:cNvPr>
          <p:cNvSpPr/>
          <p:nvPr/>
        </p:nvSpPr>
        <p:spPr>
          <a:xfrm>
            <a:off x="10350315" y="1304728"/>
            <a:ext cx="1325389" cy="5171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9" name="TextBox 18">
            <a:extLst>
              <a:ext uri="{FF2B5EF4-FFF2-40B4-BE49-F238E27FC236}">
                <a16:creationId xmlns:a16="http://schemas.microsoft.com/office/drawing/2014/main" id="{F722C7D8-1BB1-D362-178C-67178F2206E0}"/>
              </a:ext>
            </a:extLst>
          </p:cNvPr>
          <p:cNvSpPr txBox="1"/>
          <p:nvPr/>
        </p:nvSpPr>
        <p:spPr>
          <a:xfrm>
            <a:off x="8316618" y="1831481"/>
            <a:ext cx="1378674" cy="246221"/>
          </a:xfrm>
          <a:prstGeom prst="rect">
            <a:avLst/>
          </a:prstGeom>
          <a:noFill/>
        </p:spPr>
        <p:txBody>
          <a:bodyPr wrap="square" rtlCol="0">
            <a:spAutoFit/>
          </a:bodyPr>
          <a:lstStyle/>
          <a:p>
            <a:pPr algn="ctr"/>
            <a:r>
              <a:rPr lang="en-US" sz="500" b="1"/>
              <a:t>Research expenses (Costs)</a:t>
            </a:r>
          </a:p>
          <a:p>
            <a:pPr algn="ctr"/>
            <a:endParaRPr lang="en-US" sz="500" b="1"/>
          </a:p>
        </p:txBody>
      </p:sp>
      <p:sp>
        <p:nvSpPr>
          <p:cNvPr id="20" name="TextBox 19">
            <a:extLst>
              <a:ext uri="{FF2B5EF4-FFF2-40B4-BE49-F238E27FC236}">
                <a16:creationId xmlns:a16="http://schemas.microsoft.com/office/drawing/2014/main" id="{661E29AC-F789-7477-2C8A-3DAB2ED98CA2}"/>
              </a:ext>
            </a:extLst>
          </p:cNvPr>
          <p:cNvSpPr txBox="1"/>
          <p:nvPr/>
        </p:nvSpPr>
        <p:spPr>
          <a:xfrm>
            <a:off x="10349240" y="1831481"/>
            <a:ext cx="1278939" cy="169277"/>
          </a:xfrm>
          <a:prstGeom prst="rect">
            <a:avLst/>
          </a:prstGeom>
          <a:noFill/>
        </p:spPr>
        <p:txBody>
          <a:bodyPr wrap="square" rtlCol="0">
            <a:spAutoFit/>
          </a:bodyPr>
          <a:lstStyle/>
          <a:p>
            <a:pPr algn="ctr"/>
            <a:r>
              <a:rPr lang="en-US" sz="500" b="1"/>
              <a:t>Funding streams  (Income)</a:t>
            </a:r>
          </a:p>
        </p:txBody>
      </p:sp>
      <p:sp>
        <p:nvSpPr>
          <p:cNvPr id="21" name="TextBox 20">
            <a:extLst>
              <a:ext uri="{FF2B5EF4-FFF2-40B4-BE49-F238E27FC236}">
                <a16:creationId xmlns:a16="http://schemas.microsoft.com/office/drawing/2014/main" id="{90FC7A7F-58CA-E3A9-1A2D-60969FBF1D3F}"/>
              </a:ext>
            </a:extLst>
          </p:cNvPr>
          <p:cNvSpPr txBox="1"/>
          <p:nvPr/>
        </p:nvSpPr>
        <p:spPr>
          <a:xfrm>
            <a:off x="10368084" y="1314521"/>
            <a:ext cx="1260094" cy="169277"/>
          </a:xfrm>
          <a:prstGeom prst="rect">
            <a:avLst/>
          </a:prstGeom>
          <a:noFill/>
        </p:spPr>
        <p:txBody>
          <a:bodyPr wrap="square" rtlCol="0">
            <a:spAutoFit/>
          </a:bodyPr>
          <a:lstStyle/>
          <a:p>
            <a:pPr algn="ctr"/>
            <a:r>
              <a:rPr lang="en-US" sz="500" b="1" dirty="0"/>
              <a:t>Outcomes/Impact</a:t>
            </a:r>
          </a:p>
        </p:txBody>
      </p:sp>
      <p:sp>
        <p:nvSpPr>
          <p:cNvPr id="22" name="Rectangle 21">
            <a:extLst>
              <a:ext uri="{FF2B5EF4-FFF2-40B4-BE49-F238E27FC236}">
                <a16:creationId xmlns:a16="http://schemas.microsoft.com/office/drawing/2014/main" id="{3E8B7B87-0F7B-2840-3B22-1EC7570DB98A}"/>
              </a:ext>
            </a:extLst>
          </p:cNvPr>
          <p:cNvSpPr/>
          <p:nvPr/>
        </p:nvSpPr>
        <p:spPr>
          <a:xfrm>
            <a:off x="8279177" y="1824883"/>
            <a:ext cx="3400420" cy="2878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3" name="TextBox 22">
            <a:extLst>
              <a:ext uri="{FF2B5EF4-FFF2-40B4-BE49-F238E27FC236}">
                <a16:creationId xmlns:a16="http://schemas.microsoft.com/office/drawing/2014/main" id="{0441B4AD-89F6-489B-896A-26EB869A1A63}"/>
              </a:ext>
            </a:extLst>
          </p:cNvPr>
          <p:cNvSpPr txBox="1"/>
          <p:nvPr/>
        </p:nvSpPr>
        <p:spPr>
          <a:xfrm>
            <a:off x="9637154" y="183843"/>
            <a:ext cx="744911" cy="400110"/>
          </a:xfrm>
          <a:prstGeom prst="rect">
            <a:avLst/>
          </a:prstGeom>
          <a:noFill/>
        </p:spPr>
        <p:txBody>
          <a:bodyPr wrap="square" rtlCol="0">
            <a:spAutoFit/>
          </a:bodyPr>
          <a:lstStyle/>
          <a:p>
            <a:pPr algn="ctr"/>
            <a:r>
              <a:rPr lang="en-US" sz="500" b="1"/>
              <a:t>Competitive advantage</a:t>
            </a:r>
          </a:p>
          <a:p>
            <a:pPr algn="ctr"/>
            <a:endParaRPr lang="en-US" sz="500" b="1"/>
          </a:p>
          <a:p>
            <a:pPr algn="ctr"/>
            <a:endParaRPr lang="en-US" sz="500"/>
          </a:p>
        </p:txBody>
      </p:sp>
      <p:sp>
        <p:nvSpPr>
          <p:cNvPr id="24" name="TextBox 23">
            <a:extLst>
              <a:ext uri="{FF2B5EF4-FFF2-40B4-BE49-F238E27FC236}">
                <a16:creationId xmlns:a16="http://schemas.microsoft.com/office/drawing/2014/main" id="{7A85361D-AB0C-0D12-A668-82B2C78C522B}"/>
              </a:ext>
            </a:extLst>
          </p:cNvPr>
          <p:cNvSpPr txBox="1"/>
          <p:nvPr/>
        </p:nvSpPr>
        <p:spPr>
          <a:xfrm>
            <a:off x="9645499" y="820618"/>
            <a:ext cx="709589" cy="246221"/>
          </a:xfrm>
          <a:prstGeom prst="rect">
            <a:avLst/>
          </a:prstGeom>
          <a:noFill/>
        </p:spPr>
        <p:txBody>
          <a:bodyPr wrap="square" rtlCol="0">
            <a:spAutoFit/>
          </a:bodyPr>
          <a:lstStyle/>
          <a:p>
            <a:pPr algn="ctr"/>
            <a:r>
              <a:rPr lang="en-US" sz="500" b="1"/>
              <a:t>Unique (value) proposition</a:t>
            </a:r>
          </a:p>
        </p:txBody>
      </p:sp>
      <p:sp>
        <p:nvSpPr>
          <p:cNvPr id="25" name="TextBox 24">
            <a:extLst>
              <a:ext uri="{FF2B5EF4-FFF2-40B4-BE49-F238E27FC236}">
                <a16:creationId xmlns:a16="http://schemas.microsoft.com/office/drawing/2014/main" id="{E45C52B1-27B2-2648-EBF1-C47941F02660}"/>
              </a:ext>
            </a:extLst>
          </p:cNvPr>
          <p:cNvSpPr txBox="1"/>
          <p:nvPr/>
        </p:nvSpPr>
        <p:spPr>
          <a:xfrm>
            <a:off x="8960847" y="827486"/>
            <a:ext cx="645916" cy="477054"/>
          </a:xfrm>
          <a:prstGeom prst="rect">
            <a:avLst/>
          </a:prstGeom>
          <a:noFill/>
        </p:spPr>
        <p:txBody>
          <a:bodyPr wrap="square" rtlCol="0">
            <a:spAutoFit/>
          </a:bodyPr>
          <a:lstStyle/>
          <a:p>
            <a:pPr algn="ctr"/>
            <a:r>
              <a:rPr lang="en-US" sz="500" b="1"/>
              <a:t>Key collaborators, partners  and resources</a:t>
            </a:r>
          </a:p>
          <a:p>
            <a:pPr algn="ctr"/>
            <a:endParaRPr lang="en-US" sz="500" b="1"/>
          </a:p>
        </p:txBody>
      </p:sp>
      <p:cxnSp>
        <p:nvCxnSpPr>
          <p:cNvPr id="26" name="Straight Connector 25">
            <a:extLst>
              <a:ext uri="{FF2B5EF4-FFF2-40B4-BE49-F238E27FC236}">
                <a16:creationId xmlns:a16="http://schemas.microsoft.com/office/drawing/2014/main" id="{3D1AA493-7335-8C8B-18D2-8B03486908BF}"/>
              </a:ext>
            </a:extLst>
          </p:cNvPr>
          <p:cNvCxnSpPr>
            <a:cxnSpLocks/>
          </p:cNvCxnSpPr>
          <p:nvPr/>
        </p:nvCxnSpPr>
        <p:spPr>
          <a:xfrm flipV="1">
            <a:off x="8949694" y="823858"/>
            <a:ext cx="697431" cy="1985"/>
          </a:xfrm>
          <a:prstGeom prst="lin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AA5010A-ACE9-B58D-0DE5-9D44E3EF4A21}"/>
              </a:ext>
            </a:extLst>
          </p:cNvPr>
          <p:cNvSpPr/>
          <p:nvPr/>
        </p:nvSpPr>
        <p:spPr>
          <a:xfrm>
            <a:off x="8277919" y="1307112"/>
            <a:ext cx="676883"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a:t>v</a:t>
            </a:r>
          </a:p>
        </p:txBody>
      </p:sp>
      <p:sp>
        <p:nvSpPr>
          <p:cNvPr id="28" name="Rectangle 27">
            <a:extLst>
              <a:ext uri="{FF2B5EF4-FFF2-40B4-BE49-F238E27FC236}">
                <a16:creationId xmlns:a16="http://schemas.microsoft.com/office/drawing/2014/main" id="{32E4A00E-FE40-CC66-3088-AAAD57CBF6D8}"/>
              </a:ext>
            </a:extLst>
          </p:cNvPr>
          <p:cNvSpPr/>
          <p:nvPr/>
        </p:nvSpPr>
        <p:spPr>
          <a:xfrm>
            <a:off x="8954147" y="1304728"/>
            <a:ext cx="687031" cy="51477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32" name="TextBox 31">
            <a:extLst>
              <a:ext uri="{FF2B5EF4-FFF2-40B4-BE49-F238E27FC236}">
                <a16:creationId xmlns:a16="http://schemas.microsoft.com/office/drawing/2014/main" id="{589FCEA5-F6E0-5BF8-A81A-8F04B95E375E}"/>
              </a:ext>
            </a:extLst>
          </p:cNvPr>
          <p:cNvSpPr txBox="1"/>
          <p:nvPr/>
        </p:nvSpPr>
        <p:spPr>
          <a:xfrm>
            <a:off x="8932956" y="1324912"/>
            <a:ext cx="668941" cy="323165"/>
          </a:xfrm>
          <a:prstGeom prst="rect">
            <a:avLst/>
          </a:prstGeom>
          <a:noFill/>
        </p:spPr>
        <p:txBody>
          <a:bodyPr wrap="square" rtlCol="0">
            <a:spAutoFit/>
          </a:bodyPr>
          <a:lstStyle/>
          <a:p>
            <a:pPr algn="ctr"/>
            <a:r>
              <a:rPr lang="en-US" sz="500" b="1" dirty="0"/>
              <a:t>Risks</a:t>
            </a:r>
          </a:p>
          <a:p>
            <a:pPr algn="ctr"/>
            <a:r>
              <a:rPr lang="en-US" sz="500" b="1" dirty="0"/>
              <a:t> </a:t>
            </a:r>
          </a:p>
          <a:p>
            <a:pPr algn="ctr"/>
            <a:endParaRPr lang="en-US" sz="500" b="1" dirty="0"/>
          </a:p>
        </p:txBody>
      </p:sp>
      <p:sp>
        <p:nvSpPr>
          <p:cNvPr id="33" name="Rectangle 32">
            <a:extLst>
              <a:ext uri="{FF2B5EF4-FFF2-40B4-BE49-F238E27FC236}">
                <a16:creationId xmlns:a16="http://schemas.microsoft.com/office/drawing/2014/main" id="{2E1034E7-082A-D4A7-48EF-1BE026DC42D4}"/>
              </a:ext>
            </a:extLst>
          </p:cNvPr>
          <p:cNvSpPr/>
          <p:nvPr/>
        </p:nvSpPr>
        <p:spPr>
          <a:xfrm rot="16200000">
            <a:off x="8361569" y="1216295"/>
            <a:ext cx="514966" cy="687032"/>
          </a:xfrm>
          <a:prstGeom prst="rect">
            <a:avLst/>
          </a:prstGeom>
          <a:solidFill>
            <a:srgbClr val="92D050">
              <a:alpha val="31373"/>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38" name="Rectangle 37">
            <a:extLst>
              <a:ext uri="{FF2B5EF4-FFF2-40B4-BE49-F238E27FC236}">
                <a16:creationId xmlns:a16="http://schemas.microsoft.com/office/drawing/2014/main" id="{59A78F77-8E0B-251B-388E-A445FC341822}"/>
              </a:ext>
            </a:extLst>
          </p:cNvPr>
          <p:cNvSpPr/>
          <p:nvPr/>
        </p:nvSpPr>
        <p:spPr>
          <a:xfrm rot="16200000">
            <a:off x="9727616" y="1204416"/>
            <a:ext cx="514966" cy="710775"/>
          </a:xfrm>
          <a:prstGeom prst="rect">
            <a:avLst/>
          </a:prstGeom>
          <a:solidFill>
            <a:srgbClr val="92D050">
              <a:alpha val="31373"/>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Tree>
    <p:extLst>
      <p:ext uri="{BB962C8B-B14F-4D97-AF65-F5344CB8AC3E}">
        <p14:creationId xmlns:p14="http://schemas.microsoft.com/office/powerpoint/2010/main" val="28192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39A4-AFF5-5F27-3AB0-C755C461575D}"/>
              </a:ext>
            </a:extLst>
          </p:cNvPr>
          <p:cNvSpPr>
            <a:spLocks noGrp="1"/>
          </p:cNvSpPr>
          <p:nvPr>
            <p:ph type="title"/>
          </p:nvPr>
        </p:nvSpPr>
        <p:spPr/>
        <p:txBody>
          <a:bodyPr>
            <a:normAutofit/>
          </a:bodyPr>
          <a:lstStyle/>
          <a:p>
            <a:r>
              <a:rPr lang="en-US" sz="3200" dirty="0"/>
              <a:t>4. Research response</a:t>
            </a:r>
          </a:p>
        </p:txBody>
      </p:sp>
      <p:sp>
        <p:nvSpPr>
          <p:cNvPr id="5" name="Rectangle 4">
            <a:extLst>
              <a:ext uri="{FF2B5EF4-FFF2-40B4-BE49-F238E27FC236}">
                <a16:creationId xmlns:a16="http://schemas.microsoft.com/office/drawing/2014/main" id="{3496D096-EF90-0FD4-A6CA-148B95BC61AE}"/>
              </a:ext>
            </a:extLst>
          </p:cNvPr>
          <p:cNvSpPr/>
          <p:nvPr/>
        </p:nvSpPr>
        <p:spPr>
          <a:xfrm>
            <a:off x="8072568" y="179293"/>
            <a:ext cx="3396099" cy="19364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6" name="Rectangle 5">
            <a:extLst>
              <a:ext uri="{FF2B5EF4-FFF2-40B4-BE49-F238E27FC236}">
                <a16:creationId xmlns:a16="http://schemas.microsoft.com/office/drawing/2014/main" id="{A792618B-616A-BF8D-90EA-23E7DEABC154}"/>
              </a:ext>
            </a:extLst>
          </p:cNvPr>
          <p:cNvSpPr/>
          <p:nvPr/>
        </p:nvSpPr>
        <p:spPr>
          <a:xfrm>
            <a:off x="9436213" y="823915"/>
            <a:ext cx="704221" cy="4808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7" name="Rectangle 6">
            <a:extLst>
              <a:ext uri="{FF2B5EF4-FFF2-40B4-BE49-F238E27FC236}">
                <a16:creationId xmlns:a16="http://schemas.microsoft.com/office/drawing/2014/main" id="{1937CA8F-17BF-FF26-404E-AFA4226AB681}"/>
              </a:ext>
            </a:extLst>
          </p:cNvPr>
          <p:cNvSpPr/>
          <p:nvPr/>
        </p:nvSpPr>
        <p:spPr>
          <a:xfrm>
            <a:off x="8076888" y="196323"/>
            <a:ext cx="656751" cy="1126262"/>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8" name="Rectangle 7">
            <a:extLst>
              <a:ext uri="{FF2B5EF4-FFF2-40B4-BE49-F238E27FC236}">
                <a16:creationId xmlns:a16="http://schemas.microsoft.com/office/drawing/2014/main" id="{997A7234-1D99-D149-54A7-65FE78AD3A86}"/>
              </a:ext>
            </a:extLst>
          </p:cNvPr>
          <p:cNvSpPr/>
          <p:nvPr/>
        </p:nvSpPr>
        <p:spPr>
          <a:xfrm>
            <a:off x="10143678" y="180850"/>
            <a:ext cx="665393" cy="11262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9" name="Rectangle 8">
            <a:extLst>
              <a:ext uri="{FF2B5EF4-FFF2-40B4-BE49-F238E27FC236}">
                <a16:creationId xmlns:a16="http://schemas.microsoft.com/office/drawing/2014/main" id="{91B17811-B533-3BE2-5D12-1DF85C573EC9}"/>
              </a:ext>
            </a:extLst>
          </p:cNvPr>
          <p:cNvSpPr/>
          <p:nvPr/>
        </p:nvSpPr>
        <p:spPr>
          <a:xfrm>
            <a:off x="9437924" y="179301"/>
            <a:ext cx="704280" cy="11286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0" name="Rectangle 9">
            <a:extLst>
              <a:ext uri="{FF2B5EF4-FFF2-40B4-BE49-F238E27FC236}">
                <a16:creationId xmlns:a16="http://schemas.microsoft.com/office/drawing/2014/main" id="{9E993229-7420-72B4-4CA6-5AA58F1D6C2C}"/>
              </a:ext>
            </a:extLst>
          </p:cNvPr>
          <p:cNvSpPr/>
          <p:nvPr/>
        </p:nvSpPr>
        <p:spPr>
          <a:xfrm>
            <a:off x="8742827" y="179541"/>
            <a:ext cx="691315" cy="11290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1" name="TextBox 10">
            <a:extLst>
              <a:ext uri="{FF2B5EF4-FFF2-40B4-BE49-F238E27FC236}">
                <a16:creationId xmlns:a16="http://schemas.microsoft.com/office/drawing/2014/main" id="{8F516C3E-B1A7-AD33-7D3C-8B69A48947E9}"/>
              </a:ext>
            </a:extLst>
          </p:cNvPr>
          <p:cNvSpPr txBox="1"/>
          <p:nvPr/>
        </p:nvSpPr>
        <p:spPr>
          <a:xfrm>
            <a:off x="8076889" y="179293"/>
            <a:ext cx="647059" cy="400110"/>
          </a:xfrm>
          <a:prstGeom prst="rect">
            <a:avLst/>
          </a:prstGeom>
          <a:noFill/>
        </p:spPr>
        <p:txBody>
          <a:bodyPr wrap="square" rtlCol="0">
            <a:spAutoFit/>
          </a:bodyPr>
          <a:lstStyle/>
          <a:p>
            <a:pPr algn="ctr"/>
            <a:r>
              <a:rPr lang="en-US" sz="500" b="1"/>
              <a:t>Research response (solution)</a:t>
            </a:r>
          </a:p>
          <a:p>
            <a:pPr algn="ctr"/>
            <a:endParaRPr lang="en-US" sz="500" b="1"/>
          </a:p>
        </p:txBody>
      </p:sp>
      <p:sp>
        <p:nvSpPr>
          <p:cNvPr id="12" name="TextBox 11">
            <a:extLst>
              <a:ext uri="{FF2B5EF4-FFF2-40B4-BE49-F238E27FC236}">
                <a16:creationId xmlns:a16="http://schemas.microsoft.com/office/drawing/2014/main" id="{D6F38C8A-52F5-71F6-D53F-88930230BDD4}"/>
              </a:ext>
            </a:extLst>
          </p:cNvPr>
          <p:cNvSpPr txBox="1"/>
          <p:nvPr/>
        </p:nvSpPr>
        <p:spPr>
          <a:xfrm>
            <a:off x="10827599" y="189994"/>
            <a:ext cx="633878" cy="323165"/>
          </a:xfrm>
          <a:prstGeom prst="rect">
            <a:avLst/>
          </a:prstGeom>
          <a:noFill/>
        </p:spPr>
        <p:txBody>
          <a:bodyPr wrap="square" rtlCol="0">
            <a:spAutoFit/>
          </a:bodyPr>
          <a:lstStyle/>
          <a:p>
            <a:pPr algn="ctr"/>
            <a:r>
              <a:rPr lang="en-US" sz="500" b="1" dirty="0"/>
              <a:t>Problem and context (Challenge)</a:t>
            </a:r>
          </a:p>
        </p:txBody>
      </p:sp>
      <p:sp>
        <p:nvSpPr>
          <p:cNvPr id="13" name="TextBox 12">
            <a:extLst>
              <a:ext uri="{FF2B5EF4-FFF2-40B4-BE49-F238E27FC236}">
                <a16:creationId xmlns:a16="http://schemas.microsoft.com/office/drawing/2014/main" id="{FC3F18E7-9211-3292-AA63-7D868266898F}"/>
              </a:ext>
            </a:extLst>
          </p:cNvPr>
          <p:cNvSpPr txBox="1"/>
          <p:nvPr/>
        </p:nvSpPr>
        <p:spPr>
          <a:xfrm>
            <a:off x="9440088" y="1317750"/>
            <a:ext cx="693038" cy="477054"/>
          </a:xfrm>
          <a:prstGeom prst="rect">
            <a:avLst/>
          </a:prstGeom>
          <a:noFill/>
        </p:spPr>
        <p:txBody>
          <a:bodyPr wrap="square" rtlCol="0">
            <a:spAutoFit/>
          </a:bodyPr>
          <a:lstStyle/>
          <a:p>
            <a:pPr algn="ctr"/>
            <a:r>
              <a:rPr lang="en-US" sz="500" b="1"/>
              <a:t>Actions to achieve outcomes/impact/benefits and metrics</a:t>
            </a:r>
          </a:p>
        </p:txBody>
      </p:sp>
      <p:sp>
        <p:nvSpPr>
          <p:cNvPr id="14" name="TextBox 13">
            <a:extLst>
              <a:ext uri="{FF2B5EF4-FFF2-40B4-BE49-F238E27FC236}">
                <a16:creationId xmlns:a16="http://schemas.microsoft.com/office/drawing/2014/main" id="{EF2CAB42-5421-54D3-C57D-39DC07B608B5}"/>
              </a:ext>
            </a:extLst>
          </p:cNvPr>
          <p:cNvSpPr txBox="1"/>
          <p:nvPr/>
        </p:nvSpPr>
        <p:spPr>
          <a:xfrm>
            <a:off x="8737613" y="181968"/>
            <a:ext cx="687944" cy="323165"/>
          </a:xfrm>
          <a:prstGeom prst="rect">
            <a:avLst/>
          </a:prstGeom>
          <a:noFill/>
        </p:spPr>
        <p:txBody>
          <a:bodyPr wrap="square" rtlCol="0">
            <a:spAutoFit/>
          </a:bodyPr>
          <a:lstStyle/>
          <a:p>
            <a:pPr algn="ctr"/>
            <a:r>
              <a:rPr lang="en-US" sz="500" b="1"/>
              <a:t>Research objectives</a:t>
            </a:r>
          </a:p>
          <a:p>
            <a:pPr algn="ctr"/>
            <a:endParaRPr lang="en-US" sz="500" b="1"/>
          </a:p>
        </p:txBody>
      </p:sp>
      <p:sp>
        <p:nvSpPr>
          <p:cNvPr id="15" name="TextBox 14">
            <a:extLst>
              <a:ext uri="{FF2B5EF4-FFF2-40B4-BE49-F238E27FC236}">
                <a16:creationId xmlns:a16="http://schemas.microsoft.com/office/drawing/2014/main" id="{62AF8153-9D5D-3E84-7063-87CC1EEF2ECF}"/>
              </a:ext>
            </a:extLst>
          </p:cNvPr>
          <p:cNvSpPr txBox="1"/>
          <p:nvPr/>
        </p:nvSpPr>
        <p:spPr>
          <a:xfrm>
            <a:off x="10161048" y="185486"/>
            <a:ext cx="632647" cy="323165"/>
          </a:xfrm>
          <a:prstGeom prst="rect">
            <a:avLst/>
          </a:prstGeom>
          <a:noFill/>
        </p:spPr>
        <p:txBody>
          <a:bodyPr wrap="square" rtlCol="0">
            <a:spAutoFit/>
          </a:bodyPr>
          <a:lstStyle/>
          <a:p>
            <a:pPr algn="ctr"/>
            <a:r>
              <a:rPr lang="en-US" sz="500" b="1" dirty="0"/>
              <a:t>Users and Beneficiaries</a:t>
            </a:r>
          </a:p>
          <a:p>
            <a:pPr algn="ctr"/>
            <a:endParaRPr lang="en-US" sz="500" b="1" dirty="0"/>
          </a:p>
        </p:txBody>
      </p:sp>
      <p:sp>
        <p:nvSpPr>
          <p:cNvPr id="16" name="Rectangle 15">
            <a:extLst>
              <a:ext uri="{FF2B5EF4-FFF2-40B4-BE49-F238E27FC236}">
                <a16:creationId xmlns:a16="http://schemas.microsoft.com/office/drawing/2014/main" id="{2CFEE608-3DC1-444E-52DE-C666D44534B8}"/>
              </a:ext>
            </a:extLst>
          </p:cNvPr>
          <p:cNvSpPr/>
          <p:nvPr/>
        </p:nvSpPr>
        <p:spPr>
          <a:xfrm>
            <a:off x="8068247" y="1824162"/>
            <a:ext cx="1732549" cy="2889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7" name="Rectangle 16">
            <a:extLst>
              <a:ext uri="{FF2B5EF4-FFF2-40B4-BE49-F238E27FC236}">
                <a16:creationId xmlns:a16="http://schemas.microsoft.com/office/drawing/2014/main" id="{8A8F682D-2F97-2448-0B74-0185FE001EBE}"/>
              </a:ext>
            </a:extLst>
          </p:cNvPr>
          <p:cNvSpPr/>
          <p:nvPr/>
        </p:nvSpPr>
        <p:spPr>
          <a:xfrm>
            <a:off x="10143279" y="1304728"/>
            <a:ext cx="1325389" cy="5171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8" name="TextBox 17">
            <a:extLst>
              <a:ext uri="{FF2B5EF4-FFF2-40B4-BE49-F238E27FC236}">
                <a16:creationId xmlns:a16="http://schemas.microsoft.com/office/drawing/2014/main" id="{5C0F2E6D-9454-331A-5BBA-FBE8B00883C8}"/>
              </a:ext>
            </a:extLst>
          </p:cNvPr>
          <p:cNvSpPr txBox="1"/>
          <p:nvPr/>
        </p:nvSpPr>
        <p:spPr>
          <a:xfrm>
            <a:off x="8109582" y="1831481"/>
            <a:ext cx="1378674" cy="246221"/>
          </a:xfrm>
          <a:prstGeom prst="rect">
            <a:avLst/>
          </a:prstGeom>
          <a:noFill/>
        </p:spPr>
        <p:txBody>
          <a:bodyPr wrap="square" rtlCol="0">
            <a:spAutoFit/>
          </a:bodyPr>
          <a:lstStyle/>
          <a:p>
            <a:pPr algn="ctr"/>
            <a:r>
              <a:rPr lang="en-US" sz="500" b="1"/>
              <a:t>Research expenses (Costs)</a:t>
            </a:r>
          </a:p>
          <a:p>
            <a:pPr algn="ctr"/>
            <a:endParaRPr lang="en-US" sz="500" b="1"/>
          </a:p>
        </p:txBody>
      </p:sp>
      <p:sp>
        <p:nvSpPr>
          <p:cNvPr id="19" name="TextBox 18">
            <a:extLst>
              <a:ext uri="{FF2B5EF4-FFF2-40B4-BE49-F238E27FC236}">
                <a16:creationId xmlns:a16="http://schemas.microsoft.com/office/drawing/2014/main" id="{ECB8068C-BBFA-F154-CAE6-1616D1ACD324}"/>
              </a:ext>
            </a:extLst>
          </p:cNvPr>
          <p:cNvSpPr txBox="1"/>
          <p:nvPr/>
        </p:nvSpPr>
        <p:spPr>
          <a:xfrm>
            <a:off x="10142204" y="1831481"/>
            <a:ext cx="1278939" cy="169277"/>
          </a:xfrm>
          <a:prstGeom prst="rect">
            <a:avLst/>
          </a:prstGeom>
          <a:noFill/>
        </p:spPr>
        <p:txBody>
          <a:bodyPr wrap="square" rtlCol="0">
            <a:spAutoFit/>
          </a:bodyPr>
          <a:lstStyle/>
          <a:p>
            <a:pPr algn="ctr"/>
            <a:r>
              <a:rPr lang="en-US" sz="500" b="1"/>
              <a:t>Funding streams  (Income)</a:t>
            </a:r>
          </a:p>
        </p:txBody>
      </p:sp>
      <p:sp>
        <p:nvSpPr>
          <p:cNvPr id="20" name="TextBox 19">
            <a:extLst>
              <a:ext uri="{FF2B5EF4-FFF2-40B4-BE49-F238E27FC236}">
                <a16:creationId xmlns:a16="http://schemas.microsoft.com/office/drawing/2014/main" id="{28F3B447-8FCD-6BF6-4A74-9AAB13724C98}"/>
              </a:ext>
            </a:extLst>
          </p:cNvPr>
          <p:cNvSpPr txBox="1"/>
          <p:nvPr/>
        </p:nvSpPr>
        <p:spPr>
          <a:xfrm>
            <a:off x="10161048" y="1314521"/>
            <a:ext cx="1260094" cy="169277"/>
          </a:xfrm>
          <a:prstGeom prst="rect">
            <a:avLst/>
          </a:prstGeom>
          <a:noFill/>
        </p:spPr>
        <p:txBody>
          <a:bodyPr wrap="square" rtlCol="0">
            <a:spAutoFit/>
          </a:bodyPr>
          <a:lstStyle/>
          <a:p>
            <a:pPr algn="ctr"/>
            <a:r>
              <a:rPr lang="en-US" sz="500" b="1" dirty="0"/>
              <a:t>Outcomes//Impact</a:t>
            </a:r>
          </a:p>
        </p:txBody>
      </p:sp>
      <p:sp>
        <p:nvSpPr>
          <p:cNvPr id="21" name="Rectangle 20">
            <a:extLst>
              <a:ext uri="{FF2B5EF4-FFF2-40B4-BE49-F238E27FC236}">
                <a16:creationId xmlns:a16="http://schemas.microsoft.com/office/drawing/2014/main" id="{8012B62B-AA6B-DE6D-A86E-66C8A495EDF8}"/>
              </a:ext>
            </a:extLst>
          </p:cNvPr>
          <p:cNvSpPr/>
          <p:nvPr/>
        </p:nvSpPr>
        <p:spPr>
          <a:xfrm>
            <a:off x="8072141" y="1824883"/>
            <a:ext cx="3400420" cy="2878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2" name="TextBox 21">
            <a:extLst>
              <a:ext uri="{FF2B5EF4-FFF2-40B4-BE49-F238E27FC236}">
                <a16:creationId xmlns:a16="http://schemas.microsoft.com/office/drawing/2014/main" id="{7CBB62CF-FB6F-B527-D482-7C8C619243B2}"/>
              </a:ext>
            </a:extLst>
          </p:cNvPr>
          <p:cNvSpPr txBox="1"/>
          <p:nvPr/>
        </p:nvSpPr>
        <p:spPr>
          <a:xfrm>
            <a:off x="9430118" y="183843"/>
            <a:ext cx="744911" cy="400110"/>
          </a:xfrm>
          <a:prstGeom prst="rect">
            <a:avLst/>
          </a:prstGeom>
          <a:noFill/>
        </p:spPr>
        <p:txBody>
          <a:bodyPr wrap="square" rtlCol="0">
            <a:spAutoFit/>
          </a:bodyPr>
          <a:lstStyle/>
          <a:p>
            <a:pPr algn="ctr"/>
            <a:r>
              <a:rPr lang="en-US" sz="500" b="1"/>
              <a:t>Competitive advantage</a:t>
            </a:r>
          </a:p>
          <a:p>
            <a:pPr algn="ctr"/>
            <a:endParaRPr lang="en-US" sz="500" b="1"/>
          </a:p>
          <a:p>
            <a:pPr algn="ctr"/>
            <a:endParaRPr lang="en-US" sz="500"/>
          </a:p>
        </p:txBody>
      </p:sp>
      <p:sp>
        <p:nvSpPr>
          <p:cNvPr id="23" name="TextBox 22">
            <a:extLst>
              <a:ext uri="{FF2B5EF4-FFF2-40B4-BE49-F238E27FC236}">
                <a16:creationId xmlns:a16="http://schemas.microsoft.com/office/drawing/2014/main" id="{FC15A043-3367-370E-FFD4-3B081E8C3E60}"/>
              </a:ext>
            </a:extLst>
          </p:cNvPr>
          <p:cNvSpPr txBox="1"/>
          <p:nvPr/>
        </p:nvSpPr>
        <p:spPr>
          <a:xfrm>
            <a:off x="9438463" y="820618"/>
            <a:ext cx="709589" cy="246221"/>
          </a:xfrm>
          <a:prstGeom prst="rect">
            <a:avLst/>
          </a:prstGeom>
          <a:noFill/>
        </p:spPr>
        <p:txBody>
          <a:bodyPr wrap="square" rtlCol="0">
            <a:spAutoFit/>
          </a:bodyPr>
          <a:lstStyle/>
          <a:p>
            <a:pPr algn="ctr"/>
            <a:r>
              <a:rPr lang="en-US" sz="500" b="1"/>
              <a:t>Unique (value) proposition</a:t>
            </a:r>
          </a:p>
        </p:txBody>
      </p:sp>
      <p:sp>
        <p:nvSpPr>
          <p:cNvPr id="24" name="TextBox 23">
            <a:extLst>
              <a:ext uri="{FF2B5EF4-FFF2-40B4-BE49-F238E27FC236}">
                <a16:creationId xmlns:a16="http://schemas.microsoft.com/office/drawing/2014/main" id="{E9DCCF8E-E063-CA83-7CC5-DEF27D1C4EB4}"/>
              </a:ext>
            </a:extLst>
          </p:cNvPr>
          <p:cNvSpPr txBox="1"/>
          <p:nvPr/>
        </p:nvSpPr>
        <p:spPr>
          <a:xfrm>
            <a:off x="8753811" y="827486"/>
            <a:ext cx="645916" cy="477054"/>
          </a:xfrm>
          <a:prstGeom prst="rect">
            <a:avLst/>
          </a:prstGeom>
          <a:noFill/>
        </p:spPr>
        <p:txBody>
          <a:bodyPr wrap="square" rtlCol="0">
            <a:spAutoFit/>
          </a:bodyPr>
          <a:lstStyle/>
          <a:p>
            <a:pPr algn="ctr"/>
            <a:r>
              <a:rPr lang="en-US" sz="500" b="1"/>
              <a:t>Key collaborators, partners  and resources</a:t>
            </a:r>
          </a:p>
          <a:p>
            <a:pPr algn="ctr"/>
            <a:endParaRPr lang="en-US" sz="500" b="1"/>
          </a:p>
        </p:txBody>
      </p:sp>
      <p:cxnSp>
        <p:nvCxnSpPr>
          <p:cNvPr id="25" name="Straight Connector 24">
            <a:extLst>
              <a:ext uri="{FF2B5EF4-FFF2-40B4-BE49-F238E27FC236}">
                <a16:creationId xmlns:a16="http://schemas.microsoft.com/office/drawing/2014/main" id="{51C192BE-C878-498D-F39A-DD3CF89EF5A9}"/>
              </a:ext>
            </a:extLst>
          </p:cNvPr>
          <p:cNvCxnSpPr>
            <a:cxnSpLocks/>
          </p:cNvCxnSpPr>
          <p:nvPr/>
        </p:nvCxnSpPr>
        <p:spPr>
          <a:xfrm flipV="1">
            <a:off x="8742658" y="823858"/>
            <a:ext cx="697431" cy="1985"/>
          </a:xfrm>
          <a:prstGeom prst="lin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193BE43-39C2-9DB4-C863-C3E26DB2D8EC}"/>
              </a:ext>
            </a:extLst>
          </p:cNvPr>
          <p:cNvSpPr/>
          <p:nvPr/>
        </p:nvSpPr>
        <p:spPr>
          <a:xfrm>
            <a:off x="8070883" y="1307112"/>
            <a:ext cx="676883"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a:t>v</a:t>
            </a:r>
          </a:p>
        </p:txBody>
      </p:sp>
      <p:sp>
        <p:nvSpPr>
          <p:cNvPr id="27" name="TextBox 26">
            <a:extLst>
              <a:ext uri="{FF2B5EF4-FFF2-40B4-BE49-F238E27FC236}">
                <a16:creationId xmlns:a16="http://schemas.microsoft.com/office/drawing/2014/main" id="{3E179603-AEE1-A338-3072-EA6861DED42D}"/>
              </a:ext>
            </a:extLst>
          </p:cNvPr>
          <p:cNvSpPr txBox="1"/>
          <p:nvPr/>
        </p:nvSpPr>
        <p:spPr>
          <a:xfrm>
            <a:off x="8068673" y="1321402"/>
            <a:ext cx="668941" cy="400110"/>
          </a:xfrm>
          <a:prstGeom prst="rect">
            <a:avLst/>
          </a:prstGeom>
          <a:noFill/>
        </p:spPr>
        <p:txBody>
          <a:bodyPr wrap="square" rtlCol="0">
            <a:spAutoFit/>
          </a:bodyPr>
          <a:lstStyle/>
          <a:p>
            <a:pPr algn="ctr"/>
            <a:r>
              <a:rPr lang="en-US" sz="500" b="1"/>
              <a:t>Research output</a:t>
            </a:r>
          </a:p>
          <a:p>
            <a:pPr algn="ctr"/>
            <a:r>
              <a:rPr lang="en-US" sz="500" b="1"/>
              <a:t> </a:t>
            </a:r>
          </a:p>
          <a:p>
            <a:pPr algn="ctr"/>
            <a:endParaRPr lang="en-US" sz="500" b="1"/>
          </a:p>
        </p:txBody>
      </p:sp>
      <p:sp>
        <p:nvSpPr>
          <p:cNvPr id="28" name="Rectangle 27">
            <a:extLst>
              <a:ext uri="{FF2B5EF4-FFF2-40B4-BE49-F238E27FC236}">
                <a16:creationId xmlns:a16="http://schemas.microsoft.com/office/drawing/2014/main" id="{56EC4A74-00B3-9298-25CF-73939DC7167E}"/>
              </a:ext>
            </a:extLst>
          </p:cNvPr>
          <p:cNvSpPr/>
          <p:nvPr/>
        </p:nvSpPr>
        <p:spPr>
          <a:xfrm>
            <a:off x="8747111" y="1304728"/>
            <a:ext cx="687031"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9" name="TextBox 28">
            <a:extLst>
              <a:ext uri="{FF2B5EF4-FFF2-40B4-BE49-F238E27FC236}">
                <a16:creationId xmlns:a16="http://schemas.microsoft.com/office/drawing/2014/main" id="{749C8F97-43B8-6AD7-CDC0-58BEB25F29D1}"/>
              </a:ext>
            </a:extLst>
          </p:cNvPr>
          <p:cNvSpPr txBox="1"/>
          <p:nvPr/>
        </p:nvSpPr>
        <p:spPr>
          <a:xfrm>
            <a:off x="8725920" y="1324912"/>
            <a:ext cx="668941" cy="323165"/>
          </a:xfrm>
          <a:prstGeom prst="rect">
            <a:avLst/>
          </a:prstGeom>
          <a:noFill/>
        </p:spPr>
        <p:txBody>
          <a:bodyPr wrap="square" rtlCol="0">
            <a:spAutoFit/>
          </a:bodyPr>
          <a:lstStyle/>
          <a:p>
            <a:pPr algn="ctr"/>
            <a:r>
              <a:rPr lang="en-US" sz="500" b="1"/>
              <a:t>Risks</a:t>
            </a:r>
          </a:p>
          <a:p>
            <a:pPr algn="ctr"/>
            <a:r>
              <a:rPr lang="en-US" sz="500" b="1"/>
              <a:t> </a:t>
            </a:r>
          </a:p>
          <a:p>
            <a:pPr algn="ctr"/>
            <a:endParaRPr lang="en-US" sz="500" b="1"/>
          </a:p>
        </p:txBody>
      </p:sp>
      <p:sp>
        <p:nvSpPr>
          <p:cNvPr id="3" name="TextBox 2">
            <a:extLst>
              <a:ext uri="{FF2B5EF4-FFF2-40B4-BE49-F238E27FC236}">
                <a16:creationId xmlns:a16="http://schemas.microsoft.com/office/drawing/2014/main" id="{AE3851A5-CDD6-9DD0-8A23-19F75398B3A2}"/>
              </a:ext>
            </a:extLst>
          </p:cNvPr>
          <p:cNvSpPr txBox="1"/>
          <p:nvPr/>
        </p:nvSpPr>
        <p:spPr>
          <a:xfrm>
            <a:off x="653834" y="1146656"/>
            <a:ext cx="8069064" cy="535531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B3B3B"/>
                </a:solidFill>
              </a:rPr>
              <a:t>Highlight the </a:t>
            </a:r>
            <a:r>
              <a:rPr lang="en-US" b="1" dirty="0">
                <a:solidFill>
                  <a:srgbClr val="3B3B3B"/>
                </a:solidFill>
              </a:rPr>
              <a:t>aims of your research and how they address the  problem you have identified</a:t>
            </a:r>
            <a:r>
              <a:rPr lang="en-US" dirty="0">
                <a:solidFill>
                  <a:srgbClr val="3B3B3B"/>
                </a:solidFill>
              </a:rPr>
              <a:t> (1) </a:t>
            </a:r>
          </a:p>
          <a:p>
            <a:pPr marL="285750" indent="-285750">
              <a:buFont typeface="Arial" panose="020B0604020202020204" pitchFamily="34" charset="0"/>
              <a:buChar char="•"/>
            </a:pPr>
            <a:endParaRPr lang="en-US" dirty="0">
              <a:solidFill>
                <a:srgbClr val="3B3B3B"/>
              </a:solidFill>
              <a:cs typeface="Calibri"/>
            </a:endParaRPr>
          </a:p>
          <a:p>
            <a:pPr marL="285750" indent="-285750">
              <a:buFont typeface="Arial" panose="020B0604020202020204" pitchFamily="34" charset="0"/>
              <a:buChar char="•"/>
            </a:pPr>
            <a:r>
              <a:rPr lang="en-US" dirty="0">
                <a:solidFill>
                  <a:srgbClr val="3B3B3B"/>
                </a:solidFill>
              </a:rPr>
              <a:t>What is </a:t>
            </a:r>
            <a:r>
              <a:rPr lang="en-US" b="1" dirty="0">
                <a:solidFill>
                  <a:srgbClr val="3B3B3B"/>
                </a:solidFill>
              </a:rPr>
              <a:t>novel </a:t>
            </a:r>
            <a:r>
              <a:rPr lang="en-US" dirty="0">
                <a:solidFill>
                  <a:srgbClr val="3B3B3B"/>
                </a:solidFill>
              </a:rPr>
              <a:t>in your research/approach?</a:t>
            </a:r>
          </a:p>
          <a:p>
            <a:pPr marL="285750" indent="-285750">
              <a:buFont typeface="Arial" panose="020B0604020202020204" pitchFamily="34" charset="0"/>
              <a:buChar char="•"/>
            </a:pPr>
            <a:endParaRPr lang="en-US" dirty="0">
              <a:solidFill>
                <a:srgbClr val="3B3B3B"/>
              </a:solidFill>
            </a:endParaRPr>
          </a:p>
          <a:p>
            <a:pPr marL="285750" indent="-285750">
              <a:buFont typeface="Arial" panose="020B0604020202020204" pitchFamily="34" charset="0"/>
              <a:buChar char="•"/>
            </a:pPr>
            <a:r>
              <a:rPr lang="en-GB" dirty="0">
                <a:solidFill>
                  <a:srgbClr val="3B3B3B"/>
                </a:solidFill>
              </a:rPr>
              <a:t>Consider </a:t>
            </a:r>
            <a:r>
              <a:rPr lang="en-GB" b="1" dirty="0">
                <a:solidFill>
                  <a:srgbClr val="3B3B3B"/>
                </a:solidFill>
              </a:rPr>
              <a:t>responsible research and innovation (RRI)</a:t>
            </a:r>
            <a:r>
              <a:rPr lang="en-GB" dirty="0">
                <a:solidFill>
                  <a:srgbClr val="3B3B3B"/>
                </a:solidFill>
              </a:rPr>
              <a:t>  - Public funders of research have the responsibility for creating value for society in an ethical and responsible way.</a:t>
            </a:r>
          </a:p>
          <a:p>
            <a:pPr marL="285750" indent="-285750">
              <a:buFont typeface="Arial" panose="020B0604020202020204" pitchFamily="34" charset="0"/>
              <a:buChar char="•"/>
            </a:pPr>
            <a:endParaRPr lang="en-US" dirty="0">
              <a:solidFill>
                <a:srgbClr val="3B3B3B"/>
              </a:solidFill>
            </a:endParaRPr>
          </a:p>
          <a:p>
            <a:pPr marL="285750" indent="-285750">
              <a:buFont typeface="Arial" panose="020B0604020202020204" pitchFamily="34" charset="0"/>
              <a:buChar char="•"/>
            </a:pPr>
            <a:r>
              <a:rPr lang="en-US" dirty="0">
                <a:solidFill>
                  <a:srgbClr val="3B3B3B"/>
                </a:solidFill>
              </a:rPr>
              <a:t>Consider </a:t>
            </a:r>
            <a:r>
              <a:rPr lang="en-US" b="1" dirty="0">
                <a:solidFill>
                  <a:srgbClr val="3B3B3B"/>
                </a:solidFill>
              </a:rPr>
              <a:t>ethical issues </a:t>
            </a:r>
            <a:r>
              <a:rPr lang="en-US" dirty="0">
                <a:solidFill>
                  <a:srgbClr val="3B3B3B"/>
                </a:solidFill>
              </a:rPr>
              <a:t>within the research:</a:t>
            </a:r>
          </a:p>
          <a:p>
            <a:pPr marL="285750" indent="-285750">
              <a:buFont typeface="Arial" panose="020B0604020202020204" pitchFamily="34" charset="0"/>
              <a:buChar char="•"/>
            </a:pPr>
            <a:endParaRPr lang="en-US" dirty="0">
              <a:solidFill>
                <a:srgbClr val="3B3B3B"/>
              </a:solidFill>
            </a:endParaRPr>
          </a:p>
          <a:p>
            <a:pPr marL="285750" indent="-285750">
              <a:buFont typeface="Arial" panose="020B0604020202020204" pitchFamily="34" charset="0"/>
              <a:buChar char="•"/>
            </a:pPr>
            <a:r>
              <a:rPr lang="en-US" dirty="0">
                <a:solidFill>
                  <a:srgbClr val="3B3B3B"/>
                </a:solidFill>
              </a:rPr>
              <a:t>Have you </a:t>
            </a:r>
            <a:r>
              <a:rPr lang="en-US" b="1" dirty="0">
                <a:solidFill>
                  <a:srgbClr val="3B3B3B"/>
                </a:solidFill>
              </a:rPr>
              <a:t>involved/consulted beneficiaries/stakeholders </a:t>
            </a:r>
            <a:r>
              <a:rPr lang="en-US" dirty="0">
                <a:solidFill>
                  <a:srgbClr val="3B3B3B"/>
                </a:solidFill>
              </a:rPr>
              <a:t>in your planning – should you?</a:t>
            </a:r>
          </a:p>
          <a:p>
            <a:pPr marL="285750" indent="-285750">
              <a:buFont typeface="Arial" panose="020B0604020202020204" pitchFamily="34" charset="0"/>
              <a:buChar char="•"/>
            </a:pPr>
            <a:endParaRPr lang="en-US" dirty="0">
              <a:solidFill>
                <a:srgbClr val="3B3B3B"/>
              </a:solidFill>
            </a:endParaRPr>
          </a:p>
          <a:p>
            <a:pPr marL="285750" indent="-285750">
              <a:buFont typeface="Arial" panose="020B0604020202020204" pitchFamily="34" charset="0"/>
              <a:buChar char="•"/>
            </a:pPr>
            <a:r>
              <a:rPr lang="en-US" dirty="0">
                <a:solidFill>
                  <a:srgbClr val="3B3B3B"/>
                </a:solidFill>
              </a:rPr>
              <a:t>Have you arranged for their continuing involvement in the research process in an appropriate way?</a:t>
            </a:r>
          </a:p>
          <a:p>
            <a:pPr marL="285750" indent="-285750">
              <a:buFont typeface="Arial" panose="020B0604020202020204" pitchFamily="34" charset="0"/>
              <a:buChar char="•"/>
            </a:pPr>
            <a:endParaRPr lang="en-US" dirty="0">
              <a:solidFill>
                <a:srgbClr val="3B3B3B"/>
              </a:solidFill>
            </a:endParaRPr>
          </a:p>
          <a:p>
            <a:pPr marL="285750" indent="-285750">
              <a:buFont typeface="Arial" panose="020B0604020202020204" pitchFamily="34" charset="0"/>
              <a:buChar char="•"/>
            </a:pPr>
            <a:r>
              <a:rPr lang="en-US" b="1" dirty="0">
                <a:solidFill>
                  <a:srgbClr val="3B3B3B"/>
                </a:solidFill>
              </a:rPr>
              <a:t>What is your data management plan?</a:t>
            </a:r>
          </a:p>
          <a:p>
            <a:pPr lvl="1" algn="l"/>
            <a:endParaRPr lang="en-GB" b="0" i="0" u="none" strike="noStrike" dirty="0">
              <a:solidFill>
                <a:srgbClr val="374151"/>
              </a:solidFill>
              <a:effectLst/>
            </a:endParaRPr>
          </a:p>
        </p:txBody>
      </p:sp>
      <p:sp>
        <p:nvSpPr>
          <p:cNvPr id="4" name="TextBox 3">
            <a:extLst>
              <a:ext uri="{FF2B5EF4-FFF2-40B4-BE49-F238E27FC236}">
                <a16:creationId xmlns:a16="http://schemas.microsoft.com/office/drawing/2014/main" id="{66115DC2-138D-E0E3-63C6-5FE10DABA312}"/>
              </a:ext>
            </a:extLst>
          </p:cNvPr>
          <p:cNvSpPr txBox="1"/>
          <p:nvPr/>
        </p:nvSpPr>
        <p:spPr>
          <a:xfrm>
            <a:off x="9017264" y="3981317"/>
            <a:ext cx="3059941" cy="2031325"/>
          </a:xfrm>
          <a:prstGeom prst="rect">
            <a:avLst/>
          </a:prstGeom>
          <a:solidFill>
            <a:srgbClr val="055D67"/>
          </a:solidFill>
          <a:ln>
            <a:solidFill>
              <a:srgbClr val="055D67"/>
            </a:solidFill>
          </a:ln>
        </p:spPr>
        <p:txBody>
          <a:bodyPr wrap="square" rtlCol="0">
            <a:spAutoFit/>
          </a:bodyPr>
          <a:lstStyle/>
          <a:p>
            <a:r>
              <a:rPr lang="en-US" dirty="0">
                <a:solidFill>
                  <a:schemeClr val="bg1"/>
                </a:solidFill>
              </a:rPr>
              <a:t>Signpost your researchers to the policies, resources and training at your Institute</a:t>
            </a:r>
          </a:p>
          <a:p>
            <a:pPr marL="285750" indent="-285750">
              <a:buFont typeface="Arial" panose="020B0604020202020204" pitchFamily="34" charset="0"/>
              <a:buChar char="•"/>
            </a:pPr>
            <a:r>
              <a:rPr lang="en-US" dirty="0">
                <a:solidFill>
                  <a:schemeClr val="bg1"/>
                </a:solidFill>
              </a:rPr>
              <a:t>RRI</a:t>
            </a:r>
          </a:p>
          <a:p>
            <a:pPr marL="285750" indent="-285750">
              <a:buFont typeface="Arial" panose="020B0604020202020204" pitchFamily="34" charset="0"/>
              <a:buChar char="•"/>
            </a:pPr>
            <a:r>
              <a:rPr lang="en-US" dirty="0">
                <a:solidFill>
                  <a:schemeClr val="bg1"/>
                </a:solidFill>
              </a:rPr>
              <a:t>Research ethics</a:t>
            </a:r>
          </a:p>
          <a:p>
            <a:pPr marL="285750" indent="-285750">
              <a:buFont typeface="Arial" panose="020B0604020202020204" pitchFamily="34" charset="0"/>
              <a:buChar char="•"/>
            </a:pPr>
            <a:r>
              <a:rPr lang="en-US" dirty="0">
                <a:solidFill>
                  <a:schemeClr val="bg1"/>
                </a:solidFill>
              </a:rPr>
              <a:t>Research Integrity</a:t>
            </a:r>
          </a:p>
          <a:p>
            <a:pPr marL="285750" indent="-285750">
              <a:buFont typeface="Arial" panose="020B0604020202020204" pitchFamily="34" charset="0"/>
              <a:buChar char="•"/>
            </a:pPr>
            <a:r>
              <a:rPr lang="en-US" dirty="0">
                <a:solidFill>
                  <a:schemeClr val="bg1"/>
                </a:solidFill>
              </a:rPr>
              <a:t>Data Management</a:t>
            </a:r>
          </a:p>
        </p:txBody>
      </p:sp>
    </p:spTree>
    <p:extLst>
      <p:ext uri="{BB962C8B-B14F-4D97-AF65-F5344CB8AC3E}">
        <p14:creationId xmlns:p14="http://schemas.microsoft.com/office/powerpoint/2010/main" val="537560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39A4-AFF5-5F27-3AB0-C755C461575D}"/>
              </a:ext>
            </a:extLst>
          </p:cNvPr>
          <p:cNvSpPr>
            <a:spLocks noGrp="1"/>
          </p:cNvSpPr>
          <p:nvPr>
            <p:ph type="title"/>
          </p:nvPr>
        </p:nvSpPr>
        <p:spPr/>
        <p:txBody>
          <a:bodyPr>
            <a:normAutofit/>
          </a:bodyPr>
          <a:lstStyle/>
          <a:p>
            <a:r>
              <a:rPr lang="en-US" sz="3200" dirty="0"/>
              <a:t>5. Research objectives &amp; work plan</a:t>
            </a:r>
          </a:p>
        </p:txBody>
      </p:sp>
      <p:sp>
        <p:nvSpPr>
          <p:cNvPr id="5" name="Rectangle 4">
            <a:extLst>
              <a:ext uri="{FF2B5EF4-FFF2-40B4-BE49-F238E27FC236}">
                <a16:creationId xmlns:a16="http://schemas.microsoft.com/office/drawing/2014/main" id="{3496D096-EF90-0FD4-A6CA-148B95BC61AE}"/>
              </a:ext>
            </a:extLst>
          </p:cNvPr>
          <p:cNvSpPr/>
          <p:nvPr/>
        </p:nvSpPr>
        <p:spPr>
          <a:xfrm>
            <a:off x="8072568" y="179293"/>
            <a:ext cx="3396099" cy="19364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6" name="Rectangle 5">
            <a:extLst>
              <a:ext uri="{FF2B5EF4-FFF2-40B4-BE49-F238E27FC236}">
                <a16:creationId xmlns:a16="http://schemas.microsoft.com/office/drawing/2014/main" id="{A792618B-616A-BF8D-90EA-23E7DEABC154}"/>
              </a:ext>
            </a:extLst>
          </p:cNvPr>
          <p:cNvSpPr/>
          <p:nvPr/>
        </p:nvSpPr>
        <p:spPr>
          <a:xfrm>
            <a:off x="9436213" y="823915"/>
            <a:ext cx="704221" cy="4808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7" name="Rectangle 6">
            <a:extLst>
              <a:ext uri="{FF2B5EF4-FFF2-40B4-BE49-F238E27FC236}">
                <a16:creationId xmlns:a16="http://schemas.microsoft.com/office/drawing/2014/main" id="{1937CA8F-17BF-FF26-404E-AFA4226AB681}"/>
              </a:ext>
            </a:extLst>
          </p:cNvPr>
          <p:cNvSpPr/>
          <p:nvPr/>
        </p:nvSpPr>
        <p:spPr>
          <a:xfrm>
            <a:off x="8737255" y="186617"/>
            <a:ext cx="702654" cy="645635"/>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8" name="Rectangle 7">
            <a:extLst>
              <a:ext uri="{FF2B5EF4-FFF2-40B4-BE49-F238E27FC236}">
                <a16:creationId xmlns:a16="http://schemas.microsoft.com/office/drawing/2014/main" id="{997A7234-1D99-D149-54A7-65FE78AD3A86}"/>
              </a:ext>
            </a:extLst>
          </p:cNvPr>
          <p:cNvSpPr/>
          <p:nvPr/>
        </p:nvSpPr>
        <p:spPr>
          <a:xfrm>
            <a:off x="10143678" y="180850"/>
            <a:ext cx="665393" cy="11262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9" name="Rectangle 8">
            <a:extLst>
              <a:ext uri="{FF2B5EF4-FFF2-40B4-BE49-F238E27FC236}">
                <a16:creationId xmlns:a16="http://schemas.microsoft.com/office/drawing/2014/main" id="{91B17811-B533-3BE2-5D12-1DF85C573EC9}"/>
              </a:ext>
            </a:extLst>
          </p:cNvPr>
          <p:cNvSpPr/>
          <p:nvPr/>
        </p:nvSpPr>
        <p:spPr>
          <a:xfrm>
            <a:off x="9437924" y="179301"/>
            <a:ext cx="704280" cy="11286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0" name="Rectangle 9">
            <a:extLst>
              <a:ext uri="{FF2B5EF4-FFF2-40B4-BE49-F238E27FC236}">
                <a16:creationId xmlns:a16="http://schemas.microsoft.com/office/drawing/2014/main" id="{9E993229-7420-72B4-4CA6-5AA58F1D6C2C}"/>
              </a:ext>
            </a:extLst>
          </p:cNvPr>
          <p:cNvSpPr/>
          <p:nvPr/>
        </p:nvSpPr>
        <p:spPr>
          <a:xfrm>
            <a:off x="8742827" y="179541"/>
            <a:ext cx="691315" cy="11290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1" name="TextBox 10">
            <a:extLst>
              <a:ext uri="{FF2B5EF4-FFF2-40B4-BE49-F238E27FC236}">
                <a16:creationId xmlns:a16="http://schemas.microsoft.com/office/drawing/2014/main" id="{8F516C3E-B1A7-AD33-7D3C-8B69A48947E9}"/>
              </a:ext>
            </a:extLst>
          </p:cNvPr>
          <p:cNvSpPr txBox="1"/>
          <p:nvPr/>
        </p:nvSpPr>
        <p:spPr>
          <a:xfrm>
            <a:off x="8076889" y="179293"/>
            <a:ext cx="647059" cy="400110"/>
          </a:xfrm>
          <a:prstGeom prst="rect">
            <a:avLst/>
          </a:prstGeom>
          <a:noFill/>
        </p:spPr>
        <p:txBody>
          <a:bodyPr wrap="square" rtlCol="0">
            <a:spAutoFit/>
          </a:bodyPr>
          <a:lstStyle/>
          <a:p>
            <a:pPr algn="ctr"/>
            <a:r>
              <a:rPr lang="en-US" sz="500" b="1"/>
              <a:t>Research response (solution)</a:t>
            </a:r>
          </a:p>
          <a:p>
            <a:pPr algn="ctr"/>
            <a:endParaRPr lang="en-US" sz="500" b="1"/>
          </a:p>
        </p:txBody>
      </p:sp>
      <p:sp>
        <p:nvSpPr>
          <p:cNvPr id="13" name="TextBox 12">
            <a:extLst>
              <a:ext uri="{FF2B5EF4-FFF2-40B4-BE49-F238E27FC236}">
                <a16:creationId xmlns:a16="http://schemas.microsoft.com/office/drawing/2014/main" id="{FC3F18E7-9211-3292-AA63-7D868266898F}"/>
              </a:ext>
            </a:extLst>
          </p:cNvPr>
          <p:cNvSpPr txBox="1"/>
          <p:nvPr/>
        </p:nvSpPr>
        <p:spPr>
          <a:xfrm>
            <a:off x="9440088" y="1317750"/>
            <a:ext cx="693038" cy="477054"/>
          </a:xfrm>
          <a:prstGeom prst="rect">
            <a:avLst/>
          </a:prstGeom>
          <a:noFill/>
        </p:spPr>
        <p:txBody>
          <a:bodyPr wrap="square" rtlCol="0">
            <a:spAutoFit/>
          </a:bodyPr>
          <a:lstStyle/>
          <a:p>
            <a:pPr algn="ctr"/>
            <a:r>
              <a:rPr lang="en-US" sz="500" b="1"/>
              <a:t>Actions to achieve outcomes/impact/benefits and metrics</a:t>
            </a:r>
          </a:p>
        </p:txBody>
      </p:sp>
      <p:sp>
        <p:nvSpPr>
          <p:cNvPr id="14" name="TextBox 13">
            <a:extLst>
              <a:ext uri="{FF2B5EF4-FFF2-40B4-BE49-F238E27FC236}">
                <a16:creationId xmlns:a16="http://schemas.microsoft.com/office/drawing/2014/main" id="{EF2CAB42-5421-54D3-C57D-39DC07B608B5}"/>
              </a:ext>
            </a:extLst>
          </p:cNvPr>
          <p:cNvSpPr txBox="1"/>
          <p:nvPr/>
        </p:nvSpPr>
        <p:spPr>
          <a:xfrm>
            <a:off x="8737613" y="181968"/>
            <a:ext cx="687944" cy="323165"/>
          </a:xfrm>
          <a:prstGeom prst="rect">
            <a:avLst/>
          </a:prstGeom>
          <a:noFill/>
        </p:spPr>
        <p:txBody>
          <a:bodyPr wrap="square" rtlCol="0">
            <a:spAutoFit/>
          </a:bodyPr>
          <a:lstStyle/>
          <a:p>
            <a:pPr algn="ctr"/>
            <a:r>
              <a:rPr lang="en-US" sz="500" b="1"/>
              <a:t>Research objectives</a:t>
            </a:r>
          </a:p>
          <a:p>
            <a:pPr algn="ctr"/>
            <a:endParaRPr lang="en-US" sz="500" b="1"/>
          </a:p>
        </p:txBody>
      </p:sp>
      <p:sp>
        <p:nvSpPr>
          <p:cNvPr id="15" name="TextBox 14">
            <a:extLst>
              <a:ext uri="{FF2B5EF4-FFF2-40B4-BE49-F238E27FC236}">
                <a16:creationId xmlns:a16="http://schemas.microsoft.com/office/drawing/2014/main" id="{62AF8153-9D5D-3E84-7063-87CC1EEF2ECF}"/>
              </a:ext>
            </a:extLst>
          </p:cNvPr>
          <p:cNvSpPr txBox="1"/>
          <p:nvPr/>
        </p:nvSpPr>
        <p:spPr>
          <a:xfrm>
            <a:off x="10161048" y="185486"/>
            <a:ext cx="632647" cy="323165"/>
          </a:xfrm>
          <a:prstGeom prst="rect">
            <a:avLst/>
          </a:prstGeom>
          <a:noFill/>
        </p:spPr>
        <p:txBody>
          <a:bodyPr wrap="square" rtlCol="0">
            <a:spAutoFit/>
          </a:bodyPr>
          <a:lstStyle/>
          <a:p>
            <a:pPr algn="ctr"/>
            <a:r>
              <a:rPr lang="en-US" sz="500" b="1" dirty="0"/>
              <a:t>Users and Beneficiaries</a:t>
            </a:r>
          </a:p>
          <a:p>
            <a:pPr algn="ctr"/>
            <a:endParaRPr lang="en-US" sz="500" b="1" dirty="0"/>
          </a:p>
        </p:txBody>
      </p:sp>
      <p:sp>
        <p:nvSpPr>
          <p:cNvPr id="16" name="Rectangle 15">
            <a:extLst>
              <a:ext uri="{FF2B5EF4-FFF2-40B4-BE49-F238E27FC236}">
                <a16:creationId xmlns:a16="http://schemas.microsoft.com/office/drawing/2014/main" id="{2CFEE608-3DC1-444E-52DE-C666D44534B8}"/>
              </a:ext>
            </a:extLst>
          </p:cNvPr>
          <p:cNvSpPr/>
          <p:nvPr/>
        </p:nvSpPr>
        <p:spPr>
          <a:xfrm>
            <a:off x="8068247" y="1824162"/>
            <a:ext cx="1732549" cy="2889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7" name="Rectangle 16">
            <a:extLst>
              <a:ext uri="{FF2B5EF4-FFF2-40B4-BE49-F238E27FC236}">
                <a16:creationId xmlns:a16="http://schemas.microsoft.com/office/drawing/2014/main" id="{8A8F682D-2F97-2448-0B74-0185FE001EBE}"/>
              </a:ext>
            </a:extLst>
          </p:cNvPr>
          <p:cNvSpPr/>
          <p:nvPr/>
        </p:nvSpPr>
        <p:spPr>
          <a:xfrm>
            <a:off x="10143279" y="1304728"/>
            <a:ext cx="1325389" cy="5171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8" name="TextBox 17">
            <a:extLst>
              <a:ext uri="{FF2B5EF4-FFF2-40B4-BE49-F238E27FC236}">
                <a16:creationId xmlns:a16="http://schemas.microsoft.com/office/drawing/2014/main" id="{5C0F2E6D-9454-331A-5BBA-FBE8B00883C8}"/>
              </a:ext>
            </a:extLst>
          </p:cNvPr>
          <p:cNvSpPr txBox="1"/>
          <p:nvPr/>
        </p:nvSpPr>
        <p:spPr>
          <a:xfrm>
            <a:off x="8109582" y="1831481"/>
            <a:ext cx="1378674" cy="246221"/>
          </a:xfrm>
          <a:prstGeom prst="rect">
            <a:avLst/>
          </a:prstGeom>
          <a:noFill/>
        </p:spPr>
        <p:txBody>
          <a:bodyPr wrap="square" rtlCol="0">
            <a:spAutoFit/>
          </a:bodyPr>
          <a:lstStyle/>
          <a:p>
            <a:pPr algn="ctr"/>
            <a:r>
              <a:rPr lang="en-US" sz="500" b="1"/>
              <a:t>Research expenses (Costs)</a:t>
            </a:r>
          </a:p>
          <a:p>
            <a:pPr algn="ctr"/>
            <a:endParaRPr lang="en-US" sz="500" b="1"/>
          </a:p>
        </p:txBody>
      </p:sp>
      <p:sp>
        <p:nvSpPr>
          <p:cNvPr id="19" name="TextBox 18">
            <a:extLst>
              <a:ext uri="{FF2B5EF4-FFF2-40B4-BE49-F238E27FC236}">
                <a16:creationId xmlns:a16="http://schemas.microsoft.com/office/drawing/2014/main" id="{ECB8068C-BBFA-F154-CAE6-1616D1ACD324}"/>
              </a:ext>
            </a:extLst>
          </p:cNvPr>
          <p:cNvSpPr txBox="1"/>
          <p:nvPr/>
        </p:nvSpPr>
        <p:spPr>
          <a:xfrm>
            <a:off x="10142204" y="1831481"/>
            <a:ext cx="1278939" cy="169277"/>
          </a:xfrm>
          <a:prstGeom prst="rect">
            <a:avLst/>
          </a:prstGeom>
          <a:noFill/>
        </p:spPr>
        <p:txBody>
          <a:bodyPr wrap="square" rtlCol="0">
            <a:spAutoFit/>
          </a:bodyPr>
          <a:lstStyle/>
          <a:p>
            <a:pPr algn="ctr"/>
            <a:r>
              <a:rPr lang="en-US" sz="500" b="1"/>
              <a:t>Funding streams  (Income)</a:t>
            </a:r>
          </a:p>
        </p:txBody>
      </p:sp>
      <p:sp>
        <p:nvSpPr>
          <p:cNvPr id="20" name="TextBox 19">
            <a:extLst>
              <a:ext uri="{FF2B5EF4-FFF2-40B4-BE49-F238E27FC236}">
                <a16:creationId xmlns:a16="http://schemas.microsoft.com/office/drawing/2014/main" id="{28F3B447-8FCD-6BF6-4A74-9AAB13724C98}"/>
              </a:ext>
            </a:extLst>
          </p:cNvPr>
          <p:cNvSpPr txBox="1"/>
          <p:nvPr/>
        </p:nvSpPr>
        <p:spPr>
          <a:xfrm>
            <a:off x="10161048" y="1314521"/>
            <a:ext cx="1260094" cy="169277"/>
          </a:xfrm>
          <a:prstGeom prst="rect">
            <a:avLst/>
          </a:prstGeom>
          <a:noFill/>
        </p:spPr>
        <p:txBody>
          <a:bodyPr wrap="square" rtlCol="0">
            <a:spAutoFit/>
          </a:bodyPr>
          <a:lstStyle/>
          <a:p>
            <a:pPr algn="ctr"/>
            <a:r>
              <a:rPr lang="en-US" sz="500" b="1"/>
              <a:t>Outcomes/Benefits /Impact</a:t>
            </a:r>
          </a:p>
        </p:txBody>
      </p:sp>
      <p:sp>
        <p:nvSpPr>
          <p:cNvPr id="21" name="Rectangle 20">
            <a:extLst>
              <a:ext uri="{FF2B5EF4-FFF2-40B4-BE49-F238E27FC236}">
                <a16:creationId xmlns:a16="http://schemas.microsoft.com/office/drawing/2014/main" id="{8012B62B-AA6B-DE6D-A86E-66C8A495EDF8}"/>
              </a:ext>
            </a:extLst>
          </p:cNvPr>
          <p:cNvSpPr/>
          <p:nvPr/>
        </p:nvSpPr>
        <p:spPr>
          <a:xfrm>
            <a:off x="8072141" y="1824883"/>
            <a:ext cx="3400420" cy="2878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2" name="TextBox 21">
            <a:extLst>
              <a:ext uri="{FF2B5EF4-FFF2-40B4-BE49-F238E27FC236}">
                <a16:creationId xmlns:a16="http://schemas.microsoft.com/office/drawing/2014/main" id="{7CBB62CF-FB6F-B527-D482-7C8C619243B2}"/>
              </a:ext>
            </a:extLst>
          </p:cNvPr>
          <p:cNvSpPr txBox="1"/>
          <p:nvPr/>
        </p:nvSpPr>
        <p:spPr>
          <a:xfrm>
            <a:off x="9430118" y="183843"/>
            <a:ext cx="744911" cy="400110"/>
          </a:xfrm>
          <a:prstGeom prst="rect">
            <a:avLst/>
          </a:prstGeom>
          <a:noFill/>
        </p:spPr>
        <p:txBody>
          <a:bodyPr wrap="square" rtlCol="0">
            <a:spAutoFit/>
          </a:bodyPr>
          <a:lstStyle/>
          <a:p>
            <a:pPr algn="ctr"/>
            <a:r>
              <a:rPr lang="en-US" sz="500" b="1"/>
              <a:t>Competitive advantage</a:t>
            </a:r>
          </a:p>
          <a:p>
            <a:pPr algn="ctr"/>
            <a:endParaRPr lang="en-US" sz="500" b="1"/>
          </a:p>
          <a:p>
            <a:pPr algn="ctr"/>
            <a:endParaRPr lang="en-US" sz="500"/>
          </a:p>
        </p:txBody>
      </p:sp>
      <p:sp>
        <p:nvSpPr>
          <p:cNvPr id="23" name="TextBox 22">
            <a:extLst>
              <a:ext uri="{FF2B5EF4-FFF2-40B4-BE49-F238E27FC236}">
                <a16:creationId xmlns:a16="http://schemas.microsoft.com/office/drawing/2014/main" id="{FC15A043-3367-370E-FFD4-3B081E8C3E60}"/>
              </a:ext>
            </a:extLst>
          </p:cNvPr>
          <p:cNvSpPr txBox="1"/>
          <p:nvPr/>
        </p:nvSpPr>
        <p:spPr>
          <a:xfrm>
            <a:off x="9438463" y="820618"/>
            <a:ext cx="709589" cy="246221"/>
          </a:xfrm>
          <a:prstGeom prst="rect">
            <a:avLst/>
          </a:prstGeom>
          <a:noFill/>
        </p:spPr>
        <p:txBody>
          <a:bodyPr wrap="square" rtlCol="0">
            <a:spAutoFit/>
          </a:bodyPr>
          <a:lstStyle/>
          <a:p>
            <a:pPr algn="ctr"/>
            <a:r>
              <a:rPr lang="en-US" sz="500" b="1"/>
              <a:t>Unique (value) proposition</a:t>
            </a:r>
          </a:p>
        </p:txBody>
      </p:sp>
      <p:sp>
        <p:nvSpPr>
          <p:cNvPr id="24" name="TextBox 23">
            <a:extLst>
              <a:ext uri="{FF2B5EF4-FFF2-40B4-BE49-F238E27FC236}">
                <a16:creationId xmlns:a16="http://schemas.microsoft.com/office/drawing/2014/main" id="{E9DCCF8E-E063-CA83-7CC5-DEF27D1C4EB4}"/>
              </a:ext>
            </a:extLst>
          </p:cNvPr>
          <p:cNvSpPr txBox="1"/>
          <p:nvPr/>
        </p:nvSpPr>
        <p:spPr>
          <a:xfrm>
            <a:off x="8753811" y="827486"/>
            <a:ext cx="645916" cy="477054"/>
          </a:xfrm>
          <a:prstGeom prst="rect">
            <a:avLst/>
          </a:prstGeom>
          <a:noFill/>
        </p:spPr>
        <p:txBody>
          <a:bodyPr wrap="square" rtlCol="0">
            <a:spAutoFit/>
          </a:bodyPr>
          <a:lstStyle/>
          <a:p>
            <a:pPr algn="ctr"/>
            <a:r>
              <a:rPr lang="en-US" sz="500" b="1"/>
              <a:t>Key collaborators, partners  and resources</a:t>
            </a:r>
          </a:p>
          <a:p>
            <a:pPr algn="ctr"/>
            <a:endParaRPr lang="en-US" sz="500" b="1"/>
          </a:p>
        </p:txBody>
      </p:sp>
      <p:cxnSp>
        <p:nvCxnSpPr>
          <p:cNvPr id="25" name="Straight Connector 24">
            <a:extLst>
              <a:ext uri="{FF2B5EF4-FFF2-40B4-BE49-F238E27FC236}">
                <a16:creationId xmlns:a16="http://schemas.microsoft.com/office/drawing/2014/main" id="{51C192BE-C878-498D-F39A-DD3CF89EF5A9}"/>
              </a:ext>
            </a:extLst>
          </p:cNvPr>
          <p:cNvCxnSpPr>
            <a:cxnSpLocks/>
          </p:cNvCxnSpPr>
          <p:nvPr/>
        </p:nvCxnSpPr>
        <p:spPr>
          <a:xfrm flipV="1">
            <a:off x="8742658" y="823858"/>
            <a:ext cx="697431" cy="1985"/>
          </a:xfrm>
          <a:prstGeom prst="lin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193BE43-39C2-9DB4-C863-C3E26DB2D8EC}"/>
              </a:ext>
            </a:extLst>
          </p:cNvPr>
          <p:cNvSpPr/>
          <p:nvPr/>
        </p:nvSpPr>
        <p:spPr>
          <a:xfrm>
            <a:off x="8070883" y="1307112"/>
            <a:ext cx="676883"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a:t>v</a:t>
            </a:r>
          </a:p>
        </p:txBody>
      </p:sp>
      <p:sp>
        <p:nvSpPr>
          <p:cNvPr id="27" name="TextBox 26">
            <a:extLst>
              <a:ext uri="{FF2B5EF4-FFF2-40B4-BE49-F238E27FC236}">
                <a16:creationId xmlns:a16="http://schemas.microsoft.com/office/drawing/2014/main" id="{3E179603-AEE1-A338-3072-EA6861DED42D}"/>
              </a:ext>
            </a:extLst>
          </p:cNvPr>
          <p:cNvSpPr txBox="1"/>
          <p:nvPr/>
        </p:nvSpPr>
        <p:spPr>
          <a:xfrm>
            <a:off x="8068673" y="1321402"/>
            <a:ext cx="668941" cy="400110"/>
          </a:xfrm>
          <a:prstGeom prst="rect">
            <a:avLst/>
          </a:prstGeom>
          <a:noFill/>
        </p:spPr>
        <p:txBody>
          <a:bodyPr wrap="square" rtlCol="0">
            <a:spAutoFit/>
          </a:bodyPr>
          <a:lstStyle/>
          <a:p>
            <a:pPr algn="ctr"/>
            <a:r>
              <a:rPr lang="en-US" sz="500" b="1"/>
              <a:t>Research output</a:t>
            </a:r>
          </a:p>
          <a:p>
            <a:pPr algn="ctr"/>
            <a:r>
              <a:rPr lang="en-US" sz="500" b="1"/>
              <a:t> </a:t>
            </a:r>
          </a:p>
          <a:p>
            <a:pPr algn="ctr"/>
            <a:endParaRPr lang="en-US" sz="500" b="1"/>
          </a:p>
        </p:txBody>
      </p:sp>
      <p:sp>
        <p:nvSpPr>
          <p:cNvPr id="28" name="Rectangle 27">
            <a:extLst>
              <a:ext uri="{FF2B5EF4-FFF2-40B4-BE49-F238E27FC236}">
                <a16:creationId xmlns:a16="http://schemas.microsoft.com/office/drawing/2014/main" id="{56EC4A74-00B3-9298-25CF-73939DC7167E}"/>
              </a:ext>
            </a:extLst>
          </p:cNvPr>
          <p:cNvSpPr/>
          <p:nvPr/>
        </p:nvSpPr>
        <p:spPr>
          <a:xfrm>
            <a:off x="8747111" y="1304728"/>
            <a:ext cx="687031"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9" name="TextBox 28">
            <a:extLst>
              <a:ext uri="{FF2B5EF4-FFF2-40B4-BE49-F238E27FC236}">
                <a16:creationId xmlns:a16="http://schemas.microsoft.com/office/drawing/2014/main" id="{749C8F97-43B8-6AD7-CDC0-58BEB25F29D1}"/>
              </a:ext>
            </a:extLst>
          </p:cNvPr>
          <p:cNvSpPr txBox="1"/>
          <p:nvPr/>
        </p:nvSpPr>
        <p:spPr>
          <a:xfrm>
            <a:off x="8725920" y="1324912"/>
            <a:ext cx="668941" cy="323165"/>
          </a:xfrm>
          <a:prstGeom prst="rect">
            <a:avLst/>
          </a:prstGeom>
          <a:noFill/>
        </p:spPr>
        <p:txBody>
          <a:bodyPr wrap="square" rtlCol="0">
            <a:spAutoFit/>
          </a:bodyPr>
          <a:lstStyle/>
          <a:p>
            <a:pPr algn="ctr"/>
            <a:r>
              <a:rPr lang="en-US" sz="500" b="1"/>
              <a:t>Risks</a:t>
            </a:r>
          </a:p>
          <a:p>
            <a:pPr algn="ctr"/>
            <a:r>
              <a:rPr lang="en-US" sz="500" b="1"/>
              <a:t> </a:t>
            </a:r>
          </a:p>
          <a:p>
            <a:pPr algn="ctr"/>
            <a:endParaRPr lang="en-US" sz="500" b="1"/>
          </a:p>
        </p:txBody>
      </p:sp>
      <p:sp>
        <p:nvSpPr>
          <p:cNvPr id="3" name="TextBox 2">
            <a:extLst>
              <a:ext uri="{FF2B5EF4-FFF2-40B4-BE49-F238E27FC236}">
                <a16:creationId xmlns:a16="http://schemas.microsoft.com/office/drawing/2014/main" id="{AE3851A5-CDD6-9DD0-8A23-19F75398B3A2}"/>
              </a:ext>
            </a:extLst>
          </p:cNvPr>
          <p:cNvSpPr txBox="1"/>
          <p:nvPr/>
        </p:nvSpPr>
        <p:spPr>
          <a:xfrm>
            <a:off x="658958" y="1064321"/>
            <a:ext cx="7310653"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B3B3B"/>
                </a:solidFill>
              </a:rPr>
              <a:t>Looking at your research aims, what are the objectives that will help you achieve those aims ?</a:t>
            </a:r>
          </a:p>
          <a:p>
            <a:pPr marL="285750" indent="-285750">
              <a:buFont typeface="Arial" panose="020B0604020202020204" pitchFamily="34" charset="0"/>
              <a:buChar char="•"/>
            </a:pPr>
            <a:endParaRPr lang="en-US" dirty="0">
              <a:solidFill>
                <a:srgbClr val="3B3B3B"/>
              </a:solidFill>
            </a:endParaRPr>
          </a:p>
          <a:p>
            <a:pPr marL="742950" lvl="1" indent="-285750">
              <a:buFont typeface="Arial" panose="020B0604020202020204" pitchFamily="34" charset="0"/>
              <a:buChar char="•"/>
            </a:pPr>
            <a:r>
              <a:rPr lang="en-US" dirty="0">
                <a:solidFill>
                  <a:srgbClr val="3B3B3B"/>
                </a:solidFill>
              </a:rPr>
              <a:t>Make them </a:t>
            </a:r>
            <a:r>
              <a:rPr lang="en-US" b="1" dirty="0">
                <a:solidFill>
                  <a:srgbClr val="3B3B3B"/>
                </a:solidFill>
              </a:rPr>
              <a:t>SMART </a:t>
            </a:r>
            <a:r>
              <a:rPr lang="en-US" dirty="0">
                <a:solidFill>
                  <a:srgbClr val="3B3B3B"/>
                </a:solidFill>
              </a:rPr>
              <a:t>(specific, measurable, achievable, realistic, time constrained (when they need to be achieved). </a:t>
            </a:r>
          </a:p>
          <a:p>
            <a:pPr marL="285750" indent="-285750">
              <a:buFont typeface="Arial" panose="020B0604020202020204" pitchFamily="34" charset="0"/>
              <a:buChar char="•"/>
            </a:pPr>
            <a:endParaRPr lang="en-US" dirty="0">
              <a:solidFill>
                <a:srgbClr val="3B3B3B"/>
              </a:solidFill>
            </a:endParaRPr>
          </a:p>
          <a:p>
            <a:pPr lvl="1" algn="l"/>
            <a:endParaRPr lang="en-GB" b="0" i="0" u="none" strike="noStrike" dirty="0">
              <a:solidFill>
                <a:srgbClr val="374151"/>
              </a:solidFill>
              <a:effectLst/>
            </a:endParaRPr>
          </a:p>
        </p:txBody>
      </p:sp>
      <p:sp>
        <p:nvSpPr>
          <p:cNvPr id="30" name="TextBox 29">
            <a:extLst>
              <a:ext uri="{FF2B5EF4-FFF2-40B4-BE49-F238E27FC236}">
                <a16:creationId xmlns:a16="http://schemas.microsoft.com/office/drawing/2014/main" id="{1A9C6671-3F93-8EAA-9A07-D4AA6A1DC07C}"/>
              </a:ext>
            </a:extLst>
          </p:cNvPr>
          <p:cNvSpPr txBox="1"/>
          <p:nvPr/>
        </p:nvSpPr>
        <p:spPr>
          <a:xfrm>
            <a:off x="658958" y="2635174"/>
            <a:ext cx="10372961" cy="3662541"/>
          </a:xfrm>
          <a:prstGeom prst="rect">
            <a:avLst/>
          </a:prstGeom>
          <a:noFill/>
        </p:spPr>
        <p:txBody>
          <a:bodyPr wrap="square">
            <a:spAutoFit/>
          </a:bodyPr>
          <a:lstStyle/>
          <a:p>
            <a:pPr marL="285750" indent="-285750">
              <a:buFont typeface="Arial" panose="020B0604020202020204" pitchFamily="34" charset="0"/>
              <a:buChar char="•"/>
            </a:pPr>
            <a:r>
              <a:rPr lang="en-US" sz="1600" dirty="0">
                <a:solidFill>
                  <a:srgbClr val="3B3B3B"/>
                </a:solidFill>
              </a:rPr>
              <a:t>Consider the following when describing your objectives/actions</a:t>
            </a:r>
          </a:p>
          <a:p>
            <a:pPr marL="742950" lvl="1" indent="-285750">
              <a:buFont typeface="Arial" panose="020B0604020202020204" pitchFamily="34" charset="0"/>
              <a:buChar char="•"/>
            </a:pPr>
            <a:endParaRPr lang="en-US" sz="800" dirty="0">
              <a:solidFill>
                <a:srgbClr val="3B3B3B"/>
              </a:solidFill>
            </a:endParaRPr>
          </a:p>
          <a:p>
            <a:pPr marL="742950" lvl="1" indent="-285750">
              <a:buFont typeface="Arial" panose="020B0604020202020204" pitchFamily="34" charset="0"/>
              <a:buChar char="•"/>
            </a:pPr>
            <a:r>
              <a:rPr lang="en-US" sz="1600" dirty="0">
                <a:solidFill>
                  <a:srgbClr val="3B3B3B"/>
                </a:solidFill>
              </a:rPr>
              <a:t>Have you provided a </a:t>
            </a:r>
            <a:r>
              <a:rPr lang="en-US" sz="1600" b="1" dirty="0">
                <a:solidFill>
                  <a:srgbClr val="3B3B3B"/>
                </a:solidFill>
              </a:rPr>
              <a:t>well thought out research design</a:t>
            </a:r>
            <a:r>
              <a:rPr lang="en-US" sz="1600" dirty="0">
                <a:solidFill>
                  <a:srgbClr val="3B3B3B"/>
                </a:solidFill>
              </a:rPr>
              <a:t> in which there is a reasoned explanation of</a:t>
            </a:r>
            <a:r>
              <a:rPr lang="en-US" sz="1600" b="1" dirty="0">
                <a:solidFill>
                  <a:srgbClr val="3B3B3B"/>
                </a:solidFill>
              </a:rPr>
              <a:t> how it addresses the challenge articulated</a:t>
            </a:r>
            <a:r>
              <a:rPr lang="en-US" sz="1600" dirty="0">
                <a:solidFill>
                  <a:srgbClr val="3B3B3B"/>
                </a:solidFill>
              </a:rPr>
              <a:t>? </a:t>
            </a:r>
            <a:endParaRPr lang="en-US" sz="1600" dirty="0">
              <a:solidFill>
                <a:srgbClr val="3B3B3B"/>
              </a:solidFill>
              <a:cs typeface="Calibri"/>
            </a:endParaRPr>
          </a:p>
          <a:p>
            <a:pPr marL="742950" lvl="1" indent="-285750">
              <a:buFont typeface="Arial" panose="020B0604020202020204" pitchFamily="34" charset="0"/>
              <a:buChar char="•"/>
            </a:pPr>
            <a:r>
              <a:rPr lang="en-US" sz="1600" b="1" dirty="0">
                <a:solidFill>
                  <a:srgbClr val="3B3B3B"/>
                </a:solidFill>
              </a:rPr>
              <a:t>Are you being realistic about these? </a:t>
            </a:r>
            <a:r>
              <a:rPr lang="en-US" sz="1600" dirty="0">
                <a:solidFill>
                  <a:srgbClr val="3B3B3B"/>
                </a:solidFill>
              </a:rPr>
              <a:t>What will your research design allow you  to say in the interpretation of anticipated results?</a:t>
            </a:r>
          </a:p>
          <a:p>
            <a:pPr marL="742950" lvl="1" indent="-285750">
              <a:buFont typeface="Arial" panose="020B0604020202020204" pitchFamily="34" charset="0"/>
              <a:buChar char="•"/>
            </a:pPr>
            <a:r>
              <a:rPr lang="en-US" sz="1600" dirty="0">
                <a:solidFill>
                  <a:srgbClr val="3B3B3B"/>
                </a:solidFill>
              </a:rPr>
              <a:t>Are you  satisfied that you have </a:t>
            </a:r>
            <a:r>
              <a:rPr lang="en-US" sz="1600" b="1" dirty="0">
                <a:solidFill>
                  <a:srgbClr val="3B3B3B"/>
                </a:solidFill>
              </a:rPr>
              <a:t>fully defended your chosen research design </a:t>
            </a:r>
            <a:r>
              <a:rPr lang="en-US" sz="1600" dirty="0">
                <a:solidFill>
                  <a:srgbClr val="3B3B3B"/>
                </a:solidFill>
              </a:rPr>
              <a:t>and </a:t>
            </a:r>
            <a:r>
              <a:rPr lang="en-US" sz="1600" b="1" dirty="0">
                <a:solidFill>
                  <a:srgbClr val="3B3B3B"/>
                </a:solidFill>
              </a:rPr>
              <a:t>made it clear why others are not appropriate</a:t>
            </a:r>
            <a:r>
              <a:rPr lang="en-US" sz="1600" dirty="0">
                <a:solidFill>
                  <a:srgbClr val="3B3B3B"/>
                </a:solidFill>
              </a:rPr>
              <a:t>? </a:t>
            </a:r>
            <a:endParaRPr lang="en-US" sz="1600" dirty="0">
              <a:solidFill>
                <a:srgbClr val="3B3B3B"/>
              </a:solidFill>
              <a:cs typeface="Calibri"/>
            </a:endParaRPr>
          </a:p>
          <a:p>
            <a:pPr marL="1200150" lvl="2" indent="-285750">
              <a:buFont typeface="Arial" panose="020B0604020202020204" pitchFamily="34" charset="0"/>
              <a:buChar char="•"/>
            </a:pPr>
            <a:r>
              <a:rPr lang="en-US" sz="1600" dirty="0">
                <a:solidFill>
                  <a:srgbClr val="3B3B3B"/>
                </a:solidFill>
              </a:rPr>
              <a:t>Clearly articulate </a:t>
            </a:r>
            <a:r>
              <a:rPr lang="en-US" sz="1600" b="1" dirty="0">
                <a:solidFill>
                  <a:srgbClr val="3B3B3B"/>
                </a:solidFill>
              </a:rPr>
              <a:t>how your research differs/is better </a:t>
            </a:r>
            <a:r>
              <a:rPr lang="en-US" sz="1600" dirty="0">
                <a:solidFill>
                  <a:srgbClr val="3B3B3B"/>
                </a:solidFill>
              </a:rPr>
              <a:t>from competing approaches to solve the problems </a:t>
            </a:r>
            <a:endParaRPr lang="en-US" sz="1600" dirty="0">
              <a:solidFill>
                <a:srgbClr val="3B3B3B"/>
              </a:solidFill>
              <a:cs typeface="Calibri"/>
            </a:endParaRPr>
          </a:p>
          <a:p>
            <a:pPr marL="742950" lvl="1" indent="-285750">
              <a:buFont typeface="Arial" panose="020B0604020202020204" pitchFamily="34" charset="0"/>
              <a:buChar char="•"/>
            </a:pPr>
            <a:r>
              <a:rPr lang="en-US" sz="1600" dirty="0">
                <a:solidFill>
                  <a:srgbClr val="3B3B3B"/>
                </a:solidFill>
              </a:rPr>
              <a:t>Are you using the most relevant approach and the most appropriate methods? How will these relate to and deliver the objectives?</a:t>
            </a:r>
          </a:p>
          <a:p>
            <a:pPr marL="742950" lvl="1" indent="-285750">
              <a:buFont typeface="Arial" panose="020B0604020202020204" pitchFamily="34" charset="0"/>
              <a:buChar char="•"/>
            </a:pPr>
            <a:r>
              <a:rPr lang="en-US" sz="1600" dirty="0">
                <a:solidFill>
                  <a:srgbClr val="3B3B3B"/>
                </a:solidFill>
              </a:rPr>
              <a:t>Have you  given a full and detailed description of the proposed research methods? Is there </a:t>
            </a:r>
            <a:r>
              <a:rPr lang="en-US" sz="1600" b="1" dirty="0">
                <a:solidFill>
                  <a:srgbClr val="3B3B3B"/>
                </a:solidFill>
              </a:rPr>
              <a:t>any innovation in the methodology </a:t>
            </a:r>
            <a:r>
              <a:rPr lang="en-US" sz="1600" dirty="0">
                <a:solidFill>
                  <a:srgbClr val="3B3B3B"/>
                </a:solidFill>
              </a:rPr>
              <a:t>you are planning to use? Or are you using established methods innovatively?</a:t>
            </a:r>
            <a:endParaRPr lang="en-US" sz="1600" dirty="0">
              <a:solidFill>
                <a:srgbClr val="3B3B3B"/>
              </a:solidFill>
              <a:cs typeface="Calibri"/>
            </a:endParaRPr>
          </a:p>
        </p:txBody>
      </p:sp>
      <p:sp>
        <p:nvSpPr>
          <p:cNvPr id="4" name="TextBox 3">
            <a:extLst>
              <a:ext uri="{FF2B5EF4-FFF2-40B4-BE49-F238E27FC236}">
                <a16:creationId xmlns:a16="http://schemas.microsoft.com/office/drawing/2014/main" id="{62F51517-751F-CBB9-E0D8-B60E7842316D}"/>
              </a:ext>
            </a:extLst>
          </p:cNvPr>
          <p:cNvSpPr txBox="1"/>
          <p:nvPr/>
        </p:nvSpPr>
        <p:spPr>
          <a:xfrm>
            <a:off x="10827599" y="189994"/>
            <a:ext cx="633878" cy="323165"/>
          </a:xfrm>
          <a:prstGeom prst="rect">
            <a:avLst/>
          </a:prstGeom>
          <a:noFill/>
        </p:spPr>
        <p:txBody>
          <a:bodyPr wrap="square" rtlCol="0">
            <a:spAutoFit/>
          </a:bodyPr>
          <a:lstStyle/>
          <a:p>
            <a:pPr algn="ctr"/>
            <a:r>
              <a:rPr lang="en-US" sz="500" b="1" dirty="0"/>
              <a:t>Problem and context (Challenge)</a:t>
            </a:r>
          </a:p>
        </p:txBody>
      </p:sp>
    </p:spTree>
    <p:extLst>
      <p:ext uri="{BB962C8B-B14F-4D97-AF65-F5344CB8AC3E}">
        <p14:creationId xmlns:p14="http://schemas.microsoft.com/office/powerpoint/2010/main" val="3731666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39A4-AFF5-5F27-3AB0-C755C461575D}"/>
              </a:ext>
            </a:extLst>
          </p:cNvPr>
          <p:cNvSpPr>
            <a:spLocks noGrp="1"/>
          </p:cNvSpPr>
          <p:nvPr>
            <p:ph type="title"/>
          </p:nvPr>
        </p:nvSpPr>
        <p:spPr/>
        <p:txBody>
          <a:bodyPr>
            <a:normAutofit/>
          </a:bodyPr>
          <a:lstStyle/>
          <a:p>
            <a:r>
              <a:rPr lang="en-US" sz="3200" dirty="0"/>
              <a:t>6. Research Outputs</a:t>
            </a:r>
          </a:p>
        </p:txBody>
      </p:sp>
      <p:sp>
        <p:nvSpPr>
          <p:cNvPr id="5" name="Rectangle 4">
            <a:extLst>
              <a:ext uri="{FF2B5EF4-FFF2-40B4-BE49-F238E27FC236}">
                <a16:creationId xmlns:a16="http://schemas.microsoft.com/office/drawing/2014/main" id="{3496D096-EF90-0FD4-A6CA-148B95BC61AE}"/>
              </a:ext>
            </a:extLst>
          </p:cNvPr>
          <p:cNvSpPr/>
          <p:nvPr/>
        </p:nvSpPr>
        <p:spPr>
          <a:xfrm>
            <a:off x="8072568" y="179293"/>
            <a:ext cx="3396099" cy="19364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6" name="Rectangle 5">
            <a:extLst>
              <a:ext uri="{FF2B5EF4-FFF2-40B4-BE49-F238E27FC236}">
                <a16:creationId xmlns:a16="http://schemas.microsoft.com/office/drawing/2014/main" id="{A792618B-616A-BF8D-90EA-23E7DEABC154}"/>
              </a:ext>
            </a:extLst>
          </p:cNvPr>
          <p:cNvSpPr/>
          <p:nvPr/>
        </p:nvSpPr>
        <p:spPr>
          <a:xfrm>
            <a:off x="9436213" y="823915"/>
            <a:ext cx="704221" cy="4808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7" name="Rectangle 6">
            <a:extLst>
              <a:ext uri="{FF2B5EF4-FFF2-40B4-BE49-F238E27FC236}">
                <a16:creationId xmlns:a16="http://schemas.microsoft.com/office/drawing/2014/main" id="{1937CA8F-17BF-FF26-404E-AFA4226AB681}"/>
              </a:ext>
            </a:extLst>
          </p:cNvPr>
          <p:cNvSpPr/>
          <p:nvPr/>
        </p:nvSpPr>
        <p:spPr>
          <a:xfrm>
            <a:off x="8064353" y="1287389"/>
            <a:ext cx="702654" cy="514779"/>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8" name="Rectangle 7">
            <a:extLst>
              <a:ext uri="{FF2B5EF4-FFF2-40B4-BE49-F238E27FC236}">
                <a16:creationId xmlns:a16="http://schemas.microsoft.com/office/drawing/2014/main" id="{997A7234-1D99-D149-54A7-65FE78AD3A86}"/>
              </a:ext>
            </a:extLst>
          </p:cNvPr>
          <p:cNvSpPr/>
          <p:nvPr/>
        </p:nvSpPr>
        <p:spPr>
          <a:xfrm>
            <a:off x="10143678" y="180850"/>
            <a:ext cx="665393" cy="11262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9" name="Rectangle 8">
            <a:extLst>
              <a:ext uri="{FF2B5EF4-FFF2-40B4-BE49-F238E27FC236}">
                <a16:creationId xmlns:a16="http://schemas.microsoft.com/office/drawing/2014/main" id="{91B17811-B533-3BE2-5D12-1DF85C573EC9}"/>
              </a:ext>
            </a:extLst>
          </p:cNvPr>
          <p:cNvSpPr/>
          <p:nvPr/>
        </p:nvSpPr>
        <p:spPr>
          <a:xfrm>
            <a:off x="9437924" y="179301"/>
            <a:ext cx="704280" cy="11286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0" name="Rectangle 9">
            <a:extLst>
              <a:ext uri="{FF2B5EF4-FFF2-40B4-BE49-F238E27FC236}">
                <a16:creationId xmlns:a16="http://schemas.microsoft.com/office/drawing/2014/main" id="{9E993229-7420-72B4-4CA6-5AA58F1D6C2C}"/>
              </a:ext>
            </a:extLst>
          </p:cNvPr>
          <p:cNvSpPr/>
          <p:nvPr/>
        </p:nvSpPr>
        <p:spPr>
          <a:xfrm>
            <a:off x="8742827" y="179541"/>
            <a:ext cx="691315" cy="11290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1" name="TextBox 10">
            <a:extLst>
              <a:ext uri="{FF2B5EF4-FFF2-40B4-BE49-F238E27FC236}">
                <a16:creationId xmlns:a16="http://schemas.microsoft.com/office/drawing/2014/main" id="{8F516C3E-B1A7-AD33-7D3C-8B69A48947E9}"/>
              </a:ext>
            </a:extLst>
          </p:cNvPr>
          <p:cNvSpPr txBox="1"/>
          <p:nvPr/>
        </p:nvSpPr>
        <p:spPr>
          <a:xfrm>
            <a:off x="8076889" y="179293"/>
            <a:ext cx="647059" cy="400110"/>
          </a:xfrm>
          <a:prstGeom prst="rect">
            <a:avLst/>
          </a:prstGeom>
          <a:noFill/>
        </p:spPr>
        <p:txBody>
          <a:bodyPr wrap="square" rtlCol="0">
            <a:spAutoFit/>
          </a:bodyPr>
          <a:lstStyle/>
          <a:p>
            <a:pPr algn="ctr"/>
            <a:r>
              <a:rPr lang="en-US" sz="500" b="1"/>
              <a:t>Research response (solution)</a:t>
            </a:r>
          </a:p>
          <a:p>
            <a:pPr algn="ctr"/>
            <a:endParaRPr lang="en-US" sz="500" b="1"/>
          </a:p>
        </p:txBody>
      </p:sp>
      <p:sp>
        <p:nvSpPr>
          <p:cNvPr id="13" name="TextBox 12">
            <a:extLst>
              <a:ext uri="{FF2B5EF4-FFF2-40B4-BE49-F238E27FC236}">
                <a16:creationId xmlns:a16="http://schemas.microsoft.com/office/drawing/2014/main" id="{FC3F18E7-9211-3292-AA63-7D868266898F}"/>
              </a:ext>
            </a:extLst>
          </p:cNvPr>
          <p:cNvSpPr txBox="1"/>
          <p:nvPr/>
        </p:nvSpPr>
        <p:spPr>
          <a:xfrm>
            <a:off x="9440088" y="1317750"/>
            <a:ext cx="693038" cy="477054"/>
          </a:xfrm>
          <a:prstGeom prst="rect">
            <a:avLst/>
          </a:prstGeom>
          <a:noFill/>
        </p:spPr>
        <p:txBody>
          <a:bodyPr wrap="square" rtlCol="0">
            <a:spAutoFit/>
          </a:bodyPr>
          <a:lstStyle/>
          <a:p>
            <a:pPr algn="ctr"/>
            <a:r>
              <a:rPr lang="en-US" sz="500" b="1"/>
              <a:t>Actions to achieve outcomes/impact/benefits and metrics</a:t>
            </a:r>
          </a:p>
        </p:txBody>
      </p:sp>
      <p:sp>
        <p:nvSpPr>
          <p:cNvPr id="14" name="TextBox 13">
            <a:extLst>
              <a:ext uri="{FF2B5EF4-FFF2-40B4-BE49-F238E27FC236}">
                <a16:creationId xmlns:a16="http://schemas.microsoft.com/office/drawing/2014/main" id="{EF2CAB42-5421-54D3-C57D-39DC07B608B5}"/>
              </a:ext>
            </a:extLst>
          </p:cNvPr>
          <p:cNvSpPr txBox="1"/>
          <p:nvPr/>
        </p:nvSpPr>
        <p:spPr>
          <a:xfrm>
            <a:off x="8737613" y="181968"/>
            <a:ext cx="687944" cy="323165"/>
          </a:xfrm>
          <a:prstGeom prst="rect">
            <a:avLst/>
          </a:prstGeom>
          <a:noFill/>
        </p:spPr>
        <p:txBody>
          <a:bodyPr wrap="square" rtlCol="0">
            <a:spAutoFit/>
          </a:bodyPr>
          <a:lstStyle/>
          <a:p>
            <a:pPr algn="ctr"/>
            <a:r>
              <a:rPr lang="en-US" sz="500" b="1"/>
              <a:t>Research objectives</a:t>
            </a:r>
          </a:p>
          <a:p>
            <a:pPr algn="ctr"/>
            <a:endParaRPr lang="en-US" sz="500" b="1"/>
          </a:p>
        </p:txBody>
      </p:sp>
      <p:sp>
        <p:nvSpPr>
          <p:cNvPr id="15" name="TextBox 14">
            <a:extLst>
              <a:ext uri="{FF2B5EF4-FFF2-40B4-BE49-F238E27FC236}">
                <a16:creationId xmlns:a16="http://schemas.microsoft.com/office/drawing/2014/main" id="{62AF8153-9D5D-3E84-7063-87CC1EEF2ECF}"/>
              </a:ext>
            </a:extLst>
          </p:cNvPr>
          <p:cNvSpPr txBox="1"/>
          <p:nvPr/>
        </p:nvSpPr>
        <p:spPr>
          <a:xfrm>
            <a:off x="10161048" y="185486"/>
            <a:ext cx="632647" cy="323165"/>
          </a:xfrm>
          <a:prstGeom prst="rect">
            <a:avLst/>
          </a:prstGeom>
          <a:noFill/>
        </p:spPr>
        <p:txBody>
          <a:bodyPr wrap="square" rtlCol="0">
            <a:spAutoFit/>
          </a:bodyPr>
          <a:lstStyle/>
          <a:p>
            <a:pPr algn="ctr"/>
            <a:r>
              <a:rPr lang="en-US" sz="500" b="1" dirty="0"/>
              <a:t>Users and Beneficiaries</a:t>
            </a:r>
          </a:p>
          <a:p>
            <a:pPr algn="ctr"/>
            <a:endParaRPr lang="en-US" sz="500" b="1" dirty="0"/>
          </a:p>
        </p:txBody>
      </p:sp>
      <p:sp>
        <p:nvSpPr>
          <p:cNvPr id="16" name="Rectangle 15">
            <a:extLst>
              <a:ext uri="{FF2B5EF4-FFF2-40B4-BE49-F238E27FC236}">
                <a16:creationId xmlns:a16="http://schemas.microsoft.com/office/drawing/2014/main" id="{2CFEE608-3DC1-444E-52DE-C666D44534B8}"/>
              </a:ext>
            </a:extLst>
          </p:cNvPr>
          <p:cNvSpPr/>
          <p:nvPr/>
        </p:nvSpPr>
        <p:spPr>
          <a:xfrm>
            <a:off x="8068247" y="1824162"/>
            <a:ext cx="1732549" cy="2889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7" name="Rectangle 16">
            <a:extLst>
              <a:ext uri="{FF2B5EF4-FFF2-40B4-BE49-F238E27FC236}">
                <a16:creationId xmlns:a16="http://schemas.microsoft.com/office/drawing/2014/main" id="{8A8F682D-2F97-2448-0B74-0185FE001EBE}"/>
              </a:ext>
            </a:extLst>
          </p:cNvPr>
          <p:cNvSpPr/>
          <p:nvPr/>
        </p:nvSpPr>
        <p:spPr>
          <a:xfrm>
            <a:off x="10143279" y="1304728"/>
            <a:ext cx="1325389" cy="5171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8" name="TextBox 17">
            <a:extLst>
              <a:ext uri="{FF2B5EF4-FFF2-40B4-BE49-F238E27FC236}">
                <a16:creationId xmlns:a16="http://schemas.microsoft.com/office/drawing/2014/main" id="{5C0F2E6D-9454-331A-5BBA-FBE8B00883C8}"/>
              </a:ext>
            </a:extLst>
          </p:cNvPr>
          <p:cNvSpPr txBox="1"/>
          <p:nvPr/>
        </p:nvSpPr>
        <p:spPr>
          <a:xfrm>
            <a:off x="8109582" y="1831481"/>
            <a:ext cx="1378674" cy="246221"/>
          </a:xfrm>
          <a:prstGeom prst="rect">
            <a:avLst/>
          </a:prstGeom>
          <a:noFill/>
        </p:spPr>
        <p:txBody>
          <a:bodyPr wrap="square" rtlCol="0">
            <a:spAutoFit/>
          </a:bodyPr>
          <a:lstStyle/>
          <a:p>
            <a:pPr algn="ctr"/>
            <a:r>
              <a:rPr lang="en-US" sz="500" b="1"/>
              <a:t>Research expenses (Costs)</a:t>
            </a:r>
          </a:p>
          <a:p>
            <a:pPr algn="ctr"/>
            <a:endParaRPr lang="en-US" sz="500" b="1"/>
          </a:p>
        </p:txBody>
      </p:sp>
      <p:sp>
        <p:nvSpPr>
          <p:cNvPr id="19" name="TextBox 18">
            <a:extLst>
              <a:ext uri="{FF2B5EF4-FFF2-40B4-BE49-F238E27FC236}">
                <a16:creationId xmlns:a16="http://schemas.microsoft.com/office/drawing/2014/main" id="{ECB8068C-BBFA-F154-CAE6-1616D1ACD324}"/>
              </a:ext>
            </a:extLst>
          </p:cNvPr>
          <p:cNvSpPr txBox="1"/>
          <p:nvPr/>
        </p:nvSpPr>
        <p:spPr>
          <a:xfrm>
            <a:off x="10142204" y="1831481"/>
            <a:ext cx="1278939" cy="169277"/>
          </a:xfrm>
          <a:prstGeom prst="rect">
            <a:avLst/>
          </a:prstGeom>
          <a:noFill/>
        </p:spPr>
        <p:txBody>
          <a:bodyPr wrap="square" rtlCol="0">
            <a:spAutoFit/>
          </a:bodyPr>
          <a:lstStyle/>
          <a:p>
            <a:pPr algn="ctr"/>
            <a:r>
              <a:rPr lang="en-US" sz="500" b="1"/>
              <a:t>Funding streams  (Income)</a:t>
            </a:r>
          </a:p>
        </p:txBody>
      </p:sp>
      <p:sp>
        <p:nvSpPr>
          <p:cNvPr id="20" name="TextBox 19">
            <a:extLst>
              <a:ext uri="{FF2B5EF4-FFF2-40B4-BE49-F238E27FC236}">
                <a16:creationId xmlns:a16="http://schemas.microsoft.com/office/drawing/2014/main" id="{28F3B447-8FCD-6BF6-4A74-9AAB13724C98}"/>
              </a:ext>
            </a:extLst>
          </p:cNvPr>
          <p:cNvSpPr txBox="1"/>
          <p:nvPr/>
        </p:nvSpPr>
        <p:spPr>
          <a:xfrm>
            <a:off x="10161048" y="1314521"/>
            <a:ext cx="1260094" cy="169277"/>
          </a:xfrm>
          <a:prstGeom prst="rect">
            <a:avLst/>
          </a:prstGeom>
          <a:noFill/>
        </p:spPr>
        <p:txBody>
          <a:bodyPr wrap="square" rtlCol="0">
            <a:spAutoFit/>
          </a:bodyPr>
          <a:lstStyle/>
          <a:p>
            <a:pPr algn="ctr"/>
            <a:r>
              <a:rPr lang="en-US" sz="500" b="1"/>
              <a:t>Outcomes/Benefits /Impact</a:t>
            </a:r>
          </a:p>
        </p:txBody>
      </p:sp>
      <p:sp>
        <p:nvSpPr>
          <p:cNvPr id="21" name="Rectangle 20">
            <a:extLst>
              <a:ext uri="{FF2B5EF4-FFF2-40B4-BE49-F238E27FC236}">
                <a16:creationId xmlns:a16="http://schemas.microsoft.com/office/drawing/2014/main" id="{8012B62B-AA6B-DE6D-A86E-66C8A495EDF8}"/>
              </a:ext>
            </a:extLst>
          </p:cNvPr>
          <p:cNvSpPr/>
          <p:nvPr/>
        </p:nvSpPr>
        <p:spPr>
          <a:xfrm>
            <a:off x="8072141" y="1824883"/>
            <a:ext cx="3400420" cy="2878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2" name="TextBox 21">
            <a:extLst>
              <a:ext uri="{FF2B5EF4-FFF2-40B4-BE49-F238E27FC236}">
                <a16:creationId xmlns:a16="http://schemas.microsoft.com/office/drawing/2014/main" id="{7CBB62CF-FB6F-B527-D482-7C8C619243B2}"/>
              </a:ext>
            </a:extLst>
          </p:cNvPr>
          <p:cNvSpPr txBox="1"/>
          <p:nvPr/>
        </p:nvSpPr>
        <p:spPr>
          <a:xfrm>
            <a:off x="9430118" y="183843"/>
            <a:ext cx="744911" cy="400110"/>
          </a:xfrm>
          <a:prstGeom prst="rect">
            <a:avLst/>
          </a:prstGeom>
          <a:noFill/>
        </p:spPr>
        <p:txBody>
          <a:bodyPr wrap="square" rtlCol="0">
            <a:spAutoFit/>
          </a:bodyPr>
          <a:lstStyle/>
          <a:p>
            <a:pPr algn="ctr"/>
            <a:r>
              <a:rPr lang="en-US" sz="500" b="1"/>
              <a:t>Competitive advantage</a:t>
            </a:r>
          </a:p>
          <a:p>
            <a:pPr algn="ctr"/>
            <a:endParaRPr lang="en-US" sz="500" b="1"/>
          </a:p>
          <a:p>
            <a:pPr algn="ctr"/>
            <a:endParaRPr lang="en-US" sz="500"/>
          </a:p>
        </p:txBody>
      </p:sp>
      <p:sp>
        <p:nvSpPr>
          <p:cNvPr id="23" name="TextBox 22">
            <a:extLst>
              <a:ext uri="{FF2B5EF4-FFF2-40B4-BE49-F238E27FC236}">
                <a16:creationId xmlns:a16="http://schemas.microsoft.com/office/drawing/2014/main" id="{FC15A043-3367-370E-FFD4-3B081E8C3E60}"/>
              </a:ext>
            </a:extLst>
          </p:cNvPr>
          <p:cNvSpPr txBox="1"/>
          <p:nvPr/>
        </p:nvSpPr>
        <p:spPr>
          <a:xfrm>
            <a:off x="9438463" y="820618"/>
            <a:ext cx="709589" cy="246221"/>
          </a:xfrm>
          <a:prstGeom prst="rect">
            <a:avLst/>
          </a:prstGeom>
          <a:noFill/>
        </p:spPr>
        <p:txBody>
          <a:bodyPr wrap="square" rtlCol="0">
            <a:spAutoFit/>
          </a:bodyPr>
          <a:lstStyle/>
          <a:p>
            <a:pPr algn="ctr"/>
            <a:r>
              <a:rPr lang="en-US" sz="500" b="1"/>
              <a:t>Unique (value) proposition</a:t>
            </a:r>
          </a:p>
        </p:txBody>
      </p:sp>
      <p:sp>
        <p:nvSpPr>
          <p:cNvPr id="24" name="TextBox 23">
            <a:extLst>
              <a:ext uri="{FF2B5EF4-FFF2-40B4-BE49-F238E27FC236}">
                <a16:creationId xmlns:a16="http://schemas.microsoft.com/office/drawing/2014/main" id="{E9DCCF8E-E063-CA83-7CC5-DEF27D1C4EB4}"/>
              </a:ext>
            </a:extLst>
          </p:cNvPr>
          <p:cNvSpPr txBox="1"/>
          <p:nvPr/>
        </p:nvSpPr>
        <p:spPr>
          <a:xfrm>
            <a:off x="8753811" y="827486"/>
            <a:ext cx="645916" cy="477054"/>
          </a:xfrm>
          <a:prstGeom prst="rect">
            <a:avLst/>
          </a:prstGeom>
          <a:noFill/>
        </p:spPr>
        <p:txBody>
          <a:bodyPr wrap="square" rtlCol="0">
            <a:spAutoFit/>
          </a:bodyPr>
          <a:lstStyle/>
          <a:p>
            <a:pPr algn="ctr"/>
            <a:r>
              <a:rPr lang="en-US" sz="500" b="1"/>
              <a:t>Key collaborators, partners  and resources</a:t>
            </a:r>
          </a:p>
          <a:p>
            <a:pPr algn="ctr"/>
            <a:endParaRPr lang="en-US" sz="500" b="1"/>
          </a:p>
        </p:txBody>
      </p:sp>
      <p:cxnSp>
        <p:nvCxnSpPr>
          <p:cNvPr id="25" name="Straight Connector 24">
            <a:extLst>
              <a:ext uri="{FF2B5EF4-FFF2-40B4-BE49-F238E27FC236}">
                <a16:creationId xmlns:a16="http://schemas.microsoft.com/office/drawing/2014/main" id="{51C192BE-C878-498D-F39A-DD3CF89EF5A9}"/>
              </a:ext>
            </a:extLst>
          </p:cNvPr>
          <p:cNvCxnSpPr>
            <a:cxnSpLocks/>
          </p:cNvCxnSpPr>
          <p:nvPr/>
        </p:nvCxnSpPr>
        <p:spPr>
          <a:xfrm flipV="1">
            <a:off x="8742658" y="823858"/>
            <a:ext cx="697431" cy="1985"/>
          </a:xfrm>
          <a:prstGeom prst="lin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193BE43-39C2-9DB4-C863-C3E26DB2D8EC}"/>
              </a:ext>
            </a:extLst>
          </p:cNvPr>
          <p:cNvSpPr/>
          <p:nvPr/>
        </p:nvSpPr>
        <p:spPr>
          <a:xfrm>
            <a:off x="8089544" y="1307112"/>
            <a:ext cx="676883"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a:t>v</a:t>
            </a:r>
          </a:p>
        </p:txBody>
      </p:sp>
      <p:sp>
        <p:nvSpPr>
          <p:cNvPr id="27" name="TextBox 26">
            <a:extLst>
              <a:ext uri="{FF2B5EF4-FFF2-40B4-BE49-F238E27FC236}">
                <a16:creationId xmlns:a16="http://schemas.microsoft.com/office/drawing/2014/main" id="{3E179603-AEE1-A338-3072-EA6861DED42D}"/>
              </a:ext>
            </a:extLst>
          </p:cNvPr>
          <p:cNvSpPr txBox="1"/>
          <p:nvPr/>
        </p:nvSpPr>
        <p:spPr>
          <a:xfrm>
            <a:off x="8068673" y="1321402"/>
            <a:ext cx="668941" cy="400110"/>
          </a:xfrm>
          <a:prstGeom prst="rect">
            <a:avLst/>
          </a:prstGeom>
          <a:noFill/>
        </p:spPr>
        <p:txBody>
          <a:bodyPr wrap="square" rtlCol="0">
            <a:spAutoFit/>
          </a:bodyPr>
          <a:lstStyle/>
          <a:p>
            <a:pPr algn="ctr"/>
            <a:r>
              <a:rPr lang="en-US" sz="500" b="1" dirty="0"/>
              <a:t>Research output</a:t>
            </a:r>
          </a:p>
          <a:p>
            <a:pPr algn="ctr"/>
            <a:r>
              <a:rPr lang="en-US" sz="500" b="1" dirty="0"/>
              <a:t> </a:t>
            </a:r>
          </a:p>
          <a:p>
            <a:pPr algn="ctr"/>
            <a:endParaRPr lang="en-US" sz="500" b="1" dirty="0"/>
          </a:p>
        </p:txBody>
      </p:sp>
      <p:sp>
        <p:nvSpPr>
          <p:cNvPr id="28" name="Rectangle 27">
            <a:extLst>
              <a:ext uri="{FF2B5EF4-FFF2-40B4-BE49-F238E27FC236}">
                <a16:creationId xmlns:a16="http://schemas.microsoft.com/office/drawing/2014/main" id="{56EC4A74-00B3-9298-25CF-73939DC7167E}"/>
              </a:ext>
            </a:extLst>
          </p:cNvPr>
          <p:cNvSpPr/>
          <p:nvPr/>
        </p:nvSpPr>
        <p:spPr>
          <a:xfrm>
            <a:off x="8747111" y="1304728"/>
            <a:ext cx="687031"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9" name="TextBox 28">
            <a:extLst>
              <a:ext uri="{FF2B5EF4-FFF2-40B4-BE49-F238E27FC236}">
                <a16:creationId xmlns:a16="http://schemas.microsoft.com/office/drawing/2014/main" id="{749C8F97-43B8-6AD7-CDC0-58BEB25F29D1}"/>
              </a:ext>
            </a:extLst>
          </p:cNvPr>
          <p:cNvSpPr txBox="1"/>
          <p:nvPr/>
        </p:nvSpPr>
        <p:spPr>
          <a:xfrm>
            <a:off x="8725920" y="1324912"/>
            <a:ext cx="668941" cy="323165"/>
          </a:xfrm>
          <a:prstGeom prst="rect">
            <a:avLst/>
          </a:prstGeom>
          <a:noFill/>
        </p:spPr>
        <p:txBody>
          <a:bodyPr wrap="square" rtlCol="0">
            <a:spAutoFit/>
          </a:bodyPr>
          <a:lstStyle/>
          <a:p>
            <a:pPr algn="ctr"/>
            <a:r>
              <a:rPr lang="en-US" sz="500" b="1"/>
              <a:t>Risks</a:t>
            </a:r>
          </a:p>
          <a:p>
            <a:pPr algn="ctr"/>
            <a:r>
              <a:rPr lang="en-US" sz="500" b="1"/>
              <a:t> </a:t>
            </a:r>
          </a:p>
          <a:p>
            <a:pPr algn="ctr"/>
            <a:endParaRPr lang="en-US" sz="500" b="1"/>
          </a:p>
        </p:txBody>
      </p:sp>
      <p:sp>
        <p:nvSpPr>
          <p:cNvPr id="4" name="Content Placeholder 2">
            <a:extLst>
              <a:ext uri="{FF2B5EF4-FFF2-40B4-BE49-F238E27FC236}">
                <a16:creationId xmlns:a16="http://schemas.microsoft.com/office/drawing/2014/main" id="{009B279A-23E3-65DC-5875-E29E9D7F0A12}"/>
              </a:ext>
            </a:extLst>
          </p:cNvPr>
          <p:cNvSpPr>
            <a:spLocks noGrp="1"/>
          </p:cNvSpPr>
          <p:nvPr>
            <p:ph idx="1"/>
          </p:nvPr>
        </p:nvSpPr>
        <p:spPr>
          <a:xfrm>
            <a:off x="785176" y="1215613"/>
            <a:ext cx="5259006" cy="491610"/>
          </a:xfrm>
        </p:spPr>
        <p:txBody>
          <a:bodyPr>
            <a:normAutofit/>
          </a:bodyPr>
          <a:lstStyle/>
          <a:p>
            <a:pPr marL="0" indent="0">
              <a:buNone/>
            </a:pPr>
            <a:r>
              <a:rPr lang="en-US" sz="2000">
                <a:solidFill>
                  <a:srgbClr val="3B3B3B"/>
                </a:solidFill>
              </a:rPr>
              <a:t>What outputs will you generate? consider</a:t>
            </a:r>
          </a:p>
        </p:txBody>
      </p:sp>
      <p:sp>
        <p:nvSpPr>
          <p:cNvPr id="30" name="TextBox 29">
            <a:extLst>
              <a:ext uri="{FF2B5EF4-FFF2-40B4-BE49-F238E27FC236}">
                <a16:creationId xmlns:a16="http://schemas.microsoft.com/office/drawing/2014/main" id="{7E15FEE6-F981-54BD-BB4A-26040D328C47}"/>
              </a:ext>
            </a:extLst>
          </p:cNvPr>
          <p:cNvSpPr txBox="1"/>
          <p:nvPr/>
        </p:nvSpPr>
        <p:spPr>
          <a:xfrm>
            <a:off x="351654" y="2084008"/>
            <a:ext cx="4554376" cy="3477875"/>
          </a:xfrm>
          <a:prstGeom prst="rect">
            <a:avLst/>
          </a:prstGeom>
          <a:noFill/>
        </p:spPr>
        <p:txBody>
          <a:bodyPr wrap="square">
            <a:spAutoFit/>
          </a:bodyPr>
          <a:lstStyle/>
          <a:p>
            <a:pPr marL="742950" lvl="1" indent="-285750">
              <a:buFont typeface="Arial" panose="020B0604020202020204" pitchFamily="34" charset="0"/>
              <a:buChar char="•"/>
            </a:pPr>
            <a:r>
              <a:rPr lang="en-US" sz="2000" dirty="0">
                <a:solidFill>
                  <a:srgbClr val="3B3B3B"/>
                </a:solidFill>
              </a:rPr>
              <a:t>Publications (articles, books, monographs </a:t>
            </a:r>
            <a:r>
              <a:rPr lang="en-US" sz="2000" dirty="0" err="1">
                <a:solidFill>
                  <a:srgbClr val="3B3B3B"/>
                </a:solidFill>
              </a:rPr>
              <a:t>etc</a:t>
            </a:r>
            <a:r>
              <a:rPr lang="en-US" sz="2000" dirty="0">
                <a:solidFill>
                  <a:srgbClr val="3B3B3B"/>
                </a:solidFill>
              </a:rPr>
              <a:t>)</a:t>
            </a:r>
          </a:p>
          <a:p>
            <a:pPr marL="742950" lvl="1" indent="-285750">
              <a:buFont typeface="Arial" panose="020B0604020202020204" pitchFamily="34" charset="0"/>
              <a:buChar char="•"/>
            </a:pPr>
            <a:r>
              <a:rPr lang="en-US" sz="2000" dirty="0">
                <a:solidFill>
                  <a:srgbClr val="3B3B3B"/>
                </a:solidFill>
              </a:rPr>
              <a:t>Website</a:t>
            </a:r>
          </a:p>
          <a:p>
            <a:pPr marL="742950" lvl="1" indent="-285750">
              <a:buFont typeface="Arial" panose="020B0604020202020204" pitchFamily="34" charset="0"/>
              <a:buChar char="•"/>
            </a:pPr>
            <a:r>
              <a:rPr lang="en-US" sz="2000" dirty="0">
                <a:solidFill>
                  <a:srgbClr val="3B3B3B"/>
                </a:solidFill>
              </a:rPr>
              <a:t>Give a talk(s) at conferences (which ones?)</a:t>
            </a:r>
          </a:p>
          <a:p>
            <a:pPr marL="742950" lvl="1" indent="-285750">
              <a:buFont typeface="Arial" panose="020B0604020202020204" pitchFamily="34" charset="0"/>
              <a:buChar char="•"/>
            </a:pPr>
            <a:r>
              <a:rPr lang="en-US" sz="2000" dirty="0">
                <a:solidFill>
                  <a:srgbClr val="3B3B3B"/>
                </a:solidFill>
              </a:rPr>
              <a:t>Data sets</a:t>
            </a:r>
          </a:p>
          <a:p>
            <a:pPr marL="742950" lvl="1" indent="-285750">
              <a:buFont typeface="Arial" panose="020B0604020202020204" pitchFamily="34" charset="0"/>
              <a:buChar char="•"/>
            </a:pPr>
            <a:r>
              <a:rPr lang="en-US" sz="2000" dirty="0">
                <a:solidFill>
                  <a:srgbClr val="3B3B3B"/>
                </a:solidFill>
              </a:rPr>
              <a:t>New theory</a:t>
            </a:r>
          </a:p>
          <a:p>
            <a:pPr marL="742950" lvl="1" indent="-285750">
              <a:buFont typeface="Arial" panose="020B0604020202020204" pitchFamily="34" charset="0"/>
              <a:buChar char="•"/>
            </a:pPr>
            <a:r>
              <a:rPr lang="en-US" sz="2000" dirty="0">
                <a:solidFill>
                  <a:srgbClr val="3B3B3B"/>
                </a:solidFill>
              </a:rPr>
              <a:t>Creation of research material </a:t>
            </a:r>
          </a:p>
          <a:p>
            <a:pPr marL="742950" lvl="1" indent="-285750">
              <a:buFont typeface="Arial" panose="020B0604020202020204" pitchFamily="34" charset="0"/>
              <a:buChar char="•"/>
            </a:pPr>
            <a:r>
              <a:rPr lang="en-US" sz="2000" dirty="0">
                <a:solidFill>
                  <a:srgbClr val="3B3B3B"/>
                </a:solidFill>
              </a:rPr>
              <a:t>New research method</a:t>
            </a:r>
          </a:p>
          <a:p>
            <a:pPr marL="742950" lvl="1" indent="-285750">
              <a:buFont typeface="Arial" panose="020B0604020202020204" pitchFamily="34" charset="0"/>
              <a:buChar char="•"/>
            </a:pPr>
            <a:r>
              <a:rPr lang="en-US" sz="2000" dirty="0">
                <a:solidFill>
                  <a:srgbClr val="3B3B3B"/>
                </a:solidFill>
              </a:rPr>
              <a:t>An invention</a:t>
            </a:r>
          </a:p>
          <a:p>
            <a:pPr marL="742950" lvl="1" indent="-285750">
              <a:buFont typeface="Arial" panose="020B0604020202020204" pitchFamily="34" charset="0"/>
              <a:buChar char="•"/>
            </a:pPr>
            <a:endParaRPr lang="en-US" sz="2000" dirty="0">
              <a:solidFill>
                <a:schemeClr val="tx1">
                  <a:lumMod val="65000"/>
                  <a:lumOff val="35000"/>
                </a:schemeClr>
              </a:solidFill>
            </a:endParaRPr>
          </a:p>
        </p:txBody>
      </p:sp>
      <p:sp>
        <p:nvSpPr>
          <p:cNvPr id="31" name="TextBox 30">
            <a:extLst>
              <a:ext uri="{FF2B5EF4-FFF2-40B4-BE49-F238E27FC236}">
                <a16:creationId xmlns:a16="http://schemas.microsoft.com/office/drawing/2014/main" id="{04C352C9-B8D4-6F93-863E-664D304D19B8}"/>
              </a:ext>
            </a:extLst>
          </p:cNvPr>
          <p:cNvSpPr txBox="1"/>
          <p:nvPr/>
        </p:nvSpPr>
        <p:spPr>
          <a:xfrm>
            <a:off x="4403382" y="2058723"/>
            <a:ext cx="3945873" cy="3477875"/>
          </a:xfrm>
          <a:prstGeom prst="rect">
            <a:avLst/>
          </a:prstGeom>
          <a:noFill/>
        </p:spPr>
        <p:txBody>
          <a:bodyPr wrap="square">
            <a:spAutoFit/>
          </a:bodyPr>
          <a:lstStyle/>
          <a:p>
            <a:pPr marL="742950" lvl="1" indent="-285750">
              <a:buFont typeface="Arial" panose="020B0604020202020204" pitchFamily="34" charset="0"/>
              <a:buChar char="•"/>
            </a:pPr>
            <a:r>
              <a:rPr lang="en-US" sz="2000" dirty="0">
                <a:solidFill>
                  <a:srgbClr val="3B3B3B"/>
                </a:solidFill>
              </a:rPr>
              <a:t>Creation of Software</a:t>
            </a:r>
          </a:p>
          <a:p>
            <a:pPr marL="742950" lvl="1" indent="-285750">
              <a:buFont typeface="Arial" panose="020B0604020202020204" pitchFamily="34" charset="0"/>
              <a:buChar char="•"/>
            </a:pPr>
            <a:r>
              <a:rPr lang="en-US" sz="2000" dirty="0">
                <a:solidFill>
                  <a:srgbClr val="3B3B3B"/>
                </a:solidFill>
              </a:rPr>
              <a:t>Creation of reagents</a:t>
            </a:r>
          </a:p>
          <a:p>
            <a:pPr marL="742950" lvl="1" indent="-285750">
              <a:buFont typeface="Arial" panose="020B0604020202020204" pitchFamily="34" charset="0"/>
              <a:buChar char="•"/>
            </a:pPr>
            <a:r>
              <a:rPr lang="en-US" sz="2000" dirty="0">
                <a:solidFill>
                  <a:srgbClr val="3B3B3B"/>
                </a:solidFill>
              </a:rPr>
              <a:t>IP</a:t>
            </a:r>
          </a:p>
          <a:p>
            <a:pPr marL="742950" lvl="1" indent="-285750">
              <a:buFont typeface="Arial" panose="020B0604020202020204" pitchFamily="34" charset="0"/>
              <a:buChar char="•"/>
            </a:pPr>
            <a:r>
              <a:rPr lang="en-US" sz="2000" dirty="0">
                <a:solidFill>
                  <a:srgbClr val="3B3B3B"/>
                </a:solidFill>
              </a:rPr>
              <a:t>Training sessions</a:t>
            </a:r>
          </a:p>
          <a:p>
            <a:pPr marL="742950" lvl="1" indent="-285750">
              <a:buFont typeface="Arial" panose="020B0604020202020204" pitchFamily="34" charset="0"/>
              <a:buChar char="•"/>
            </a:pPr>
            <a:r>
              <a:rPr lang="en-US" sz="2000" dirty="0">
                <a:solidFill>
                  <a:srgbClr val="3B3B3B"/>
                </a:solidFill>
              </a:rPr>
              <a:t>A new collaboration or partner</a:t>
            </a:r>
          </a:p>
          <a:p>
            <a:pPr marL="742950" lvl="1" indent="-285750">
              <a:buFont typeface="Arial" panose="020B0604020202020204" pitchFamily="34" charset="0"/>
              <a:buChar char="•"/>
            </a:pPr>
            <a:r>
              <a:rPr lang="en-US" sz="2000" dirty="0">
                <a:solidFill>
                  <a:srgbClr val="3B3B3B"/>
                </a:solidFill>
              </a:rPr>
              <a:t>A public engagement event </a:t>
            </a:r>
          </a:p>
          <a:p>
            <a:pPr marL="742950" lvl="1" indent="-285750">
              <a:buFont typeface="Arial" panose="020B0604020202020204" pitchFamily="34" charset="0"/>
              <a:buChar char="•"/>
            </a:pPr>
            <a:r>
              <a:rPr lang="en-US" sz="2000" dirty="0">
                <a:solidFill>
                  <a:srgbClr val="3B3B3B"/>
                </a:solidFill>
              </a:rPr>
              <a:t>Events </a:t>
            </a:r>
          </a:p>
          <a:p>
            <a:pPr marL="742950" lvl="1" indent="-285750">
              <a:buFont typeface="Arial" panose="020B0604020202020204" pitchFamily="34" charset="0"/>
              <a:buChar char="•"/>
            </a:pPr>
            <a:r>
              <a:rPr lang="en-US" sz="2000" dirty="0">
                <a:solidFill>
                  <a:srgbClr val="3B3B3B"/>
                </a:solidFill>
              </a:rPr>
              <a:t>workshops</a:t>
            </a:r>
          </a:p>
          <a:p>
            <a:pPr marL="742950" lvl="1" indent="-285750">
              <a:buFont typeface="Arial" panose="020B0604020202020204" pitchFamily="34" charset="0"/>
              <a:buChar char="•"/>
            </a:pPr>
            <a:r>
              <a:rPr lang="en-US" sz="2000" dirty="0">
                <a:solidFill>
                  <a:srgbClr val="3B3B3B"/>
                </a:solidFill>
              </a:rPr>
              <a:t>Exhibition</a:t>
            </a:r>
          </a:p>
          <a:p>
            <a:pPr marL="742950" lvl="1" indent="-285750">
              <a:buFont typeface="Arial" panose="020B0604020202020204" pitchFamily="34" charset="0"/>
              <a:buChar char="•"/>
            </a:pPr>
            <a:r>
              <a:rPr lang="en-US" sz="2000" dirty="0">
                <a:solidFill>
                  <a:srgbClr val="3B3B3B"/>
                </a:solidFill>
              </a:rPr>
              <a:t>Other …</a:t>
            </a:r>
          </a:p>
        </p:txBody>
      </p:sp>
      <p:sp>
        <p:nvSpPr>
          <p:cNvPr id="32" name="TextBox 31">
            <a:extLst>
              <a:ext uri="{FF2B5EF4-FFF2-40B4-BE49-F238E27FC236}">
                <a16:creationId xmlns:a16="http://schemas.microsoft.com/office/drawing/2014/main" id="{6228A408-8027-F8B4-1A27-D52F876E7772}"/>
              </a:ext>
            </a:extLst>
          </p:cNvPr>
          <p:cNvSpPr txBox="1"/>
          <p:nvPr/>
        </p:nvSpPr>
        <p:spPr>
          <a:xfrm>
            <a:off x="8064354" y="2546943"/>
            <a:ext cx="3441328" cy="2031325"/>
          </a:xfrm>
          <a:prstGeom prst="rect">
            <a:avLst/>
          </a:prstGeom>
          <a:solidFill>
            <a:srgbClr val="205B6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bg1"/>
                </a:solidFill>
                <a:cs typeface="Calibri"/>
              </a:rPr>
              <a:t>Remember : </a:t>
            </a:r>
          </a:p>
          <a:p>
            <a:endParaRPr lang="en-GB" dirty="0">
              <a:solidFill>
                <a:schemeClr val="bg1"/>
              </a:solidFill>
              <a:cs typeface="Calibri"/>
            </a:endParaRPr>
          </a:p>
          <a:p>
            <a:r>
              <a:rPr lang="en-GB" dirty="0">
                <a:solidFill>
                  <a:schemeClr val="bg1"/>
                </a:solidFill>
                <a:cs typeface="Calibri"/>
              </a:rPr>
              <a:t>Choose outputs that will enable you to achieve the outcomes you listed and that will contribute to the subsequent impact </a:t>
            </a:r>
          </a:p>
        </p:txBody>
      </p:sp>
      <p:sp>
        <p:nvSpPr>
          <p:cNvPr id="3" name="TextBox 2">
            <a:extLst>
              <a:ext uri="{FF2B5EF4-FFF2-40B4-BE49-F238E27FC236}">
                <a16:creationId xmlns:a16="http://schemas.microsoft.com/office/drawing/2014/main" id="{BBC44648-85BE-C7D1-115E-A401FDF7559B}"/>
              </a:ext>
            </a:extLst>
          </p:cNvPr>
          <p:cNvSpPr txBox="1"/>
          <p:nvPr/>
        </p:nvSpPr>
        <p:spPr>
          <a:xfrm>
            <a:off x="8043765" y="4980155"/>
            <a:ext cx="3498984" cy="923330"/>
          </a:xfrm>
          <a:prstGeom prst="rect">
            <a:avLst/>
          </a:prstGeom>
          <a:solidFill>
            <a:srgbClr val="055D67"/>
          </a:solidFill>
        </p:spPr>
        <p:txBody>
          <a:bodyPr wrap="square" rtlCol="0">
            <a:spAutoFit/>
          </a:bodyPr>
          <a:lstStyle/>
          <a:p>
            <a:r>
              <a:rPr lang="en-US" dirty="0">
                <a:solidFill>
                  <a:schemeClr val="bg1"/>
                </a:solidFill>
              </a:rPr>
              <a:t>Signpost your researchers to resources and training related to the creation of selected outputs</a:t>
            </a:r>
          </a:p>
        </p:txBody>
      </p:sp>
      <p:sp>
        <p:nvSpPr>
          <p:cNvPr id="33" name="TextBox 32">
            <a:extLst>
              <a:ext uri="{FF2B5EF4-FFF2-40B4-BE49-F238E27FC236}">
                <a16:creationId xmlns:a16="http://schemas.microsoft.com/office/drawing/2014/main" id="{2E35F12B-043B-C282-FA5A-B9701BD97479}"/>
              </a:ext>
            </a:extLst>
          </p:cNvPr>
          <p:cNvSpPr txBox="1"/>
          <p:nvPr/>
        </p:nvSpPr>
        <p:spPr>
          <a:xfrm>
            <a:off x="10827599" y="189994"/>
            <a:ext cx="633878" cy="323165"/>
          </a:xfrm>
          <a:prstGeom prst="rect">
            <a:avLst/>
          </a:prstGeom>
          <a:noFill/>
        </p:spPr>
        <p:txBody>
          <a:bodyPr wrap="square" rtlCol="0">
            <a:spAutoFit/>
          </a:bodyPr>
          <a:lstStyle/>
          <a:p>
            <a:pPr algn="ctr"/>
            <a:r>
              <a:rPr lang="en-US" sz="500" b="1" dirty="0"/>
              <a:t>Problem and context (Challenge)</a:t>
            </a:r>
          </a:p>
        </p:txBody>
      </p:sp>
    </p:spTree>
    <p:extLst>
      <p:ext uri="{BB962C8B-B14F-4D97-AF65-F5344CB8AC3E}">
        <p14:creationId xmlns:p14="http://schemas.microsoft.com/office/powerpoint/2010/main" val="1106660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39A4-AFF5-5F27-3AB0-C755C461575D}"/>
              </a:ext>
            </a:extLst>
          </p:cNvPr>
          <p:cNvSpPr>
            <a:spLocks noGrp="1"/>
          </p:cNvSpPr>
          <p:nvPr>
            <p:ph type="title"/>
          </p:nvPr>
        </p:nvSpPr>
        <p:spPr/>
        <p:txBody>
          <a:bodyPr>
            <a:normAutofit/>
          </a:bodyPr>
          <a:lstStyle/>
          <a:p>
            <a:r>
              <a:rPr lang="en-US" sz="3100" dirty="0"/>
              <a:t>7. Actions to achieve outcomes/Impact</a:t>
            </a:r>
          </a:p>
        </p:txBody>
      </p:sp>
      <p:sp>
        <p:nvSpPr>
          <p:cNvPr id="5" name="Rectangle 4">
            <a:extLst>
              <a:ext uri="{FF2B5EF4-FFF2-40B4-BE49-F238E27FC236}">
                <a16:creationId xmlns:a16="http://schemas.microsoft.com/office/drawing/2014/main" id="{3496D096-EF90-0FD4-A6CA-148B95BC61AE}"/>
              </a:ext>
            </a:extLst>
          </p:cNvPr>
          <p:cNvSpPr/>
          <p:nvPr/>
        </p:nvSpPr>
        <p:spPr>
          <a:xfrm>
            <a:off x="8072568" y="179293"/>
            <a:ext cx="3396099" cy="19364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6" name="Rectangle 5">
            <a:extLst>
              <a:ext uri="{FF2B5EF4-FFF2-40B4-BE49-F238E27FC236}">
                <a16:creationId xmlns:a16="http://schemas.microsoft.com/office/drawing/2014/main" id="{A792618B-616A-BF8D-90EA-23E7DEABC154}"/>
              </a:ext>
            </a:extLst>
          </p:cNvPr>
          <p:cNvSpPr/>
          <p:nvPr/>
        </p:nvSpPr>
        <p:spPr>
          <a:xfrm>
            <a:off x="9436213" y="823915"/>
            <a:ext cx="704221" cy="4808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7" name="Rectangle 6">
            <a:extLst>
              <a:ext uri="{FF2B5EF4-FFF2-40B4-BE49-F238E27FC236}">
                <a16:creationId xmlns:a16="http://schemas.microsoft.com/office/drawing/2014/main" id="{1937CA8F-17BF-FF26-404E-AFA4226AB681}"/>
              </a:ext>
            </a:extLst>
          </p:cNvPr>
          <p:cNvSpPr/>
          <p:nvPr/>
        </p:nvSpPr>
        <p:spPr>
          <a:xfrm>
            <a:off x="9425298" y="1287243"/>
            <a:ext cx="702654" cy="514779"/>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8" name="Rectangle 7">
            <a:extLst>
              <a:ext uri="{FF2B5EF4-FFF2-40B4-BE49-F238E27FC236}">
                <a16:creationId xmlns:a16="http://schemas.microsoft.com/office/drawing/2014/main" id="{997A7234-1D99-D149-54A7-65FE78AD3A86}"/>
              </a:ext>
            </a:extLst>
          </p:cNvPr>
          <p:cNvSpPr/>
          <p:nvPr/>
        </p:nvSpPr>
        <p:spPr>
          <a:xfrm>
            <a:off x="10143678" y="180850"/>
            <a:ext cx="665393" cy="11262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9" name="Rectangle 8">
            <a:extLst>
              <a:ext uri="{FF2B5EF4-FFF2-40B4-BE49-F238E27FC236}">
                <a16:creationId xmlns:a16="http://schemas.microsoft.com/office/drawing/2014/main" id="{91B17811-B533-3BE2-5D12-1DF85C573EC9}"/>
              </a:ext>
            </a:extLst>
          </p:cNvPr>
          <p:cNvSpPr/>
          <p:nvPr/>
        </p:nvSpPr>
        <p:spPr>
          <a:xfrm>
            <a:off x="9437924" y="179301"/>
            <a:ext cx="704280" cy="11286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0" name="Rectangle 9">
            <a:extLst>
              <a:ext uri="{FF2B5EF4-FFF2-40B4-BE49-F238E27FC236}">
                <a16:creationId xmlns:a16="http://schemas.microsoft.com/office/drawing/2014/main" id="{9E993229-7420-72B4-4CA6-5AA58F1D6C2C}"/>
              </a:ext>
            </a:extLst>
          </p:cNvPr>
          <p:cNvSpPr/>
          <p:nvPr/>
        </p:nvSpPr>
        <p:spPr>
          <a:xfrm>
            <a:off x="8742827" y="179541"/>
            <a:ext cx="691315" cy="11290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1" name="TextBox 10">
            <a:extLst>
              <a:ext uri="{FF2B5EF4-FFF2-40B4-BE49-F238E27FC236}">
                <a16:creationId xmlns:a16="http://schemas.microsoft.com/office/drawing/2014/main" id="{8F516C3E-B1A7-AD33-7D3C-8B69A48947E9}"/>
              </a:ext>
            </a:extLst>
          </p:cNvPr>
          <p:cNvSpPr txBox="1"/>
          <p:nvPr/>
        </p:nvSpPr>
        <p:spPr>
          <a:xfrm>
            <a:off x="8076889" y="179293"/>
            <a:ext cx="647059" cy="400110"/>
          </a:xfrm>
          <a:prstGeom prst="rect">
            <a:avLst/>
          </a:prstGeom>
          <a:noFill/>
        </p:spPr>
        <p:txBody>
          <a:bodyPr wrap="square" rtlCol="0">
            <a:spAutoFit/>
          </a:bodyPr>
          <a:lstStyle/>
          <a:p>
            <a:pPr algn="ctr"/>
            <a:r>
              <a:rPr lang="en-US" sz="500" b="1"/>
              <a:t>Research response (solution)</a:t>
            </a:r>
          </a:p>
          <a:p>
            <a:pPr algn="ctr"/>
            <a:endParaRPr lang="en-US" sz="500" b="1"/>
          </a:p>
        </p:txBody>
      </p:sp>
      <p:sp>
        <p:nvSpPr>
          <p:cNvPr id="13" name="TextBox 12">
            <a:extLst>
              <a:ext uri="{FF2B5EF4-FFF2-40B4-BE49-F238E27FC236}">
                <a16:creationId xmlns:a16="http://schemas.microsoft.com/office/drawing/2014/main" id="{FC3F18E7-9211-3292-AA63-7D868266898F}"/>
              </a:ext>
            </a:extLst>
          </p:cNvPr>
          <p:cNvSpPr txBox="1"/>
          <p:nvPr/>
        </p:nvSpPr>
        <p:spPr>
          <a:xfrm>
            <a:off x="9440088" y="1317750"/>
            <a:ext cx="693038" cy="477054"/>
          </a:xfrm>
          <a:prstGeom prst="rect">
            <a:avLst/>
          </a:prstGeom>
          <a:noFill/>
        </p:spPr>
        <p:txBody>
          <a:bodyPr wrap="square" rtlCol="0">
            <a:spAutoFit/>
          </a:bodyPr>
          <a:lstStyle/>
          <a:p>
            <a:pPr algn="ctr"/>
            <a:r>
              <a:rPr lang="en-US" sz="500" b="1"/>
              <a:t>Actions to achieve outcomes/impact/benefits and metrics</a:t>
            </a:r>
          </a:p>
        </p:txBody>
      </p:sp>
      <p:sp>
        <p:nvSpPr>
          <p:cNvPr id="14" name="TextBox 13">
            <a:extLst>
              <a:ext uri="{FF2B5EF4-FFF2-40B4-BE49-F238E27FC236}">
                <a16:creationId xmlns:a16="http://schemas.microsoft.com/office/drawing/2014/main" id="{EF2CAB42-5421-54D3-C57D-39DC07B608B5}"/>
              </a:ext>
            </a:extLst>
          </p:cNvPr>
          <p:cNvSpPr txBox="1"/>
          <p:nvPr/>
        </p:nvSpPr>
        <p:spPr>
          <a:xfrm>
            <a:off x="8737613" y="181968"/>
            <a:ext cx="687944" cy="323165"/>
          </a:xfrm>
          <a:prstGeom prst="rect">
            <a:avLst/>
          </a:prstGeom>
          <a:noFill/>
        </p:spPr>
        <p:txBody>
          <a:bodyPr wrap="square" rtlCol="0">
            <a:spAutoFit/>
          </a:bodyPr>
          <a:lstStyle/>
          <a:p>
            <a:pPr algn="ctr"/>
            <a:r>
              <a:rPr lang="en-US" sz="500" b="1"/>
              <a:t>Research objectives</a:t>
            </a:r>
          </a:p>
          <a:p>
            <a:pPr algn="ctr"/>
            <a:endParaRPr lang="en-US" sz="500" b="1"/>
          </a:p>
        </p:txBody>
      </p:sp>
      <p:sp>
        <p:nvSpPr>
          <p:cNvPr id="15" name="TextBox 14">
            <a:extLst>
              <a:ext uri="{FF2B5EF4-FFF2-40B4-BE49-F238E27FC236}">
                <a16:creationId xmlns:a16="http://schemas.microsoft.com/office/drawing/2014/main" id="{62AF8153-9D5D-3E84-7063-87CC1EEF2ECF}"/>
              </a:ext>
            </a:extLst>
          </p:cNvPr>
          <p:cNvSpPr txBox="1"/>
          <p:nvPr/>
        </p:nvSpPr>
        <p:spPr>
          <a:xfrm>
            <a:off x="10161048" y="185486"/>
            <a:ext cx="632647" cy="323165"/>
          </a:xfrm>
          <a:prstGeom prst="rect">
            <a:avLst/>
          </a:prstGeom>
          <a:noFill/>
        </p:spPr>
        <p:txBody>
          <a:bodyPr wrap="square" rtlCol="0">
            <a:spAutoFit/>
          </a:bodyPr>
          <a:lstStyle/>
          <a:p>
            <a:pPr algn="ctr"/>
            <a:r>
              <a:rPr lang="en-US" sz="500" b="1" dirty="0"/>
              <a:t>Users and Beneficiaries</a:t>
            </a:r>
          </a:p>
          <a:p>
            <a:pPr algn="ctr"/>
            <a:endParaRPr lang="en-US" sz="500" b="1" dirty="0"/>
          </a:p>
        </p:txBody>
      </p:sp>
      <p:sp>
        <p:nvSpPr>
          <p:cNvPr id="16" name="Rectangle 15">
            <a:extLst>
              <a:ext uri="{FF2B5EF4-FFF2-40B4-BE49-F238E27FC236}">
                <a16:creationId xmlns:a16="http://schemas.microsoft.com/office/drawing/2014/main" id="{2CFEE608-3DC1-444E-52DE-C666D44534B8}"/>
              </a:ext>
            </a:extLst>
          </p:cNvPr>
          <p:cNvSpPr/>
          <p:nvPr/>
        </p:nvSpPr>
        <p:spPr>
          <a:xfrm>
            <a:off x="8068247" y="1824162"/>
            <a:ext cx="1732549" cy="2889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7" name="Rectangle 16">
            <a:extLst>
              <a:ext uri="{FF2B5EF4-FFF2-40B4-BE49-F238E27FC236}">
                <a16:creationId xmlns:a16="http://schemas.microsoft.com/office/drawing/2014/main" id="{8A8F682D-2F97-2448-0B74-0185FE001EBE}"/>
              </a:ext>
            </a:extLst>
          </p:cNvPr>
          <p:cNvSpPr/>
          <p:nvPr/>
        </p:nvSpPr>
        <p:spPr>
          <a:xfrm>
            <a:off x="10143279" y="1304728"/>
            <a:ext cx="1325389" cy="5171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0" name="TextBox 19">
            <a:extLst>
              <a:ext uri="{FF2B5EF4-FFF2-40B4-BE49-F238E27FC236}">
                <a16:creationId xmlns:a16="http://schemas.microsoft.com/office/drawing/2014/main" id="{28F3B447-8FCD-6BF6-4A74-9AAB13724C98}"/>
              </a:ext>
            </a:extLst>
          </p:cNvPr>
          <p:cNvSpPr txBox="1"/>
          <p:nvPr/>
        </p:nvSpPr>
        <p:spPr>
          <a:xfrm>
            <a:off x="10161048" y="1314521"/>
            <a:ext cx="1260094" cy="169277"/>
          </a:xfrm>
          <a:prstGeom prst="rect">
            <a:avLst/>
          </a:prstGeom>
          <a:noFill/>
        </p:spPr>
        <p:txBody>
          <a:bodyPr wrap="square" rtlCol="0">
            <a:spAutoFit/>
          </a:bodyPr>
          <a:lstStyle/>
          <a:p>
            <a:pPr algn="ctr"/>
            <a:r>
              <a:rPr lang="en-US" sz="500" b="1"/>
              <a:t>Outcomes/Benefits /Impact</a:t>
            </a:r>
          </a:p>
        </p:txBody>
      </p:sp>
      <p:sp>
        <p:nvSpPr>
          <p:cNvPr id="21" name="Rectangle 20">
            <a:extLst>
              <a:ext uri="{FF2B5EF4-FFF2-40B4-BE49-F238E27FC236}">
                <a16:creationId xmlns:a16="http://schemas.microsoft.com/office/drawing/2014/main" id="{8012B62B-AA6B-DE6D-A86E-66C8A495EDF8}"/>
              </a:ext>
            </a:extLst>
          </p:cNvPr>
          <p:cNvSpPr/>
          <p:nvPr/>
        </p:nvSpPr>
        <p:spPr>
          <a:xfrm>
            <a:off x="8072141" y="1824883"/>
            <a:ext cx="3400420" cy="2878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2" name="TextBox 21">
            <a:extLst>
              <a:ext uri="{FF2B5EF4-FFF2-40B4-BE49-F238E27FC236}">
                <a16:creationId xmlns:a16="http://schemas.microsoft.com/office/drawing/2014/main" id="{7CBB62CF-FB6F-B527-D482-7C8C619243B2}"/>
              </a:ext>
            </a:extLst>
          </p:cNvPr>
          <p:cNvSpPr txBox="1"/>
          <p:nvPr/>
        </p:nvSpPr>
        <p:spPr>
          <a:xfrm>
            <a:off x="9430118" y="183843"/>
            <a:ext cx="744911" cy="400110"/>
          </a:xfrm>
          <a:prstGeom prst="rect">
            <a:avLst/>
          </a:prstGeom>
          <a:noFill/>
        </p:spPr>
        <p:txBody>
          <a:bodyPr wrap="square" rtlCol="0">
            <a:spAutoFit/>
          </a:bodyPr>
          <a:lstStyle/>
          <a:p>
            <a:pPr algn="ctr"/>
            <a:r>
              <a:rPr lang="en-US" sz="500" b="1"/>
              <a:t>Competitive advantage</a:t>
            </a:r>
          </a:p>
          <a:p>
            <a:pPr algn="ctr"/>
            <a:endParaRPr lang="en-US" sz="500" b="1"/>
          </a:p>
          <a:p>
            <a:pPr algn="ctr"/>
            <a:endParaRPr lang="en-US" sz="500"/>
          </a:p>
        </p:txBody>
      </p:sp>
      <p:sp>
        <p:nvSpPr>
          <p:cNvPr id="23" name="TextBox 22">
            <a:extLst>
              <a:ext uri="{FF2B5EF4-FFF2-40B4-BE49-F238E27FC236}">
                <a16:creationId xmlns:a16="http://schemas.microsoft.com/office/drawing/2014/main" id="{FC15A043-3367-370E-FFD4-3B081E8C3E60}"/>
              </a:ext>
            </a:extLst>
          </p:cNvPr>
          <p:cNvSpPr txBox="1"/>
          <p:nvPr/>
        </p:nvSpPr>
        <p:spPr>
          <a:xfrm>
            <a:off x="9438463" y="820618"/>
            <a:ext cx="709589" cy="246221"/>
          </a:xfrm>
          <a:prstGeom prst="rect">
            <a:avLst/>
          </a:prstGeom>
          <a:noFill/>
        </p:spPr>
        <p:txBody>
          <a:bodyPr wrap="square" rtlCol="0">
            <a:spAutoFit/>
          </a:bodyPr>
          <a:lstStyle/>
          <a:p>
            <a:pPr algn="ctr"/>
            <a:r>
              <a:rPr lang="en-US" sz="500" b="1"/>
              <a:t>Unique (value) proposition</a:t>
            </a:r>
          </a:p>
        </p:txBody>
      </p:sp>
      <p:sp>
        <p:nvSpPr>
          <p:cNvPr id="24" name="TextBox 23">
            <a:extLst>
              <a:ext uri="{FF2B5EF4-FFF2-40B4-BE49-F238E27FC236}">
                <a16:creationId xmlns:a16="http://schemas.microsoft.com/office/drawing/2014/main" id="{E9DCCF8E-E063-CA83-7CC5-DEF27D1C4EB4}"/>
              </a:ext>
            </a:extLst>
          </p:cNvPr>
          <p:cNvSpPr txBox="1"/>
          <p:nvPr/>
        </p:nvSpPr>
        <p:spPr>
          <a:xfrm>
            <a:off x="8753811" y="827486"/>
            <a:ext cx="645916" cy="477054"/>
          </a:xfrm>
          <a:prstGeom prst="rect">
            <a:avLst/>
          </a:prstGeom>
          <a:noFill/>
        </p:spPr>
        <p:txBody>
          <a:bodyPr wrap="square" rtlCol="0">
            <a:spAutoFit/>
          </a:bodyPr>
          <a:lstStyle/>
          <a:p>
            <a:pPr algn="ctr"/>
            <a:r>
              <a:rPr lang="en-US" sz="500" b="1"/>
              <a:t>Key collaborators, partners  and resources</a:t>
            </a:r>
          </a:p>
          <a:p>
            <a:pPr algn="ctr"/>
            <a:endParaRPr lang="en-US" sz="500" b="1"/>
          </a:p>
        </p:txBody>
      </p:sp>
      <p:cxnSp>
        <p:nvCxnSpPr>
          <p:cNvPr id="25" name="Straight Connector 24">
            <a:extLst>
              <a:ext uri="{FF2B5EF4-FFF2-40B4-BE49-F238E27FC236}">
                <a16:creationId xmlns:a16="http://schemas.microsoft.com/office/drawing/2014/main" id="{51C192BE-C878-498D-F39A-DD3CF89EF5A9}"/>
              </a:ext>
            </a:extLst>
          </p:cNvPr>
          <p:cNvCxnSpPr>
            <a:cxnSpLocks/>
          </p:cNvCxnSpPr>
          <p:nvPr/>
        </p:nvCxnSpPr>
        <p:spPr>
          <a:xfrm flipV="1">
            <a:off x="8742658" y="823858"/>
            <a:ext cx="697431" cy="1985"/>
          </a:xfrm>
          <a:prstGeom prst="lin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193BE43-39C2-9DB4-C863-C3E26DB2D8EC}"/>
              </a:ext>
            </a:extLst>
          </p:cNvPr>
          <p:cNvSpPr/>
          <p:nvPr/>
        </p:nvSpPr>
        <p:spPr>
          <a:xfrm>
            <a:off x="8089544" y="1307112"/>
            <a:ext cx="676883"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a:t>v</a:t>
            </a:r>
          </a:p>
        </p:txBody>
      </p:sp>
      <p:sp>
        <p:nvSpPr>
          <p:cNvPr id="27" name="TextBox 26">
            <a:extLst>
              <a:ext uri="{FF2B5EF4-FFF2-40B4-BE49-F238E27FC236}">
                <a16:creationId xmlns:a16="http://schemas.microsoft.com/office/drawing/2014/main" id="{3E179603-AEE1-A338-3072-EA6861DED42D}"/>
              </a:ext>
            </a:extLst>
          </p:cNvPr>
          <p:cNvSpPr txBox="1"/>
          <p:nvPr/>
        </p:nvSpPr>
        <p:spPr>
          <a:xfrm>
            <a:off x="8068673" y="1321402"/>
            <a:ext cx="668941" cy="400110"/>
          </a:xfrm>
          <a:prstGeom prst="rect">
            <a:avLst/>
          </a:prstGeom>
          <a:noFill/>
        </p:spPr>
        <p:txBody>
          <a:bodyPr wrap="square" rtlCol="0">
            <a:spAutoFit/>
          </a:bodyPr>
          <a:lstStyle/>
          <a:p>
            <a:pPr algn="ctr"/>
            <a:r>
              <a:rPr lang="en-US" sz="500" b="1" dirty="0"/>
              <a:t>Research output</a:t>
            </a:r>
          </a:p>
          <a:p>
            <a:pPr algn="ctr"/>
            <a:r>
              <a:rPr lang="en-US" sz="500" b="1" dirty="0"/>
              <a:t> </a:t>
            </a:r>
          </a:p>
          <a:p>
            <a:pPr algn="ctr"/>
            <a:endParaRPr lang="en-US" sz="500" b="1" dirty="0"/>
          </a:p>
        </p:txBody>
      </p:sp>
      <p:sp>
        <p:nvSpPr>
          <p:cNvPr id="28" name="Rectangle 27">
            <a:extLst>
              <a:ext uri="{FF2B5EF4-FFF2-40B4-BE49-F238E27FC236}">
                <a16:creationId xmlns:a16="http://schemas.microsoft.com/office/drawing/2014/main" id="{56EC4A74-00B3-9298-25CF-73939DC7167E}"/>
              </a:ext>
            </a:extLst>
          </p:cNvPr>
          <p:cNvSpPr/>
          <p:nvPr/>
        </p:nvSpPr>
        <p:spPr>
          <a:xfrm>
            <a:off x="8747111" y="1304728"/>
            <a:ext cx="687031"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9" name="TextBox 28">
            <a:extLst>
              <a:ext uri="{FF2B5EF4-FFF2-40B4-BE49-F238E27FC236}">
                <a16:creationId xmlns:a16="http://schemas.microsoft.com/office/drawing/2014/main" id="{749C8F97-43B8-6AD7-CDC0-58BEB25F29D1}"/>
              </a:ext>
            </a:extLst>
          </p:cNvPr>
          <p:cNvSpPr txBox="1"/>
          <p:nvPr/>
        </p:nvSpPr>
        <p:spPr>
          <a:xfrm>
            <a:off x="8725920" y="1324912"/>
            <a:ext cx="668941" cy="323165"/>
          </a:xfrm>
          <a:prstGeom prst="rect">
            <a:avLst/>
          </a:prstGeom>
          <a:noFill/>
        </p:spPr>
        <p:txBody>
          <a:bodyPr wrap="square" rtlCol="0">
            <a:spAutoFit/>
          </a:bodyPr>
          <a:lstStyle/>
          <a:p>
            <a:pPr algn="ctr"/>
            <a:r>
              <a:rPr lang="en-US" sz="500" b="1"/>
              <a:t>Risks</a:t>
            </a:r>
          </a:p>
          <a:p>
            <a:pPr algn="ctr"/>
            <a:r>
              <a:rPr lang="en-US" sz="500" b="1"/>
              <a:t> </a:t>
            </a:r>
          </a:p>
          <a:p>
            <a:pPr algn="ctr"/>
            <a:endParaRPr lang="en-US" sz="500" b="1"/>
          </a:p>
        </p:txBody>
      </p:sp>
      <p:sp>
        <p:nvSpPr>
          <p:cNvPr id="35" name="TextBox 34">
            <a:extLst>
              <a:ext uri="{FF2B5EF4-FFF2-40B4-BE49-F238E27FC236}">
                <a16:creationId xmlns:a16="http://schemas.microsoft.com/office/drawing/2014/main" id="{45A7781D-AF37-2C69-724D-07D41A423ECD}"/>
              </a:ext>
            </a:extLst>
          </p:cNvPr>
          <p:cNvSpPr txBox="1"/>
          <p:nvPr/>
        </p:nvSpPr>
        <p:spPr>
          <a:xfrm>
            <a:off x="341650" y="1132301"/>
            <a:ext cx="7245925" cy="2308324"/>
          </a:xfrm>
          <a:prstGeom prst="rect">
            <a:avLst/>
          </a:prstGeom>
          <a:noFill/>
        </p:spPr>
        <p:txBody>
          <a:bodyPr wrap="square">
            <a:spAutoFit/>
          </a:bodyPr>
          <a:lstStyle/>
          <a:p>
            <a:pPr marL="285750" indent="-285750">
              <a:buFont typeface="Arial" panose="020B0604020202020204" pitchFamily="34" charset="0"/>
              <a:buChar char="•"/>
            </a:pPr>
            <a:r>
              <a:rPr lang="en-US" sz="1600" dirty="0">
                <a:solidFill>
                  <a:srgbClr val="3B3B3B"/>
                </a:solidFill>
              </a:rPr>
              <a:t>Have you outlined appropriate and creative plans (throughout the project) to achieve the outcomes and impact/benefits identified? </a:t>
            </a:r>
          </a:p>
          <a:p>
            <a:pPr marL="285750" indent="-285750">
              <a:buFont typeface="Arial" panose="020B0604020202020204" pitchFamily="34" charset="0"/>
              <a:buChar char="•"/>
            </a:pPr>
            <a:endParaRPr lang="en-US" sz="1600" dirty="0">
              <a:solidFill>
                <a:srgbClr val="3B3B3B"/>
              </a:solidFill>
            </a:endParaRPr>
          </a:p>
          <a:p>
            <a:pPr marL="285750" indent="-285750">
              <a:buFont typeface="Arial" panose="020B0604020202020204" pitchFamily="34" charset="0"/>
              <a:buChar char="•"/>
            </a:pPr>
            <a:r>
              <a:rPr lang="en-US" sz="1600" dirty="0">
                <a:solidFill>
                  <a:srgbClr val="3B3B3B"/>
                </a:solidFill>
              </a:rPr>
              <a:t>It  is important to </a:t>
            </a:r>
            <a:r>
              <a:rPr lang="en-US" sz="1600" b="1" dirty="0">
                <a:solidFill>
                  <a:srgbClr val="3B3B3B"/>
                </a:solidFill>
              </a:rPr>
              <a:t>devote sufficient resource (people and costs) </a:t>
            </a:r>
            <a:r>
              <a:rPr lang="en-US" sz="1600" dirty="0">
                <a:solidFill>
                  <a:srgbClr val="3B3B3B"/>
                </a:solidFill>
              </a:rPr>
              <a:t>to activities which will contribute to impact generation and impact evaluation</a:t>
            </a:r>
          </a:p>
          <a:p>
            <a:pPr marL="285750" indent="-285750">
              <a:buFont typeface="Arial" panose="020B0604020202020204" pitchFamily="34" charset="0"/>
              <a:buChar char="•"/>
            </a:pPr>
            <a:endParaRPr lang="en-US" sz="1600" dirty="0">
              <a:solidFill>
                <a:srgbClr val="3B3B3B"/>
              </a:solidFill>
            </a:endParaRPr>
          </a:p>
          <a:p>
            <a:pPr defTabSz="1280186">
              <a:lnSpc>
                <a:spcPct val="100000"/>
              </a:lnSpc>
              <a:spcBef>
                <a:spcPts val="0"/>
              </a:spcBef>
              <a:defRPr/>
            </a:pPr>
            <a:endParaRPr lang="en-US" sz="1600" dirty="0">
              <a:solidFill>
                <a:srgbClr val="3B3B3B"/>
              </a:solidFill>
            </a:endParaRPr>
          </a:p>
          <a:p>
            <a:pPr defTabSz="1280186">
              <a:lnSpc>
                <a:spcPct val="100000"/>
              </a:lnSpc>
              <a:spcBef>
                <a:spcPts val="0"/>
              </a:spcBef>
              <a:defRPr/>
            </a:pPr>
            <a:r>
              <a:rPr lang="en-US" sz="1600" dirty="0">
                <a:solidFill>
                  <a:srgbClr val="3B3B3B"/>
                </a:solidFill>
              </a:rPr>
              <a:t>Consider: </a:t>
            </a:r>
          </a:p>
          <a:p>
            <a:pPr marL="285750" indent="-285750" defTabSz="1280186">
              <a:lnSpc>
                <a:spcPct val="100000"/>
              </a:lnSpc>
              <a:spcBef>
                <a:spcPts val="0"/>
              </a:spcBef>
              <a:buFont typeface="Arial" panose="020B0604020202020204" pitchFamily="34" charset="0"/>
              <a:buChar char="•"/>
              <a:defRPr/>
            </a:pPr>
            <a:r>
              <a:rPr lang="en-US" sz="1600" b="1" dirty="0">
                <a:solidFill>
                  <a:srgbClr val="3B3B3B"/>
                </a:solidFill>
              </a:rPr>
              <a:t>Will stakeholders be actively involved in the research</a:t>
            </a:r>
            <a:r>
              <a:rPr lang="en-US" sz="1600" dirty="0">
                <a:solidFill>
                  <a:srgbClr val="3B3B3B"/>
                </a:solidFill>
              </a:rPr>
              <a:t>? </a:t>
            </a:r>
          </a:p>
        </p:txBody>
      </p:sp>
      <p:sp>
        <p:nvSpPr>
          <p:cNvPr id="37" name="TextBox 36">
            <a:extLst>
              <a:ext uri="{FF2B5EF4-FFF2-40B4-BE49-F238E27FC236}">
                <a16:creationId xmlns:a16="http://schemas.microsoft.com/office/drawing/2014/main" id="{E20949B2-F60C-6B27-92AD-FF40D5D3EA9F}"/>
              </a:ext>
            </a:extLst>
          </p:cNvPr>
          <p:cNvSpPr txBox="1"/>
          <p:nvPr/>
        </p:nvSpPr>
        <p:spPr>
          <a:xfrm>
            <a:off x="341650" y="3543275"/>
            <a:ext cx="7981256" cy="2062103"/>
          </a:xfrm>
          <a:prstGeom prst="rect">
            <a:avLst/>
          </a:prstGeom>
          <a:noFill/>
        </p:spPr>
        <p:txBody>
          <a:bodyPr wrap="square">
            <a:spAutoFit/>
          </a:bodyPr>
          <a:lstStyle/>
          <a:p>
            <a:pPr marL="285750" indent="-285750" defTabSz="1280186">
              <a:buFont typeface="Arial" panose="020B0604020202020204" pitchFamily="34" charset="0"/>
              <a:buChar char="•"/>
              <a:defRPr/>
            </a:pPr>
            <a:r>
              <a:rPr lang="en-US" sz="1600" b="1" dirty="0">
                <a:solidFill>
                  <a:srgbClr val="3B3B3B"/>
                </a:solidFill>
              </a:rPr>
              <a:t>How will you make stakeholders aware of the research and its outputs?</a:t>
            </a:r>
            <a:endParaRPr lang="en-US" sz="1600" b="1" dirty="0">
              <a:solidFill>
                <a:srgbClr val="3B3B3B"/>
              </a:solidFill>
              <a:cs typeface="Calibri" panose="020F0502020204030204"/>
            </a:endParaRPr>
          </a:p>
          <a:p>
            <a:pPr marL="285750" indent="-285750">
              <a:buFont typeface="Arial" panose="020B0604020202020204" pitchFamily="34" charset="0"/>
              <a:buChar char="•"/>
            </a:pPr>
            <a:endParaRPr lang="en-US" sz="1600" b="1" dirty="0">
              <a:solidFill>
                <a:srgbClr val="3B3B3B"/>
              </a:solidFill>
            </a:endParaRPr>
          </a:p>
          <a:p>
            <a:pPr marL="285750" indent="-285750">
              <a:buFont typeface="Arial" panose="020B0604020202020204" pitchFamily="34" charset="0"/>
              <a:buChar char="•"/>
            </a:pPr>
            <a:r>
              <a:rPr lang="en-US" sz="1600" b="1" dirty="0">
                <a:solidFill>
                  <a:srgbClr val="3B3B3B"/>
                </a:solidFill>
              </a:rPr>
              <a:t>Impact activity application and exploitation - How could the results of the research be applied in practice? </a:t>
            </a:r>
          </a:p>
          <a:p>
            <a:pPr marL="285750" indent="-285750" defTabSz="1280186">
              <a:lnSpc>
                <a:spcPct val="100000"/>
              </a:lnSpc>
              <a:spcBef>
                <a:spcPts val="0"/>
              </a:spcBef>
              <a:buFont typeface="Arial" panose="020B0604020202020204" pitchFamily="34" charset="0"/>
              <a:buChar char="•"/>
              <a:defRPr/>
            </a:pPr>
            <a:endParaRPr lang="en-US" sz="1600" b="1" dirty="0">
              <a:solidFill>
                <a:srgbClr val="3B3B3B"/>
              </a:solidFill>
            </a:endParaRPr>
          </a:p>
          <a:p>
            <a:pPr marL="285750" indent="-285750" defTabSz="1280186">
              <a:lnSpc>
                <a:spcPct val="100000"/>
              </a:lnSpc>
              <a:spcBef>
                <a:spcPts val="0"/>
              </a:spcBef>
              <a:buFont typeface="Arial" panose="020B0604020202020204" pitchFamily="34" charset="0"/>
              <a:buChar char="•"/>
              <a:defRPr/>
            </a:pPr>
            <a:r>
              <a:rPr lang="en-US" sz="1600" b="1" dirty="0">
                <a:solidFill>
                  <a:srgbClr val="3B3B3B"/>
                </a:solidFill>
              </a:rPr>
              <a:t>Impact on your or your team’s development throughout the project</a:t>
            </a:r>
          </a:p>
          <a:p>
            <a:pPr marL="285750" indent="-285750" defTabSz="1280186">
              <a:lnSpc>
                <a:spcPct val="100000"/>
              </a:lnSpc>
              <a:spcBef>
                <a:spcPts val="0"/>
              </a:spcBef>
              <a:buFont typeface="Arial" panose="020B0604020202020204" pitchFamily="34" charset="0"/>
              <a:buChar char="•"/>
              <a:defRPr/>
            </a:pPr>
            <a:endParaRPr lang="en-US" sz="1600" b="1" dirty="0">
              <a:solidFill>
                <a:srgbClr val="3B3B3B"/>
              </a:solidFill>
            </a:endParaRPr>
          </a:p>
          <a:p>
            <a:pPr marL="285750" indent="-285750" defTabSz="1280186">
              <a:lnSpc>
                <a:spcPct val="100000"/>
              </a:lnSpc>
              <a:spcBef>
                <a:spcPts val="0"/>
              </a:spcBef>
              <a:buFont typeface="Arial" panose="020B0604020202020204" pitchFamily="34" charset="0"/>
              <a:buChar char="•"/>
              <a:defRPr/>
            </a:pPr>
            <a:r>
              <a:rPr lang="en-US" sz="1600" b="1" dirty="0">
                <a:solidFill>
                  <a:srgbClr val="3B3B3B"/>
                </a:solidFill>
              </a:rPr>
              <a:t>What are the key decision points and events for impact activities?</a:t>
            </a:r>
          </a:p>
        </p:txBody>
      </p:sp>
      <p:sp>
        <p:nvSpPr>
          <p:cNvPr id="41" name="TextBox 40">
            <a:extLst>
              <a:ext uri="{FF2B5EF4-FFF2-40B4-BE49-F238E27FC236}">
                <a16:creationId xmlns:a16="http://schemas.microsoft.com/office/drawing/2014/main" id="{CEA93840-56EB-78AC-6ADF-7C91CAFDB639}"/>
              </a:ext>
            </a:extLst>
          </p:cNvPr>
          <p:cNvSpPr txBox="1"/>
          <p:nvPr/>
        </p:nvSpPr>
        <p:spPr>
          <a:xfrm>
            <a:off x="8068247" y="2583725"/>
            <a:ext cx="3400420" cy="2554545"/>
          </a:xfrm>
          <a:prstGeom prst="rect">
            <a:avLst/>
          </a:prstGeom>
          <a:solidFill>
            <a:srgbClr val="205B6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FFFFFF"/>
                </a:solidFill>
                <a:cs typeface="Segoe UI"/>
              </a:rPr>
              <a:t>​</a:t>
            </a:r>
            <a:r>
              <a:rPr lang="en-US" sz="1600" b="1" dirty="0">
                <a:solidFill>
                  <a:srgbClr val="FFFFFF"/>
                </a:solidFill>
                <a:cs typeface="Arial"/>
              </a:rPr>
              <a:t>What evidence could be gathered of the potential outcomes and impact/benefits  achieved</a:t>
            </a:r>
            <a:r>
              <a:rPr lang="en-US" sz="1600" dirty="0">
                <a:solidFill>
                  <a:srgbClr val="FFFFFF"/>
                </a:solidFill>
                <a:cs typeface="Arial"/>
              </a:rPr>
              <a:t>?</a:t>
            </a:r>
            <a:endParaRPr lang="en-US" dirty="0"/>
          </a:p>
          <a:p>
            <a:endParaRPr lang="en-US" sz="1600" dirty="0">
              <a:solidFill>
                <a:srgbClr val="FFFFFF"/>
              </a:solidFill>
              <a:cs typeface="Arial"/>
            </a:endParaRPr>
          </a:p>
          <a:p>
            <a:r>
              <a:rPr lang="en-US" sz="1600" dirty="0">
                <a:solidFill>
                  <a:srgbClr val="FFFFFF"/>
                </a:solidFill>
                <a:cs typeface="Arial"/>
              </a:rPr>
              <a:t>How will you collect and store the evidence for future reporting such as REF (UK)?” (Include knowledge exchange with industry; researcher </a:t>
            </a:r>
            <a:endParaRPr lang="en-US" dirty="0">
              <a:solidFill>
                <a:srgbClr val="FFFFFF"/>
              </a:solidFill>
              <a:cs typeface="Calibri"/>
            </a:endParaRPr>
          </a:p>
          <a:p>
            <a:r>
              <a:rPr lang="en-US" sz="1600" dirty="0">
                <a:solidFill>
                  <a:srgbClr val="FFFFFF"/>
                </a:solidFill>
                <a:cs typeface="Arial"/>
              </a:rPr>
              <a:t>development and training)</a:t>
            </a:r>
            <a:endParaRPr lang="en-US" dirty="0">
              <a:solidFill>
                <a:srgbClr val="FFFFFF"/>
              </a:solidFill>
              <a:cs typeface="Calibri"/>
            </a:endParaRPr>
          </a:p>
        </p:txBody>
      </p:sp>
      <p:sp>
        <p:nvSpPr>
          <p:cNvPr id="42" name="TextBox 41">
            <a:extLst>
              <a:ext uri="{FF2B5EF4-FFF2-40B4-BE49-F238E27FC236}">
                <a16:creationId xmlns:a16="http://schemas.microsoft.com/office/drawing/2014/main" id="{C17D5B1E-CAC0-76B9-B25D-B83CE561D14D}"/>
              </a:ext>
            </a:extLst>
          </p:cNvPr>
          <p:cNvSpPr txBox="1"/>
          <p:nvPr/>
        </p:nvSpPr>
        <p:spPr>
          <a:xfrm>
            <a:off x="8109582" y="1831481"/>
            <a:ext cx="1378674" cy="246221"/>
          </a:xfrm>
          <a:prstGeom prst="rect">
            <a:avLst/>
          </a:prstGeom>
          <a:noFill/>
        </p:spPr>
        <p:txBody>
          <a:bodyPr wrap="square" rtlCol="0">
            <a:spAutoFit/>
          </a:bodyPr>
          <a:lstStyle/>
          <a:p>
            <a:pPr algn="ctr"/>
            <a:r>
              <a:rPr lang="en-US" sz="500" b="1"/>
              <a:t>Research expenses (Costs)</a:t>
            </a:r>
          </a:p>
          <a:p>
            <a:pPr algn="ctr"/>
            <a:endParaRPr lang="en-US" sz="500" b="1"/>
          </a:p>
        </p:txBody>
      </p:sp>
      <p:sp>
        <p:nvSpPr>
          <p:cNvPr id="43" name="TextBox 42">
            <a:extLst>
              <a:ext uri="{FF2B5EF4-FFF2-40B4-BE49-F238E27FC236}">
                <a16:creationId xmlns:a16="http://schemas.microsoft.com/office/drawing/2014/main" id="{70EA07B0-EE9C-A507-844F-6443C14035B4}"/>
              </a:ext>
            </a:extLst>
          </p:cNvPr>
          <p:cNvSpPr txBox="1"/>
          <p:nvPr/>
        </p:nvSpPr>
        <p:spPr>
          <a:xfrm>
            <a:off x="10142204" y="1831481"/>
            <a:ext cx="1278939" cy="169277"/>
          </a:xfrm>
          <a:prstGeom prst="rect">
            <a:avLst/>
          </a:prstGeom>
          <a:noFill/>
        </p:spPr>
        <p:txBody>
          <a:bodyPr wrap="square" rtlCol="0">
            <a:spAutoFit/>
          </a:bodyPr>
          <a:lstStyle/>
          <a:p>
            <a:pPr algn="ctr"/>
            <a:r>
              <a:rPr lang="en-US" sz="500" b="1"/>
              <a:t>Funding streams  (Income)</a:t>
            </a:r>
          </a:p>
        </p:txBody>
      </p:sp>
      <p:sp>
        <p:nvSpPr>
          <p:cNvPr id="3" name="TextBox 2">
            <a:extLst>
              <a:ext uri="{FF2B5EF4-FFF2-40B4-BE49-F238E27FC236}">
                <a16:creationId xmlns:a16="http://schemas.microsoft.com/office/drawing/2014/main" id="{85340DA0-CDCA-A8A1-ADF4-8BC50DA7CC65}"/>
              </a:ext>
            </a:extLst>
          </p:cNvPr>
          <p:cNvSpPr txBox="1"/>
          <p:nvPr/>
        </p:nvSpPr>
        <p:spPr>
          <a:xfrm>
            <a:off x="10827599" y="189994"/>
            <a:ext cx="633878" cy="323165"/>
          </a:xfrm>
          <a:prstGeom prst="rect">
            <a:avLst/>
          </a:prstGeom>
          <a:noFill/>
        </p:spPr>
        <p:txBody>
          <a:bodyPr wrap="square" rtlCol="0">
            <a:spAutoFit/>
          </a:bodyPr>
          <a:lstStyle/>
          <a:p>
            <a:pPr algn="ctr"/>
            <a:r>
              <a:rPr lang="en-US" sz="500" b="1" dirty="0"/>
              <a:t>Problem and context (Challenge)</a:t>
            </a:r>
          </a:p>
        </p:txBody>
      </p:sp>
    </p:spTree>
    <p:extLst>
      <p:ext uri="{BB962C8B-B14F-4D97-AF65-F5344CB8AC3E}">
        <p14:creationId xmlns:p14="http://schemas.microsoft.com/office/powerpoint/2010/main" val="585547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020FEB1-48DF-D922-3972-3B4B85F7B8C5}"/>
              </a:ext>
            </a:extLst>
          </p:cNvPr>
          <p:cNvSpPr/>
          <p:nvPr/>
        </p:nvSpPr>
        <p:spPr>
          <a:xfrm>
            <a:off x="-373224" y="6139543"/>
            <a:ext cx="13006873" cy="10077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B39A4-AFF5-5F27-3AB0-C755C461575D}"/>
              </a:ext>
            </a:extLst>
          </p:cNvPr>
          <p:cNvSpPr>
            <a:spLocks noGrp="1"/>
          </p:cNvSpPr>
          <p:nvPr>
            <p:ph type="title"/>
          </p:nvPr>
        </p:nvSpPr>
        <p:spPr/>
        <p:txBody>
          <a:bodyPr>
            <a:normAutofit/>
          </a:bodyPr>
          <a:lstStyle/>
          <a:p>
            <a:r>
              <a:rPr lang="en-US" sz="3100" dirty="0"/>
              <a:t>8. Key collaborators, partners, resources</a:t>
            </a:r>
          </a:p>
        </p:txBody>
      </p:sp>
      <p:sp>
        <p:nvSpPr>
          <p:cNvPr id="5" name="Rectangle 4">
            <a:extLst>
              <a:ext uri="{FF2B5EF4-FFF2-40B4-BE49-F238E27FC236}">
                <a16:creationId xmlns:a16="http://schemas.microsoft.com/office/drawing/2014/main" id="{3496D096-EF90-0FD4-A6CA-148B95BC61AE}"/>
              </a:ext>
            </a:extLst>
          </p:cNvPr>
          <p:cNvSpPr/>
          <p:nvPr/>
        </p:nvSpPr>
        <p:spPr>
          <a:xfrm>
            <a:off x="8072568" y="179293"/>
            <a:ext cx="3396099" cy="19364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6" name="Rectangle 5">
            <a:extLst>
              <a:ext uri="{FF2B5EF4-FFF2-40B4-BE49-F238E27FC236}">
                <a16:creationId xmlns:a16="http://schemas.microsoft.com/office/drawing/2014/main" id="{A792618B-616A-BF8D-90EA-23E7DEABC154}"/>
              </a:ext>
            </a:extLst>
          </p:cNvPr>
          <p:cNvSpPr/>
          <p:nvPr/>
        </p:nvSpPr>
        <p:spPr>
          <a:xfrm>
            <a:off x="9436213" y="823915"/>
            <a:ext cx="704221" cy="4808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7" name="Rectangle 6">
            <a:extLst>
              <a:ext uri="{FF2B5EF4-FFF2-40B4-BE49-F238E27FC236}">
                <a16:creationId xmlns:a16="http://schemas.microsoft.com/office/drawing/2014/main" id="{1937CA8F-17BF-FF26-404E-AFA4226AB681}"/>
              </a:ext>
            </a:extLst>
          </p:cNvPr>
          <p:cNvSpPr/>
          <p:nvPr/>
        </p:nvSpPr>
        <p:spPr>
          <a:xfrm>
            <a:off x="8771641" y="802212"/>
            <a:ext cx="652353" cy="514779"/>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8" name="Rectangle 7">
            <a:extLst>
              <a:ext uri="{FF2B5EF4-FFF2-40B4-BE49-F238E27FC236}">
                <a16:creationId xmlns:a16="http://schemas.microsoft.com/office/drawing/2014/main" id="{997A7234-1D99-D149-54A7-65FE78AD3A86}"/>
              </a:ext>
            </a:extLst>
          </p:cNvPr>
          <p:cNvSpPr/>
          <p:nvPr/>
        </p:nvSpPr>
        <p:spPr>
          <a:xfrm>
            <a:off x="10143678" y="180850"/>
            <a:ext cx="665393" cy="11262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9" name="Rectangle 8">
            <a:extLst>
              <a:ext uri="{FF2B5EF4-FFF2-40B4-BE49-F238E27FC236}">
                <a16:creationId xmlns:a16="http://schemas.microsoft.com/office/drawing/2014/main" id="{91B17811-B533-3BE2-5D12-1DF85C573EC9}"/>
              </a:ext>
            </a:extLst>
          </p:cNvPr>
          <p:cNvSpPr/>
          <p:nvPr/>
        </p:nvSpPr>
        <p:spPr>
          <a:xfrm>
            <a:off x="9437924" y="179301"/>
            <a:ext cx="704280" cy="11286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0" name="Rectangle 9">
            <a:extLst>
              <a:ext uri="{FF2B5EF4-FFF2-40B4-BE49-F238E27FC236}">
                <a16:creationId xmlns:a16="http://schemas.microsoft.com/office/drawing/2014/main" id="{9E993229-7420-72B4-4CA6-5AA58F1D6C2C}"/>
              </a:ext>
            </a:extLst>
          </p:cNvPr>
          <p:cNvSpPr/>
          <p:nvPr/>
        </p:nvSpPr>
        <p:spPr>
          <a:xfrm>
            <a:off x="8742827" y="179541"/>
            <a:ext cx="691315" cy="11290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1" name="TextBox 10">
            <a:extLst>
              <a:ext uri="{FF2B5EF4-FFF2-40B4-BE49-F238E27FC236}">
                <a16:creationId xmlns:a16="http://schemas.microsoft.com/office/drawing/2014/main" id="{8F516C3E-B1A7-AD33-7D3C-8B69A48947E9}"/>
              </a:ext>
            </a:extLst>
          </p:cNvPr>
          <p:cNvSpPr txBox="1"/>
          <p:nvPr/>
        </p:nvSpPr>
        <p:spPr>
          <a:xfrm>
            <a:off x="8076889" y="179293"/>
            <a:ext cx="647059" cy="400110"/>
          </a:xfrm>
          <a:prstGeom prst="rect">
            <a:avLst/>
          </a:prstGeom>
          <a:noFill/>
        </p:spPr>
        <p:txBody>
          <a:bodyPr wrap="square" rtlCol="0">
            <a:spAutoFit/>
          </a:bodyPr>
          <a:lstStyle/>
          <a:p>
            <a:pPr algn="ctr"/>
            <a:r>
              <a:rPr lang="en-US" sz="500" b="1"/>
              <a:t>Research response (solution)</a:t>
            </a:r>
          </a:p>
          <a:p>
            <a:pPr algn="ctr"/>
            <a:endParaRPr lang="en-US" sz="500" b="1"/>
          </a:p>
        </p:txBody>
      </p:sp>
      <p:sp>
        <p:nvSpPr>
          <p:cNvPr id="13" name="TextBox 12">
            <a:extLst>
              <a:ext uri="{FF2B5EF4-FFF2-40B4-BE49-F238E27FC236}">
                <a16:creationId xmlns:a16="http://schemas.microsoft.com/office/drawing/2014/main" id="{FC3F18E7-9211-3292-AA63-7D868266898F}"/>
              </a:ext>
            </a:extLst>
          </p:cNvPr>
          <p:cNvSpPr txBox="1"/>
          <p:nvPr/>
        </p:nvSpPr>
        <p:spPr>
          <a:xfrm>
            <a:off x="9451911" y="1334141"/>
            <a:ext cx="693038" cy="477054"/>
          </a:xfrm>
          <a:prstGeom prst="rect">
            <a:avLst/>
          </a:prstGeom>
          <a:noFill/>
        </p:spPr>
        <p:txBody>
          <a:bodyPr wrap="square" rtlCol="0">
            <a:spAutoFit/>
          </a:bodyPr>
          <a:lstStyle/>
          <a:p>
            <a:pPr algn="ctr"/>
            <a:r>
              <a:rPr lang="en-US" sz="500" b="1" dirty="0"/>
              <a:t>Actions to achieve outcomes/impact/benefits and metrics</a:t>
            </a:r>
          </a:p>
        </p:txBody>
      </p:sp>
      <p:sp>
        <p:nvSpPr>
          <p:cNvPr id="14" name="TextBox 13">
            <a:extLst>
              <a:ext uri="{FF2B5EF4-FFF2-40B4-BE49-F238E27FC236}">
                <a16:creationId xmlns:a16="http://schemas.microsoft.com/office/drawing/2014/main" id="{EF2CAB42-5421-54D3-C57D-39DC07B608B5}"/>
              </a:ext>
            </a:extLst>
          </p:cNvPr>
          <p:cNvSpPr txBox="1"/>
          <p:nvPr/>
        </p:nvSpPr>
        <p:spPr>
          <a:xfrm>
            <a:off x="8737613" y="181968"/>
            <a:ext cx="687944" cy="323165"/>
          </a:xfrm>
          <a:prstGeom prst="rect">
            <a:avLst/>
          </a:prstGeom>
          <a:noFill/>
        </p:spPr>
        <p:txBody>
          <a:bodyPr wrap="square" rtlCol="0">
            <a:spAutoFit/>
          </a:bodyPr>
          <a:lstStyle/>
          <a:p>
            <a:pPr algn="ctr"/>
            <a:r>
              <a:rPr lang="en-US" sz="500" b="1"/>
              <a:t>Research objectives</a:t>
            </a:r>
          </a:p>
          <a:p>
            <a:pPr algn="ctr"/>
            <a:endParaRPr lang="en-US" sz="500" b="1"/>
          </a:p>
        </p:txBody>
      </p:sp>
      <p:sp>
        <p:nvSpPr>
          <p:cNvPr id="15" name="TextBox 14">
            <a:extLst>
              <a:ext uri="{FF2B5EF4-FFF2-40B4-BE49-F238E27FC236}">
                <a16:creationId xmlns:a16="http://schemas.microsoft.com/office/drawing/2014/main" id="{62AF8153-9D5D-3E84-7063-87CC1EEF2ECF}"/>
              </a:ext>
            </a:extLst>
          </p:cNvPr>
          <p:cNvSpPr txBox="1"/>
          <p:nvPr/>
        </p:nvSpPr>
        <p:spPr>
          <a:xfrm>
            <a:off x="10161048" y="185486"/>
            <a:ext cx="632647" cy="323165"/>
          </a:xfrm>
          <a:prstGeom prst="rect">
            <a:avLst/>
          </a:prstGeom>
          <a:noFill/>
        </p:spPr>
        <p:txBody>
          <a:bodyPr wrap="square" rtlCol="0">
            <a:spAutoFit/>
          </a:bodyPr>
          <a:lstStyle/>
          <a:p>
            <a:pPr algn="ctr"/>
            <a:r>
              <a:rPr lang="en-US" sz="500" b="1" dirty="0"/>
              <a:t>Users and Beneficiaries</a:t>
            </a:r>
          </a:p>
          <a:p>
            <a:pPr algn="ctr"/>
            <a:endParaRPr lang="en-US" sz="500" b="1" dirty="0"/>
          </a:p>
        </p:txBody>
      </p:sp>
      <p:sp>
        <p:nvSpPr>
          <p:cNvPr id="16" name="Rectangle 15">
            <a:extLst>
              <a:ext uri="{FF2B5EF4-FFF2-40B4-BE49-F238E27FC236}">
                <a16:creationId xmlns:a16="http://schemas.microsoft.com/office/drawing/2014/main" id="{2CFEE608-3DC1-444E-52DE-C666D44534B8}"/>
              </a:ext>
            </a:extLst>
          </p:cNvPr>
          <p:cNvSpPr/>
          <p:nvPr/>
        </p:nvSpPr>
        <p:spPr>
          <a:xfrm>
            <a:off x="8068247" y="1824162"/>
            <a:ext cx="1732549" cy="2889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7" name="Rectangle 16">
            <a:extLst>
              <a:ext uri="{FF2B5EF4-FFF2-40B4-BE49-F238E27FC236}">
                <a16:creationId xmlns:a16="http://schemas.microsoft.com/office/drawing/2014/main" id="{8A8F682D-2F97-2448-0B74-0185FE001EBE}"/>
              </a:ext>
            </a:extLst>
          </p:cNvPr>
          <p:cNvSpPr/>
          <p:nvPr/>
        </p:nvSpPr>
        <p:spPr>
          <a:xfrm>
            <a:off x="10143279" y="1304728"/>
            <a:ext cx="1325389" cy="5171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0" name="TextBox 19">
            <a:extLst>
              <a:ext uri="{FF2B5EF4-FFF2-40B4-BE49-F238E27FC236}">
                <a16:creationId xmlns:a16="http://schemas.microsoft.com/office/drawing/2014/main" id="{28F3B447-8FCD-6BF6-4A74-9AAB13724C98}"/>
              </a:ext>
            </a:extLst>
          </p:cNvPr>
          <p:cNvSpPr txBox="1"/>
          <p:nvPr/>
        </p:nvSpPr>
        <p:spPr>
          <a:xfrm>
            <a:off x="10161048" y="1314521"/>
            <a:ext cx="1260094" cy="169277"/>
          </a:xfrm>
          <a:prstGeom prst="rect">
            <a:avLst/>
          </a:prstGeom>
          <a:noFill/>
        </p:spPr>
        <p:txBody>
          <a:bodyPr wrap="square" rtlCol="0">
            <a:spAutoFit/>
          </a:bodyPr>
          <a:lstStyle/>
          <a:p>
            <a:pPr algn="ctr"/>
            <a:r>
              <a:rPr lang="en-US" sz="500" b="1"/>
              <a:t>Outcomes/Benefits /Impact</a:t>
            </a:r>
          </a:p>
        </p:txBody>
      </p:sp>
      <p:sp>
        <p:nvSpPr>
          <p:cNvPr id="21" name="Rectangle 20">
            <a:extLst>
              <a:ext uri="{FF2B5EF4-FFF2-40B4-BE49-F238E27FC236}">
                <a16:creationId xmlns:a16="http://schemas.microsoft.com/office/drawing/2014/main" id="{8012B62B-AA6B-DE6D-A86E-66C8A495EDF8}"/>
              </a:ext>
            </a:extLst>
          </p:cNvPr>
          <p:cNvSpPr/>
          <p:nvPr/>
        </p:nvSpPr>
        <p:spPr>
          <a:xfrm>
            <a:off x="8072141" y="1824883"/>
            <a:ext cx="3400420" cy="2878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2" name="TextBox 21">
            <a:extLst>
              <a:ext uri="{FF2B5EF4-FFF2-40B4-BE49-F238E27FC236}">
                <a16:creationId xmlns:a16="http://schemas.microsoft.com/office/drawing/2014/main" id="{7CBB62CF-FB6F-B527-D482-7C8C619243B2}"/>
              </a:ext>
            </a:extLst>
          </p:cNvPr>
          <p:cNvSpPr txBox="1"/>
          <p:nvPr/>
        </p:nvSpPr>
        <p:spPr>
          <a:xfrm>
            <a:off x="9430118" y="183843"/>
            <a:ext cx="744911" cy="400110"/>
          </a:xfrm>
          <a:prstGeom prst="rect">
            <a:avLst/>
          </a:prstGeom>
          <a:noFill/>
        </p:spPr>
        <p:txBody>
          <a:bodyPr wrap="square" rtlCol="0">
            <a:spAutoFit/>
          </a:bodyPr>
          <a:lstStyle/>
          <a:p>
            <a:pPr algn="ctr"/>
            <a:r>
              <a:rPr lang="en-US" sz="500" b="1"/>
              <a:t>Competitive advantage</a:t>
            </a:r>
          </a:p>
          <a:p>
            <a:pPr algn="ctr"/>
            <a:endParaRPr lang="en-US" sz="500" b="1"/>
          </a:p>
          <a:p>
            <a:pPr algn="ctr"/>
            <a:endParaRPr lang="en-US" sz="500"/>
          </a:p>
        </p:txBody>
      </p:sp>
      <p:sp>
        <p:nvSpPr>
          <p:cNvPr id="23" name="TextBox 22">
            <a:extLst>
              <a:ext uri="{FF2B5EF4-FFF2-40B4-BE49-F238E27FC236}">
                <a16:creationId xmlns:a16="http://schemas.microsoft.com/office/drawing/2014/main" id="{FC15A043-3367-370E-FFD4-3B081E8C3E60}"/>
              </a:ext>
            </a:extLst>
          </p:cNvPr>
          <p:cNvSpPr txBox="1"/>
          <p:nvPr/>
        </p:nvSpPr>
        <p:spPr>
          <a:xfrm>
            <a:off x="9438463" y="820618"/>
            <a:ext cx="709589" cy="246221"/>
          </a:xfrm>
          <a:prstGeom prst="rect">
            <a:avLst/>
          </a:prstGeom>
          <a:noFill/>
        </p:spPr>
        <p:txBody>
          <a:bodyPr wrap="square" rtlCol="0">
            <a:spAutoFit/>
          </a:bodyPr>
          <a:lstStyle/>
          <a:p>
            <a:pPr algn="ctr"/>
            <a:r>
              <a:rPr lang="en-US" sz="500" b="1"/>
              <a:t>Unique (value) proposition</a:t>
            </a:r>
          </a:p>
        </p:txBody>
      </p:sp>
      <p:sp>
        <p:nvSpPr>
          <p:cNvPr id="24" name="TextBox 23">
            <a:extLst>
              <a:ext uri="{FF2B5EF4-FFF2-40B4-BE49-F238E27FC236}">
                <a16:creationId xmlns:a16="http://schemas.microsoft.com/office/drawing/2014/main" id="{E9DCCF8E-E063-CA83-7CC5-DEF27D1C4EB4}"/>
              </a:ext>
            </a:extLst>
          </p:cNvPr>
          <p:cNvSpPr txBox="1"/>
          <p:nvPr/>
        </p:nvSpPr>
        <p:spPr>
          <a:xfrm>
            <a:off x="8753811" y="827486"/>
            <a:ext cx="645916" cy="477054"/>
          </a:xfrm>
          <a:prstGeom prst="rect">
            <a:avLst/>
          </a:prstGeom>
          <a:noFill/>
        </p:spPr>
        <p:txBody>
          <a:bodyPr wrap="square" rtlCol="0">
            <a:spAutoFit/>
          </a:bodyPr>
          <a:lstStyle/>
          <a:p>
            <a:pPr algn="ctr"/>
            <a:r>
              <a:rPr lang="en-US" sz="500" b="1"/>
              <a:t>Key collaborators, partners  and resources</a:t>
            </a:r>
          </a:p>
          <a:p>
            <a:pPr algn="ctr"/>
            <a:endParaRPr lang="en-US" sz="500" b="1"/>
          </a:p>
        </p:txBody>
      </p:sp>
      <p:cxnSp>
        <p:nvCxnSpPr>
          <p:cNvPr id="25" name="Straight Connector 24">
            <a:extLst>
              <a:ext uri="{FF2B5EF4-FFF2-40B4-BE49-F238E27FC236}">
                <a16:creationId xmlns:a16="http://schemas.microsoft.com/office/drawing/2014/main" id="{51C192BE-C878-498D-F39A-DD3CF89EF5A9}"/>
              </a:ext>
            </a:extLst>
          </p:cNvPr>
          <p:cNvCxnSpPr>
            <a:cxnSpLocks/>
          </p:cNvCxnSpPr>
          <p:nvPr/>
        </p:nvCxnSpPr>
        <p:spPr>
          <a:xfrm flipV="1">
            <a:off x="8742658" y="823858"/>
            <a:ext cx="697431" cy="1985"/>
          </a:xfrm>
          <a:prstGeom prst="lin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193BE43-39C2-9DB4-C863-C3E26DB2D8EC}"/>
              </a:ext>
            </a:extLst>
          </p:cNvPr>
          <p:cNvSpPr/>
          <p:nvPr/>
        </p:nvSpPr>
        <p:spPr>
          <a:xfrm>
            <a:off x="8089544" y="1307112"/>
            <a:ext cx="676883"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a:t>v</a:t>
            </a:r>
          </a:p>
        </p:txBody>
      </p:sp>
      <p:sp>
        <p:nvSpPr>
          <p:cNvPr id="27" name="TextBox 26">
            <a:extLst>
              <a:ext uri="{FF2B5EF4-FFF2-40B4-BE49-F238E27FC236}">
                <a16:creationId xmlns:a16="http://schemas.microsoft.com/office/drawing/2014/main" id="{3E179603-AEE1-A338-3072-EA6861DED42D}"/>
              </a:ext>
            </a:extLst>
          </p:cNvPr>
          <p:cNvSpPr txBox="1"/>
          <p:nvPr/>
        </p:nvSpPr>
        <p:spPr>
          <a:xfrm>
            <a:off x="8068673" y="1321402"/>
            <a:ext cx="668941" cy="400110"/>
          </a:xfrm>
          <a:prstGeom prst="rect">
            <a:avLst/>
          </a:prstGeom>
          <a:noFill/>
        </p:spPr>
        <p:txBody>
          <a:bodyPr wrap="square" rtlCol="0">
            <a:spAutoFit/>
          </a:bodyPr>
          <a:lstStyle/>
          <a:p>
            <a:pPr algn="ctr"/>
            <a:r>
              <a:rPr lang="en-US" sz="500" b="1" dirty="0"/>
              <a:t>Research output</a:t>
            </a:r>
          </a:p>
          <a:p>
            <a:pPr algn="ctr"/>
            <a:r>
              <a:rPr lang="en-US" sz="500" b="1" dirty="0"/>
              <a:t> </a:t>
            </a:r>
          </a:p>
          <a:p>
            <a:pPr algn="ctr"/>
            <a:endParaRPr lang="en-US" sz="500" b="1" dirty="0"/>
          </a:p>
        </p:txBody>
      </p:sp>
      <p:sp>
        <p:nvSpPr>
          <p:cNvPr id="28" name="Rectangle 27">
            <a:extLst>
              <a:ext uri="{FF2B5EF4-FFF2-40B4-BE49-F238E27FC236}">
                <a16:creationId xmlns:a16="http://schemas.microsoft.com/office/drawing/2014/main" id="{56EC4A74-00B3-9298-25CF-73939DC7167E}"/>
              </a:ext>
            </a:extLst>
          </p:cNvPr>
          <p:cNvSpPr/>
          <p:nvPr/>
        </p:nvSpPr>
        <p:spPr>
          <a:xfrm>
            <a:off x="8747111" y="1304728"/>
            <a:ext cx="687031"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9" name="TextBox 28">
            <a:extLst>
              <a:ext uri="{FF2B5EF4-FFF2-40B4-BE49-F238E27FC236}">
                <a16:creationId xmlns:a16="http://schemas.microsoft.com/office/drawing/2014/main" id="{749C8F97-43B8-6AD7-CDC0-58BEB25F29D1}"/>
              </a:ext>
            </a:extLst>
          </p:cNvPr>
          <p:cNvSpPr txBox="1"/>
          <p:nvPr/>
        </p:nvSpPr>
        <p:spPr>
          <a:xfrm>
            <a:off x="8725920" y="1324912"/>
            <a:ext cx="668941" cy="323165"/>
          </a:xfrm>
          <a:prstGeom prst="rect">
            <a:avLst/>
          </a:prstGeom>
          <a:noFill/>
        </p:spPr>
        <p:txBody>
          <a:bodyPr wrap="square" rtlCol="0">
            <a:spAutoFit/>
          </a:bodyPr>
          <a:lstStyle/>
          <a:p>
            <a:pPr algn="ctr"/>
            <a:r>
              <a:rPr lang="en-US" sz="500" b="1"/>
              <a:t>Risks</a:t>
            </a:r>
          </a:p>
          <a:p>
            <a:pPr algn="ctr"/>
            <a:r>
              <a:rPr lang="en-US" sz="500" b="1"/>
              <a:t> </a:t>
            </a:r>
          </a:p>
          <a:p>
            <a:pPr algn="ctr"/>
            <a:endParaRPr lang="en-US" sz="500" b="1"/>
          </a:p>
        </p:txBody>
      </p:sp>
      <p:sp>
        <p:nvSpPr>
          <p:cNvPr id="35" name="TextBox 34">
            <a:extLst>
              <a:ext uri="{FF2B5EF4-FFF2-40B4-BE49-F238E27FC236}">
                <a16:creationId xmlns:a16="http://schemas.microsoft.com/office/drawing/2014/main" id="{45A7781D-AF37-2C69-724D-07D41A423ECD}"/>
              </a:ext>
            </a:extLst>
          </p:cNvPr>
          <p:cNvSpPr txBox="1"/>
          <p:nvPr/>
        </p:nvSpPr>
        <p:spPr>
          <a:xfrm>
            <a:off x="341650" y="1132301"/>
            <a:ext cx="7245925" cy="5632311"/>
          </a:xfrm>
          <a:prstGeom prst="rect">
            <a:avLst/>
          </a:prstGeom>
          <a:noFill/>
        </p:spPr>
        <p:txBody>
          <a:bodyPr wrap="square">
            <a:spAutoFit/>
          </a:bodyPr>
          <a:lstStyle/>
          <a:p>
            <a:pPr marL="0" indent="0" defTabSz="1280186">
              <a:lnSpc>
                <a:spcPct val="100000"/>
              </a:lnSpc>
              <a:spcBef>
                <a:spcPts val="0"/>
              </a:spcBef>
              <a:buNone/>
              <a:defRPr/>
            </a:pPr>
            <a:r>
              <a:rPr lang="en-US" sz="2000" dirty="0">
                <a:solidFill>
                  <a:srgbClr val="3B3B3B"/>
                </a:solidFill>
              </a:rPr>
              <a:t>List the </a:t>
            </a:r>
            <a:r>
              <a:rPr lang="en-US" sz="2000" b="1" dirty="0">
                <a:solidFill>
                  <a:srgbClr val="3B3B3B"/>
                </a:solidFill>
              </a:rPr>
              <a:t>collaborators</a:t>
            </a:r>
            <a:r>
              <a:rPr lang="en-US" sz="2000" dirty="0">
                <a:solidFill>
                  <a:srgbClr val="3B3B3B"/>
                </a:solidFill>
              </a:rPr>
              <a:t>, </a:t>
            </a:r>
            <a:r>
              <a:rPr lang="en-US" sz="2000" b="1" dirty="0">
                <a:solidFill>
                  <a:srgbClr val="3B3B3B"/>
                </a:solidFill>
              </a:rPr>
              <a:t>partners </a:t>
            </a:r>
            <a:r>
              <a:rPr lang="en-US" sz="2000" dirty="0">
                <a:solidFill>
                  <a:srgbClr val="3B3B3B"/>
                </a:solidFill>
              </a:rPr>
              <a:t>and </a:t>
            </a:r>
            <a:r>
              <a:rPr lang="en-US" sz="2000" b="1" dirty="0">
                <a:solidFill>
                  <a:srgbClr val="3B3B3B"/>
                </a:solidFill>
              </a:rPr>
              <a:t>resources</a:t>
            </a:r>
            <a:r>
              <a:rPr lang="en-US" sz="2000" dirty="0">
                <a:solidFill>
                  <a:srgbClr val="3B3B3B"/>
                </a:solidFill>
              </a:rPr>
              <a:t> you require to achieve your research objectives, including all the outputs/benefits/impact you want/hope to achieve (identified in box 3)</a:t>
            </a:r>
          </a:p>
          <a:p>
            <a:pPr marL="0" indent="0">
              <a:buNone/>
            </a:pPr>
            <a:endParaRPr lang="en-US" sz="2000" b="1" dirty="0">
              <a:solidFill>
                <a:srgbClr val="3B3B3B"/>
              </a:solidFill>
            </a:endParaRPr>
          </a:p>
          <a:p>
            <a:pPr marL="0" indent="0">
              <a:buNone/>
            </a:pPr>
            <a:r>
              <a:rPr lang="en-US" sz="2000" b="1" dirty="0">
                <a:solidFill>
                  <a:srgbClr val="3B3B3B"/>
                </a:solidFill>
              </a:rPr>
              <a:t>Consider:</a:t>
            </a:r>
          </a:p>
          <a:p>
            <a:pPr marL="0" indent="0">
              <a:buNone/>
            </a:pPr>
            <a:r>
              <a:rPr lang="en-US" sz="2000" dirty="0">
                <a:solidFill>
                  <a:srgbClr val="3B3B3B"/>
                </a:solidFill>
              </a:rPr>
              <a:t>Are there specific partners/collaborators that are needed to carry out the research and/or will increase the strength of the research (and give you an edge over similar research? )</a:t>
            </a:r>
          </a:p>
          <a:p>
            <a:pPr marL="0" indent="0">
              <a:buNone/>
            </a:pPr>
            <a:endParaRPr lang="en-US" sz="2000" dirty="0">
              <a:solidFill>
                <a:srgbClr val="3B3B3B"/>
              </a:solidFill>
            </a:endParaRPr>
          </a:p>
          <a:p>
            <a:pPr marL="800100" lvl="1" indent="-342900">
              <a:buFont typeface="Arial" panose="020B0604020202020204" pitchFamily="34" charset="0"/>
              <a:buChar char="•"/>
            </a:pPr>
            <a:r>
              <a:rPr lang="en-US" sz="2000" dirty="0">
                <a:solidFill>
                  <a:srgbClr val="3B3B3B"/>
                </a:solidFill>
              </a:rPr>
              <a:t>specific technical expertise</a:t>
            </a:r>
          </a:p>
          <a:p>
            <a:pPr marL="800100" lvl="1" indent="-342900">
              <a:buFont typeface="Arial" panose="020B0604020202020204" pitchFamily="34" charset="0"/>
              <a:buChar char="•"/>
            </a:pPr>
            <a:r>
              <a:rPr lang="en-US" sz="2000" dirty="0">
                <a:solidFill>
                  <a:srgbClr val="3B3B3B"/>
                </a:solidFill>
              </a:rPr>
              <a:t>specific equipment , </a:t>
            </a:r>
          </a:p>
          <a:p>
            <a:pPr marL="800100" lvl="1" indent="-342900">
              <a:buFont typeface="Arial" panose="020B0604020202020204" pitchFamily="34" charset="0"/>
              <a:buChar char="•"/>
            </a:pPr>
            <a:r>
              <a:rPr lang="en-US" sz="2000" dirty="0">
                <a:solidFill>
                  <a:srgbClr val="3B3B3B"/>
                </a:solidFill>
              </a:rPr>
              <a:t>end users of your research, </a:t>
            </a:r>
          </a:p>
          <a:p>
            <a:pPr marL="800100" lvl="1" indent="-342900">
              <a:buFont typeface="Arial" panose="020B0604020202020204" pitchFamily="34" charset="0"/>
              <a:buChar char="•"/>
            </a:pPr>
            <a:r>
              <a:rPr lang="en-US" sz="2000" dirty="0" err="1">
                <a:solidFill>
                  <a:srgbClr val="3B3B3B"/>
                </a:solidFill>
              </a:rPr>
              <a:t>organisations</a:t>
            </a:r>
            <a:r>
              <a:rPr lang="en-US" sz="2000" dirty="0">
                <a:solidFill>
                  <a:srgbClr val="3B3B3B"/>
                </a:solidFill>
              </a:rPr>
              <a:t> that hold data that you need access to etc..), </a:t>
            </a:r>
          </a:p>
          <a:p>
            <a:pPr marL="800100" lvl="1" indent="-342900">
              <a:buFont typeface="Arial" panose="020B0604020202020204" pitchFamily="34" charset="0"/>
              <a:buChar char="•"/>
            </a:pPr>
            <a:r>
              <a:rPr lang="en-US" sz="2000" dirty="0">
                <a:solidFill>
                  <a:srgbClr val="3B3B3B"/>
                </a:solidFill>
              </a:rPr>
              <a:t>patient groups, </a:t>
            </a:r>
          </a:p>
          <a:p>
            <a:pPr marL="800100" lvl="1" indent="-342900">
              <a:buFont typeface="Arial" panose="020B0604020202020204" pitchFamily="34" charset="0"/>
              <a:buChar char="•"/>
            </a:pPr>
            <a:r>
              <a:rPr lang="en-US" sz="2000" dirty="0">
                <a:solidFill>
                  <a:srgbClr val="3B3B3B"/>
                </a:solidFill>
              </a:rPr>
              <a:t>policy maker,</a:t>
            </a:r>
          </a:p>
          <a:p>
            <a:pPr marL="800100" lvl="1" indent="-342900">
              <a:buFont typeface="Arial" panose="020B0604020202020204" pitchFamily="34" charset="0"/>
              <a:buChar char="•"/>
            </a:pPr>
            <a:r>
              <a:rPr lang="en-US" sz="2000" dirty="0">
                <a:solidFill>
                  <a:srgbClr val="3B3B3B"/>
                </a:solidFill>
              </a:rPr>
              <a:t>service provider</a:t>
            </a:r>
            <a:endParaRPr lang="en-US" sz="1600" dirty="0">
              <a:solidFill>
                <a:srgbClr val="3B3B3B"/>
              </a:solidFill>
            </a:endParaRPr>
          </a:p>
        </p:txBody>
      </p:sp>
      <p:sp>
        <p:nvSpPr>
          <p:cNvPr id="3" name="TextBox 2">
            <a:extLst>
              <a:ext uri="{FF2B5EF4-FFF2-40B4-BE49-F238E27FC236}">
                <a16:creationId xmlns:a16="http://schemas.microsoft.com/office/drawing/2014/main" id="{941E8BF6-E547-7551-5235-667404DC3EB9}"/>
              </a:ext>
            </a:extLst>
          </p:cNvPr>
          <p:cNvSpPr txBox="1"/>
          <p:nvPr/>
        </p:nvSpPr>
        <p:spPr>
          <a:xfrm>
            <a:off x="8109582" y="1831481"/>
            <a:ext cx="1378674" cy="246221"/>
          </a:xfrm>
          <a:prstGeom prst="rect">
            <a:avLst/>
          </a:prstGeom>
          <a:noFill/>
        </p:spPr>
        <p:txBody>
          <a:bodyPr wrap="square" rtlCol="0">
            <a:spAutoFit/>
          </a:bodyPr>
          <a:lstStyle/>
          <a:p>
            <a:pPr algn="ctr"/>
            <a:r>
              <a:rPr lang="en-US" sz="500" b="1"/>
              <a:t>Research expenses (Costs)</a:t>
            </a:r>
          </a:p>
          <a:p>
            <a:pPr algn="ctr"/>
            <a:endParaRPr lang="en-US" sz="500" b="1"/>
          </a:p>
        </p:txBody>
      </p:sp>
      <p:sp>
        <p:nvSpPr>
          <p:cNvPr id="4" name="TextBox 3">
            <a:extLst>
              <a:ext uri="{FF2B5EF4-FFF2-40B4-BE49-F238E27FC236}">
                <a16:creationId xmlns:a16="http://schemas.microsoft.com/office/drawing/2014/main" id="{F4845EFF-5CB1-DC3A-202F-3B2D3836AB71}"/>
              </a:ext>
            </a:extLst>
          </p:cNvPr>
          <p:cNvSpPr txBox="1"/>
          <p:nvPr/>
        </p:nvSpPr>
        <p:spPr>
          <a:xfrm>
            <a:off x="10142204" y="1831481"/>
            <a:ext cx="1278939" cy="169277"/>
          </a:xfrm>
          <a:prstGeom prst="rect">
            <a:avLst/>
          </a:prstGeom>
          <a:noFill/>
        </p:spPr>
        <p:txBody>
          <a:bodyPr wrap="square" rtlCol="0">
            <a:spAutoFit/>
          </a:bodyPr>
          <a:lstStyle/>
          <a:p>
            <a:pPr algn="ctr"/>
            <a:r>
              <a:rPr lang="en-US" sz="500" b="1"/>
              <a:t>Funding streams  (Income)</a:t>
            </a:r>
          </a:p>
        </p:txBody>
      </p:sp>
      <p:sp>
        <p:nvSpPr>
          <p:cNvPr id="19" name="TextBox 18">
            <a:extLst>
              <a:ext uri="{FF2B5EF4-FFF2-40B4-BE49-F238E27FC236}">
                <a16:creationId xmlns:a16="http://schemas.microsoft.com/office/drawing/2014/main" id="{2021740F-8939-DFE0-D390-D383B4618245}"/>
              </a:ext>
            </a:extLst>
          </p:cNvPr>
          <p:cNvSpPr txBox="1"/>
          <p:nvPr/>
        </p:nvSpPr>
        <p:spPr>
          <a:xfrm>
            <a:off x="8076889" y="2947765"/>
            <a:ext cx="3391778" cy="3139321"/>
          </a:xfrm>
          <a:prstGeom prst="rect">
            <a:avLst/>
          </a:prstGeom>
          <a:solidFill>
            <a:srgbClr val="055D67"/>
          </a:solidFill>
        </p:spPr>
        <p:txBody>
          <a:bodyPr wrap="square">
            <a:spAutoFit/>
          </a:bodyPr>
          <a:lstStyle/>
          <a:p>
            <a:pPr marL="0" indent="0">
              <a:buNone/>
            </a:pPr>
            <a:r>
              <a:rPr lang="en-GB" sz="1800" dirty="0">
                <a:solidFill>
                  <a:schemeClr val="bg1"/>
                </a:solidFill>
                <a:latin typeface="Calibri" panose="020F0502020204030204" pitchFamily="34" charset="0"/>
                <a:cs typeface="Calibri" panose="020F0502020204030204" pitchFamily="34" charset="0"/>
              </a:rPr>
              <a:t>How will you demonstrate that your host organisation:</a:t>
            </a:r>
          </a:p>
          <a:p>
            <a:pPr marL="0" indent="0">
              <a:buNone/>
            </a:pPr>
            <a:endParaRPr lang="en-GB" sz="1800"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800" dirty="0">
                <a:solidFill>
                  <a:schemeClr val="bg1"/>
                </a:solidFill>
                <a:latin typeface="Calibri" panose="020F0502020204030204" pitchFamily="34" charset="0"/>
                <a:cs typeface="Calibri" panose="020F0502020204030204" pitchFamily="34" charset="0"/>
              </a:rPr>
              <a:t>has the appropriate facilities</a:t>
            </a:r>
          </a:p>
          <a:p>
            <a:pPr marL="285750" indent="-285750">
              <a:buFont typeface="Arial" panose="020B0604020202020204" pitchFamily="34" charset="0"/>
              <a:buChar char="•"/>
            </a:pPr>
            <a:r>
              <a:rPr lang="en-GB" sz="1800" dirty="0">
                <a:solidFill>
                  <a:schemeClr val="bg1"/>
                </a:solidFill>
                <a:latin typeface="Calibri" panose="020F0502020204030204" pitchFamily="34" charset="0"/>
                <a:cs typeface="Calibri" panose="020F0502020204030204" pitchFamily="34" charset="0"/>
              </a:rPr>
              <a:t>is the appropriate team </a:t>
            </a:r>
          </a:p>
          <a:p>
            <a:pPr marL="285750" indent="-285750">
              <a:buFont typeface="Arial" panose="020B0604020202020204" pitchFamily="34" charset="0"/>
              <a:buChar char="•"/>
            </a:pPr>
            <a:r>
              <a:rPr lang="en-GB" sz="1800" dirty="0">
                <a:solidFill>
                  <a:schemeClr val="bg1"/>
                </a:solidFill>
                <a:latin typeface="Calibri" panose="020F0502020204030204" pitchFamily="34" charset="0"/>
                <a:cs typeface="Calibri" panose="020F0502020204030204" pitchFamily="34" charset="0"/>
              </a:rPr>
              <a:t>is committed to support you effectively</a:t>
            </a:r>
          </a:p>
          <a:p>
            <a:pPr marL="285750" indent="-285750">
              <a:buFont typeface="Arial" panose="020B0604020202020204" pitchFamily="34" charset="0"/>
              <a:buChar char="•"/>
            </a:pPr>
            <a:r>
              <a:rPr lang="en-GB" sz="1800" dirty="0">
                <a:solidFill>
                  <a:schemeClr val="bg1"/>
                </a:solidFill>
                <a:latin typeface="Calibri" panose="020F0502020204030204" pitchFamily="34" charset="0"/>
                <a:cs typeface="Calibri" panose="020F0502020204030204" pitchFamily="34" charset="0"/>
              </a:rPr>
              <a:t>can give you access to relevant networks</a:t>
            </a:r>
          </a:p>
          <a:p>
            <a:pPr marL="285750" indent="-285750">
              <a:buFont typeface="Arial" panose="020B0604020202020204" pitchFamily="34" charset="0"/>
              <a:buChar char="•"/>
            </a:pPr>
            <a:r>
              <a:rPr lang="en-GB" sz="1800" dirty="0">
                <a:solidFill>
                  <a:schemeClr val="bg1"/>
                </a:solidFill>
                <a:latin typeface="Calibri" panose="020F0502020204030204" pitchFamily="34" charset="0"/>
                <a:cs typeface="Calibri" panose="020F0502020204030204" pitchFamily="34" charset="0"/>
              </a:rPr>
              <a:t>will add value to the investment from the funder?</a:t>
            </a:r>
          </a:p>
        </p:txBody>
      </p:sp>
      <p:sp>
        <p:nvSpPr>
          <p:cNvPr id="18" name="TextBox 17">
            <a:extLst>
              <a:ext uri="{FF2B5EF4-FFF2-40B4-BE49-F238E27FC236}">
                <a16:creationId xmlns:a16="http://schemas.microsoft.com/office/drawing/2014/main" id="{1CD32336-0014-7E2E-C193-6881A93709E8}"/>
              </a:ext>
            </a:extLst>
          </p:cNvPr>
          <p:cNvSpPr txBox="1"/>
          <p:nvPr/>
        </p:nvSpPr>
        <p:spPr>
          <a:xfrm>
            <a:off x="10827599" y="189994"/>
            <a:ext cx="633878" cy="323165"/>
          </a:xfrm>
          <a:prstGeom prst="rect">
            <a:avLst/>
          </a:prstGeom>
          <a:noFill/>
        </p:spPr>
        <p:txBody>
          <a:bodyPr wrap="square" rtlCol="0">
            <a:spAutoFit/>
          </a:bodyPr>
          <a:lstStyle/>
          <a:p>
            <a:pPr algn="ctr"/>
            <a:r>
              <a:rPr lang="en-US" sz="500" b="1" dirty="0"/>
              <a:t>Problem and context (Challenge)</a:t>
            </a:r>
          </a:p>
        </p:txBody>
      </p:sp>
    </p:spTree>
    <p:extLst>
      <p:ext uri="{BB962C8B-B14F-4D97-AF65-F5344CB8AC3E}">
        <p14:creationId xmlns:p14="http://schemas.microsoft.com/office/powerpoint/2010/main" val="3809187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020FEB1-48DF-D922-3972-3B4B85F7B8C5}"/>
              </a:ext>
            </a:extLst>
          </p:cNvPr>
          <p:cNvSpPr/>
          <p:nvPr/>
        </p:nvSpPr>
        <p:spPr>
          <a:xfrm>
            <a:off x="-373224" y="6139543"/>
            <a:ext cx="13006873" cy="10077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B39A4-AFF5-5F27-3AB0-C755C461575D}"/>
              </a:ext>
            </a:extLst>
          </p:cNvPr>
          <p:cNvSpPr>
            <a:spLocks noGrp="1"/>
          </p:cNvSpPr>
          <p:nvPr>
            <p:ph type="title"/>
          </p:nvPr>
        </p:nvSpPr>
        <p:spPr/>
        <p:txBody>
          <a:bodyPr>
            <a:normAutofit/>
          </a:bodyPr>
          <a:lstStyle/>
          <a:p>
            <a:r>
              <a:rPr lang="en-US" sz="3100" dirty="0"/>
              <a:t>8. Key collaborators, partners, resources</a:t>
            </a:r>
          </a:p>
        </p:txBody>
      </p:sp>
      <p:sp>
        <p:nvSpPr>
          <p:cNvPr id="5" name="Rectangle 4">
            <a:extLst>
              <a:ext uri="{FF2B5EF4-FFF2-40B4-BE49-F238E27FC236}">
                <a16:creationId xmlns:a16="http://schemas.microsoft.com/office/drawing/2014/main" id="{3496D096-EF90-0FD4-A6CA-148B95BC61AE}"/>
              </a:ext>
            </a:extLst>
          </p:cNvPr>
          <p:cNvSpPr/>
          <p:nvPr/>
        </p:nvSpPr>
        <p:spPr>
          <a:xfrm>
            <a:off x="8072568" y="179293"/>
            <a:ext cx="3396099" cy="19364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6" name="Rectangle 5">
            <a:extLst>
              <a:ext uri="{FF2B5EF4-FFF2-40B4-BE49-F238E27FC236}">
                <a16:creationId xmlns:a16="http://schemas.microsoft.com/office/drawing/2014/main" id="{A792618B-616A-BF8D-90EA-23E7DEABC154}"/>
              </a:ext>
            </a:extLst>
          </p:cNvPr>
          <p:cNvSpPr/>
          <p:nvPr/>
        </p:nvSpPr>
        <p:spPr>
          <a:xfrm>
            <a:off x="9436213" y="823915"/>
            <a:ext cx="704221" cy="4808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7" name="Rectangle 6">
            <a:extLst>
              <a:ext uri="{FF2B5EF4-FFF2-40B4-BE49-F238E27FC236}">
                <a16:creationId xmlns:a16="http://schemas.microsoft.com/office/drawing/2014/main" id="{1937CA8F-17BF-FF26-404E-AFA4226AB681}"/>
              </a:ext>
            </a:extLst>
          </p:cNvPr>
          <p:cNvSpPr/>
          <p:nvPr/>
        </p:nvSpPr>
        <p:spPr>
          <a:xfrm>
            <a:off x="8771641" y="802212"/>
            <a:ext cx="652353" cy="514779"/>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8" name="Rectangle 7">
            <a:extLst>
              <a:ext uri="{FF2B5EF4-FFF2-40B4-BE49-F238E27FC236}">
                <a16:creationId xmlns:a16="http://schemas.microsoft.com/office/drawing/2014/main" id="{997A7234-1D99-D149-54A7-65FE78AD3A86}"/>
              </a:ext>
            </a:extLst>
          </p:cNvPr>
          <p:cNvSpPr/>
          <p:nvPr/>
        </p:nvSpPr>
        <p:spPr>
          <a:xfrm>
            <a:off x="10143678" y="180850"/>
            <a:ext cx="665393" cy="11262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9" name="Rectangle 8">
            <a:extLst>
              <a:ext uri="{FF2B5EF4-FFF2-40B4-BE49-F238E27FC236}">
                <a16:creationId xmlns:a16="http://schemas.microsoft.com/office/drawing/2014/main" id="{91B17811-B533-3BE2-5D12-1DF85C573EC9}"/>
              </a:ext>
            </a:extLst>
          </p:cNvPr>
          <p:cNvSpPr/>
          <p:nvPr/>
        </p:nvSpPr>
        <p:spPr>
          <a:xfrm>
            <a:off x="9437924" y="179301"/>
            <a:ext cx="704280" cy="11286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0" name="Rectangle 9">
            <a:extLst>
              <a:ext uri="{FF2B5EF4-FFF2-40B4-BE49-F238E27FC236}">
                <a16:creationId xmlns:a16="http://schemas.microsoft.com/office/drawing/2014/main" id="{9E993229-7420-72B4-4CA6-5AA58F1D6C2C}"/>
              </a:ext>
            </a:extLst>
          </p:cNvPr>
          <p:cNvSpPr/>
          <p:nvPr/>
        </p:nvSpPr>
        <p:spPr>
          <a:xfrm>
            <a:off x="8742827" y="179541"/>
            <a:ext cx="691315" cy="11290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1" name="TextBox 10">
            <a:extLst>
              <a:ext uri="{FF2B5EF4-FFF2-40B4-BE49-F238E27FC236}">
                <a16:creationId xmlns:a16="http://schemas.microsoft.com/office/drawing/2014/main" id="{8F516C3E-B1A7-AD33-7D3C-8B69A48947E9}"/>
              </a:ext>
            </a:extLst>
          </p:cNvPr>
          <p:cNvSpPr txBox="1"/>
          <p:nvPr/>
        </p:nvSpPr>
        <p:spPr>
          <a:xfrm>
            <a:off x="8076889" y="179293"/>
            <a:ext cx="647059" cy="400110"/>
          </a:xfrm>
          <a:prstGeom prst="rect">
            <a:avLst/>
          </a:prstGeom>
          <a:noFill/>
        </p:spPr>
        <p:txBody>
          <a:bodyPr wrap="square" rtlCol="0">
            <a:spAutoFit/>
          </a:bodyPr>
          <a:lstStyle/>
          <a:p>
            <a:pPr algn="ctr"/>
            <a:r>
              <a:rPr lang="en-US" sz="500" b="1"/>
              <a:t>Research response (solution)</a:t>
            </a:r>
          </a:p>
          <a:p>
            <a:pPr algn="ctr"/>
            <a:endParaRPr lang="en-US" sz="500" b="1"/>
          </a:p>
        </p:txBody>
      </p:sp>
      <p:sp>
        <p:nvSpPr>
          <p:cNvPr id="13" name="TextBox 12">
            <a:extLst>
              <a:ext uri="{FF2B5EF4-FFF2-40B4-BE49-F238E27FC236}">
                <a16:creationId xmlns:a16="http://schemas.microsoft.com/office/drawing/2014/main" id="{FC3F18E7-9211-3292-AA63-7D868266898F}"/>
              </a:ext>
            </a:extLst>
          </p:cNvPr>
          <p:cNvSpPr txBox="1"/>
          <p:nvPr/>
        </p:nvSpPr>
        <p:spPr>
          <a:xfrm>
            <a:off x="9451911" y="1334141"/>
            <a:ext cx="693038" cy="477054"/>
          </a:xfrm>
          <a:prstGeom prst="rect">
            <a:avLst/>
          </a:prstGeom>
          <a:noFill/>
        </p:spPr>
        <p:txBody>
          <a:bodyPr wrap="square" rtlCol="0">
            <a:spAutoFit/>
          </a:bodyPr>
          <a:lstStyle/>
          <a:p>
            <a:pPr algn="ctr"/>
            <a:r>
              <a:rPr lang="en-US" sz="500" b="1" dirty="0"/>
              <a:t>Actions to achieve outcomes/impact/benefits and metrics</a:t>
            </a:r>
          </a:p>
        </p:txBody>
      </p:sp>
      <p:sp>
        <p:nvSpPr>
          <p:cNvPr id="14" name="TextBox 13">
            <a:extLst>
              <a:ext uri="{FF2B5EF4-FFF2-40B4-BE49-F238E27FC236}">
                <a16:creationId xmlns:a16="http://schemas.microsoft.com/office/drawing/2014/main" id="{EF2CAB42-5421-54D3-C57D-39DC07B608B5}"/>
              </a:ext>
            </a:extLst>
          </p:cNvPr>
          <p:cNvSpPr txBox="1"/>
          <p:nvPr/>
        </p:nvSpPr>
        <p:spPr>
          <a:xfrm>
            <a:off x="8737613" y="181968"/>
            <a:ext cx="687944" cy="323165"/>
          </a:xfrm>
          <a:prstGeom prst="rect">
            <a:avLst/>
          </a:prstGeom>
          <a:noFill/>
        </p:spPr>
        <p:txBody>
          <a:bodyPr wrap="square" rtlCol="0">
            <a:spAutoFit/>
          </a:bodyPr>
          <a:lstStyle/>
          <a:p>
            <a:pPr algn="ctr"/>
            <a:r>
              <a:rPr lang="en-US" sz="500" b="1"/>
              <a:t>Research objectives</a:t>
            </a:r>
          </a:p>
          <a:p>
            <a:pPr algn="ctr"/>
            <a:endParaRPr lang="en-US" sz="500" b="1"/>
          </a:p>
        </p:txBody>
      </p:sp>
      <p:sp>
        <p:nvSpPr>
          <p:cNvPr id="15" name="TextBox 14">
            <a:extLst>
              <a:ext uri="{FF2B5EF4-FFF2-40B4-BE49-F238E27FC236}">
                <a16:creationId xmlns:a16="http://schemas.microsoft.com/office/drawing/2014/main" id="{62AF8153-9D5D-3E84-7063-87CC1EEF2ECF}"/>
              </a:ext>
            </a:extLst>
          </p:cNvPr>
          <p:cNvSpPr txBox="1"/>
          <p:nvPr/>
        </p:nvSpPr>
        <p:spPr>
          <a:xfrm>
            <a:off x="10161048" y="185486"/>
            <a:ext cx="632647" cy="323165"/>
          </a:xfrm>
          <a:prstGeom prst="rect">
            <a:avLst/>
          </a:prstGeom>
          <a:noFill/>
        </p:spPr>
        <p:txBody>
          <a:bodyPr wrap="square" rtlCol="0">
            <a:spAutoFit/>
          </a:bodyPr>
          <a:lstStyle/>
          <a:p>
            <a:pPr algn="ctr"/>
            <a:r>
              <a:rPr lang="en-US" sz="500" b="1" dirty="0"/>
              <a:t>Users and Beneficiaries</a:t>
            </a:r>
          </a:p>
          <a:p>
            <a:pPr algn="ctr"/>
            <a:endParaRPr lang="en-US" sz="500" b="1" dirty="0"/>
          </a:p>
        </p:txBody>
      </p:sp>
      <p:sp>
        <p:nvSpPr>
          <p:cNvPr id="16" name="Rectangle 15">
            <a:extLst>
              <a:ext uri="{FF2B5EF4-FFF2-40B4-BE49-F238E27FC236}">
                <a16:creationId xmlns:a16="http://schemas.microsoft.com/office/drawing/2014/main" id="{2CFEE608-3DC1-444E-52DE-C666D44534B8}"/>
              </a:ext>
            </a:extLst>
          </p:cNvPr>
          <p:cNvSpPr/>
          <p:nvPr/>
        </p:nvSpPr>
        <p:spPr>
          <a:xfrm>
            <a:off x="8068247" y="1824162"/>
            <a:ext cx="1732549" cy="2889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7" name="Rectangle 16">
            <a:extLst>
              <a:ext uri="{FF2B5EF4-FFF2-40B4-BE49-F238E27FC236}">
                <a16:creationId xmlns:a16="http://schemas.microsoft.com/office/drawing/2014/main" id="{8A8F682D-2F97-2448-0B74-0185FE001EBE}"/>
              </a:ext>
            </a:extLst>
          </p:cNvPr>
          <p:cNvSpPr/>
          <p:nvPr/>
        </p:nvSpPr>
        <p:spPr>
          <a:xfrm>
            <a:off x="10143279" y="1304728"/>
            <a:ext cx="1325389" cy="5171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0" name="TextBox 19">
            <a:extLst>
              <a:ext uri="{FF2B5EF4-FFF2-40B4-BE49-F238E27FC236}">
                <a16:creationId xmlns:a16="http://schemas.microsoft.com/office/drawing/2014/main" id="{28F3B447-8FCD-6BF6-4A74-9AAB13724C98}"/>
              </a:ext>
            </a:extLst>
          </p:cNvPr>
          <p:cNvSpPr txBox="1"/>
          <p:nvPr/>
        </p:nvSpPr>
        <p:spPr>
          <a:xfrm>
            <a:off x="10161048" y="1314521"/>
            <a:ext cx="1260094" cy="169277"/>
          </a:xfrm>
          <a:prstGeom prst="rect">
            <a:avLst/>
          </a:prstGeom>
          <a:noFill/>
        </p:spPr>
        <p:txBody>
          <a:bodyPr wrap="square" rtlCol="0">
            <a:spAutoFit/>
          </a:bodyPr>
          <a:lstStyle/>
          <a:p>
            <a:pPr algn="ctr"/>
            <a:r>
              <a:rPr lang="en-US" sz="500" b="1"/>
              <a:t>Outcomes/Benefits /Impact</a:t>
            </a:r>
          </a:p>
        </p:txBody>
      </p:sp>
      <p:sp>
        <p:nvSpPr>
          <p:cNvPr id="21" name="Rectangle 20">
            <a:extLst>
              <a:ext uri="{FF2B5EF4-FFF2-40B4-BE49-F238E27FC236}">
                <a16:creationId xmlns:a16="http://schemas.microsoft.com/office/drawing/2014/main" id="{8012B62B-AA6B-DE6D-A86E-66C8A495EDF8}"/>
              </a:ext>
            </a:extLst>
          </p:cNvPr>
          <p:cNvSpPr/>
          <p:nvPr/>
        </p:nvSpPr>
        <p:spPr>
          <a:xfrm>
            <a:off x="8072141" y="1824883"/>
            <a:ext cx="3400420" cy="2878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2" name="TextBox 21">
            <a:extLst>
              <a:ext uri="{FF2B5EF4-FFF2-40B4-BE49-F238E27FC236}">
                <a16:creationId xmlns:a16="http://schemas.microsoft.com/office/drawing/2014/main" id="{7CBB62CF-FB6F-B527-D482-7C8C619243B2}"/>
              </a:ext>
            </a:extLst>
          </p:cNvPr>
          <p:cNvSpPr txBox="1"/>
          <p:nvPr/>
        </p:nvSpPr>
        <p:spPr>
          <a:xfrm>
            <a:off x="9430118" y="183843"/>
            <a:ext cx="744911" cy="400110"/>
          </a:xfrm>
          <a:prstGeom prst="rect">
            <a:avLst/>
          </a:prstGeom>
          <a:noFill/>
        </p:spPr>
        <p:txBody>
          <a:bodyPr wrap="square" rtlCol="0">
            <a:spAutoFit/>
          </a:bodyPr>
          <a:lstStyle/>
          <a:p>
            <a:pPr algn="ctr"/>
            <a:r>
              <a:rPr lang="en-US" sz="500" b="1"/>
              <a:t>Competitive advantage</a:t>
            </a:r>
          </a:p>
          <a:p>
            <a:pPr algn="ctr"/>
            <a:endParaRPr lang="en-US" sz="500" b="1"/>
          </a:p>
          <a:p>
            <a:pPr algn="ctr"/>
            <a:endParaRPr lang="en-US" sz="500"/>
          </a:p>
        </p:txBody>
      </p:sp>
      <p:sp>
        <p:nvSpPr>
          <p:cNvPr id="23" name="TextBox 22">
            <a:extLst>
              <a:ext uri="{FF2B5EF4-FFF2-40B4-BE49-F238E27FC236}">
                <a16:creationId xmlns:a16="http://schemas.microsoft.com/office/drawing/2014/main" id="{FC15A043-3367-370E-FFD4-3B081E8C3E60}"/>
              </a:ext>
            </a:extLst>
          </p:cNvPr>
          <p:cNvSpPr txBox="1"/>
          <p:nvPr/>
        </p:nvSpPr>
        <p:spPr>
          <a:xfrm>
            <a:off x="9438463" y="820618"/>
            <a:ext cx="709589" cy="246221"/>
          </a:xfrm>
          <a:prstGeom prst="rect">
            <a:avLst/>
          </a:prstGeom>
          <a:noFill/>
        </p:spPr>
        <p:txBody>
          <a:bodyPr wrap="square" rtlCol="0">
            <a:spAutoFit/>
          </a:bodyPr>
          <a:lstStyle/>
          <a:p>
            <a:pPr algn="ctr"/>
            <a:r>
              <a:rPr lang="en-US" sz="500" b="1"/>
              <a:t>Unique (value) proposition</a:t>
            </a:r>
          </a:p>
        </p:txBody>
      </p:sp>
      <p:sp>
        <p:nvSpPr>
          <p:cNvPr id="24" name="TextBox 23">
            <a:extLst>
              <a:ext uri="{FF2B5EF4-FFF2-40B4-BE49-F238E27FC236}">
                <a16:creationId xmlns:a16="http://schemas.microsoft.com/office/drawing/2014/main" id="{E9DCCF8E-E063-CA83-7CC5-DEF27D1C4EB4}"/>
              </a:ext>
            </a:extLst>
          </p:cNvPr>
          <p:cNvSpPr txBox="1"/>
          <p:nvPr/>
        </p:nvSpPr>
        <p:spPr>
          <a:xfrm>
            <a:off x="8753811" y="827486"/>
            <a:ext cx="645916" cy="477054"/>
          </a:xfrm>
          <a:prstGeom prst="rect">
            <a:avLst/>
          </a:prstGeom>
          <a:noFill/>
        </p:spPr>
        <p:txBody>
          <a:bodyPr wrap="square" rtlCol="0">
            <a:spAutoFit/>
          </a:bodyPr>
          <a:lstStyle/>
          <a:p>
            <a:pPr algn="ctr"/>
            <a:r>
              <a:rPr lang="en-US" sz="500" b="1"/>
              <a:t>Key collaborators, partners  and resources</a:t>
            </a:r>
          </a:p>
          <a:p>
            <a:pPr algn="ctr"/>
            <a:endParaRPr lang="en-US" sz="500" b="1"/>
          </a:p>
        </p:txBody>
      </p:sp>
      <p:cxnSp>
        <p:nvCxnSpPr>
          <p:cNvPr id="25" name="Straight Connector 24">
            <a:extLst>
              <a:ext uri="{FF2B5EF4-FFF2-40B4-BE49-F238E27FC236}">
                <a16:creationId xmlns:a16="http://schemas.microsoft.com/office/drawing/2014/main" id="{51C192BE-C878-498D-F39A-DD3CF89EF5A9}"/>
              </a:ext>
            </a:extLst>
          </p:cNvPr>
          <p:cNvCxnSpPr>
            <a:cxnSpLocks/>
          </p:cNvCxnSpPr>
          <p:nvPr/>
        </p:nvCxnSpPr>
        <p:spPr>
          <a:xfrm flipV="1">
            <a:off x="8742658" y="823858"/>
            <a:ext cx="697431" cy="1985"/>
          </a:xfrm>
          <a:prstGeom prst="lin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193BE43-39C2-9DB4-C863-C3E26DB2D8EC}"/>
              </a:ext>
            </a:extLst>
          </p:cNvPr>
          <p:cNvSpPr/>
          <p:nvPr/>
        </p:nvSpPr>
        <p:spPr>
          <a:xfrm>
            <a:off x="8089544" y="1307112"/>
            <a:ext cx="676883"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a:t>v</a:t>
            </a:r>
          </a:p>
        </p:txBody>
      </p:sp>
      <p:sp>
        <p:nvSpPr>
          <p:cNvPr id="27" name="TextBox 26">
            <a:extLst>
              <a:ext uri="{FF2B5EF4-FFF2-40B4-BE49-F238E27FC236}">
                <a16:creationId xmlns:a16="http://schemas.microsoft.com/office/drawing/2014/main" id="{3E179603-AEE1-A338-3072-EA6861DED42D}"/>
              </a:ext>
            </a:extLst>
          </p:cNvPr>
          <p:cNvSpPr txBox="1"/>
          <p:nvPr/>
        </p:nvSpPr>
        <p:spPr>
          <a:xfrm>
            <a:off x="8068673" y="1321402"/>
            <a:ext cx="668941" cy="400110"/>
          </a:xfrm>
          <a:prstGeom prst="rect">
            <a:avLst/>
          </a:prstGeom>
          <a:noFill/>
        </p:spPr>
        <p:txBody>
          <a:bodyPr wrap="square" rtlCol="0">
            <a:spAutoFit/>
          </a:bodyPr>
          <a:lstStyle/>
          <a:p>
            <a:pPr algn="ctr"/>
            <a:r>
              <a:rPr lang="en-US" sz="500" b="1" dirty="0"/>
              <a:t>Research output</a:t>
            </a:r>
          </a:p>
          <a:p>
            <a:pPr algn="ctr"/>
            <a:r>
              <a:rPr lang="en-US" sz="500" b="1" dirty="0"/>
              <a:t> </a:t>
            </a:r>
          </a:p>
          <a:p>
            <a:pPr algn="ctr"/>
            <a:endParaRPr lang="en-US" sz="500" b="1" dirty="0"/>
          </a:p>
        </p:txBody>
      </p:sp>
      <p:sp>
        <p:nvSpPr>
          <p:cNvPr id="28" name="Rectangle 27">
            <a:extLst>
              <a:ext uri="{FF2B5EF4-FFF2-40B4-BE49-F238E27FC236}">
                <a16:creationId xmlns:a16="http://schemas.microsoft.com/office/drawing/2014/main" id="{56EC4A74-00B3-9298-25CF-73939DC7167E}"/>
              </a:ext>
            </a:extLst>
          </p:cNvPr>
          <p:cNvSpPr/>
          <p:nvPr/>
        </p:nvSpPr>
        <p:spPr>
          <a:xfrm>
            <a:off x="8747111" y="1304728"/>
            <a:ext cx="687031"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9" name="TextBox 28">
            <a:extLst>
              <a:ext uri="{FF2B5EF4-FFF2-40B4-BE49-F238E27FC236}">
                <a16:creationId xmlns:a16="http://schemas.microsoft.com/office/drawing/2014/main" id="{749C8F97-43B8-6AD7-CDC0-58BEB25F29D1}"/>
              </a:ext>
            </a:extLst>
          </p:cNvPr>
          <p:cNvSpPr txBox="1"/>
          <p:nvPr/>
        </p:nvSpPr>
        <p:spPr>
          <a:xfrm>
            <a:off x="8725920" y="1324912"/>
            <a:ext cx="668941" cy="323165"/>
          </a:xfrm>
          <a:prstGeom prst="rect">
            <a:avLst/>
          </a:prstGeom>
          <a:noFill/>
        </p:spPr>
        <p:txBody>
          <a:bodyPr wrap="square" rtlCol="0">
            <a:spAutoFit/>
          </a:bodyPr>
          <a:lstStyle/>
          <a:p>
            <a:pPr algn="ctr"/>
            <a:r>
              <a:rPr lang="en-US" sz="500" b="1"/>
              <a:t>Risks</a:t>
            </a:r>
          </a:p>
          <a:p>
            <a:pPr algn="ctr"/>
            <a:r>
              <a:rPr lang="en-US" sz="500" b="1"/>
              <a:t> </a:t>
            </a:r>
          </a:p>
          <a:p>
            <a:pPr algn="ctr"/>
            <a:endParaRPr lang="en-US" sz="500" b="1"/>
          </a:p>
        </p:txBody>
      </p:sp>
      <p:sp>
        <p:nvSpPr>
          <p:cNvPr id="3" name="Content Placeholder 2">
            <a:extLst>
              <a:ext uri="{FF2B5EF4-FFF2-40B4-BE49-F238E27FC236}">
                <a16:creationId xmlns:a16="http://schemas.microsoft.com/office/drawing/2014/main" id="{CD023FA1-761D-CED0-95A2-8F51DB11408B}"/>
              </a:ext>
            </a:extLst>
          </p:cNvPr>
          <p:cNvSpPr>
            <a:spLocks noGrp="1"/>
          </p:cNvSpPr>
          <p:nvPr>
            <p:ph idx="1"/>
          </p:nvPr>
        </p:nvSpPr>
        <p:spPr>
          <a:xfrm>
            <a:off x="653180" y="1450701"/>
            <a:ext cx="6661343" cy="323165"/>
          </a:xfrm>
        </p:spPr>
        <p:txBody>
          <a:bodyPr>
            <a:normAutofit lnSpcReduction="10000"/>
          </a:bodyPr>
          <a:lstStyle/>
          <a:p>
            <a:pPr marL="0" indent="0">
              <a:buNone/>
            </a:pPr>
            <a:r>
              <a:rPr lang="en-US" sz="1800" dirty="0">
                <a:solidFill>
                  <a:srgbClr val="3B3B3B"/>
                </a:solidFill>
              </a:rPr>
              <a:t>Resources include:</a:t>
            </a:r>
          </a:p>
        </p:txBody>
      </p:sp>
      <p:sp>
        <p:nvSpPr>
          <p:cNvPr id="4" name="Content Placeholder 2">
            <a:extLst>
              <a:ext uri="{FF2B5EF4-FFF2-40B4-BE49-F238E27FC236}">
                <a16:creationId xmlns:a16="http://schemas.microsoft.com/office/drawing/2014/main" id="{50671219-628E-33D8-AA34-43C8478BC03D}"/>
              </a:ext>
            </a:extLst>
          </p:cNvPr>
          <p:cNvSpPr txBox="1">
            <a:spLocks/>
          </p:cNvSpPr>
          <p:nvPr/>
        </p:nvSpPr>
        <p:spPr>
          <a:xfrm>
            <a:off x="652350" y="1977404"/>
            <a:ext cx="7073414" cy="22295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rgbClr val="3B3B3B"/>
                </a:solidFill>
              </a:rPr>
              <a:t>Staff with the skills and competencies required (you and others) </a:t>
            </a:r>
            <a:r>
              <a:rPr lang="en-US" sz="1600" dirty="0">
                <a:solidFill>
                  <a:srgbClr val="3B3B3B"/>
                </a:solidFill>
              </a:rPr>
              <a:t>to carry out the research and to achieve the output/outcomes/impact. </a:t>
            </a:r>
          </a:p>
          <a:p>
            <a:r>
              <a:rPr lang="en-US" sz="1600" dirty="0">
                <a:solidFill>
                  <a:srgbClr val="3B3B3B"/>
                </a:solidFill>
              </a:rPr>
              <a:t>Are you planning communication, collaboration, and research application and exploitation activities? </a:t>
            </a:r>
            <a:r>
              <a:rPr lang="en-US" sz="1600" b="1" dirty="0">
                <a:solidFill>
                  <a:srgbClr val="3B3B3B"/>
                </a:solidFill>
              </a:rPr>
              <a:t>What skills are required</a:t>
            </a:r>
            <a:r>
              <a:rPr lang="en-US" sz="1600" dirty="0">
                <a:solidFill>
                  <a:srgbClr val="3B3B3B"/>
                </a:solidFill>
              </a:rPr>
              <a:t>? If you are planning a public engagement event – will you need to pay for a video creation team to document and reach a wider audience? </a:t>
            </a:r>
            <a:endParaRPr lang="en-US" sz="1600" dirty="0">
              <a:solidFill>
                <a:srgbClr val="3B3B3B"/>
              </a:solidFill>
              <a:cs typeface="Calibri"/>
            </a:endParaRPr>
          </a:p>
          <a:p>
            <a:r>
              <a:rPr lang="en-US" sz="1600" dirty="0">
                <a:solidFill>
                  <a:srgbClr val="3B3B3B"/>
                </a:solidFill>
              </a:rPr>
              <a:t>Do you want a market research report done to scope the size of your </a:t>
            </a:r>
            <a:r>
              <a:rPr lang="en-US" sz="1600" dirty="0" err="1">
                <a:solidFill>
                  <a:srgbClr val="3B3B3B"/>
                </a:solidFill>
              </a:rPr>
              <a:t>commercialisation</a:t>
            </a:r>
            <a:r>
              <a:rPr lang="en-US" sz="1600" dirty="0">
                <a:solidFill>
                  <a:srgbClr val="3B3B3B"/>
                </a:solidFill>
              </a:rPr>
              <a:t> opportunity? – requires funds</a:t>
            </a:r>
            <a:endParaRPr lang="en-US" sz="1600" dirty="0">
              <a:solidFill>
                <a:srgbClr val="3B3B3B"/>
              </a:solidFill>
              <a:cs typeface="Calibri"/>
            </a:endParaRPr>
          </a:p>
          <a:p>
            <a:r>
              <a:rPr lang="en-US" sz="1600" dirty="0">
                <a:solidFill>
                  <a:srgbClr val="3B3B3B"/>
                </a:solidFill>
              </a:rPr>
              <a:t>Materials, equipment, IP (already existing or intention to apply for IP), do you need to license IP ?</a:t>
            </a:r>
          </a:p>
          <a:p>
            <a:r>
              <a:rPr lang="en-US" sz="1600" dirty="0">
                <a:solidFill>
                  <a:srgbClr val="2F5597"/>
                </a:solidFill>
              </a:rPr>
              <a:t>Include in this section as appropriate for the funding scheme (research project or personal fellowship) any personal and staff development opportunities – this can be courses/opportunities to develop technical skills, or professional and career development opportunities  for you and/or your team. </a:t>
            </a:r>
          </a:p>
          <a:p>
            <a:r>
              <a:rPr lang="en-US" sz="1600" dirty="0">
                <a:solidFill>
                  <a:srgbClr val="2F5597"/>
                </a:solidFill>
              </a:rPr>
              <a:t>Consider ED&amp;I in plans for recruitment and development of resources</a:t>
            </a:r>
          </a:p>
        </p:txBody>
      </p:sp>
      <p:sp>
        <p:nvSpPr>
          <p:cNvPr id="18" name="Rectangle 17">
            <a:extLst>
              <a:ext uri="{FF2B5EF4-FFF2-40B4-BE49-F238E27FC236}">
                <a16:creationId xmlns:a16="http://schemas.microsoft.com/office/drawing/2014/main" id="{7BD872AB-6BCF-5732-16FD-E83D01E4B9CC}"/>
              </a:ext>
            </a:extLst>
          </p:cNvPr>
          <p:cNvSpPr/>
          <p:nvPr/>
        </p:nvSpPr>
        <p:spPr>
          <a:xfrm>
            <a:off x="8076889" y="4014038"/>
            <a:ext cx="3249238" cy="2554545"/>
          </a:xfrm>
          <a:prstGeom prst="rect">
            <a:avLst/>
          </a:prstGeom>
          <a:solidFill>
            <a:srgbClr val="205B62"/>
          </a:solidFill>
        </p:spPr>
        <p:txBody>
          <a:bodyPr wrap="square">
            <a:spAutoFit/>
          </a:bodyPr>
          <a:lstStyle/>
          <a:p>
            <a:r>
              <a:rPr lang="en-US" sz="1600" i="1" dirty="0">
                <a:solidFill>
                  <a:schemeClr val="bg1"/>
                </a:solidFill>
              </a:rPr>
              <a:t>Advice and support to identify what resources are required (and associated costs) is available from your departmental/School Research or KT Facilitators, Technology transfer offices, the Public engagement team, Policy units. Reach out to them early, they will be more than happy to support/advise you.</a:t>
            </a:r>
          </a:p>
        </p:txBody>
      </p:sp>
      <p:sp>
        <p:nvSpPr>
          <p:cNvPr id="19" name="Rectangle 18">
            <a:extLst>
              <a:ext uri="{FF2B5EF4-FFF2-40B4-BE49-F238E27FC236}">
                <a16:creationId xmlns:a16="http://schemas.microsoft.com/office/drawing/2014/main" id="{B3C68C1E-90BA-75CB-D2DF-D24C722B721E}"/>
              </a:ext>
            </a:extLst>
          </p:cNvPr>
          <p:cNvSpPr/>
          <p:nvPr/>
        </p:nvSpPr>
        <p:spPr>
          <a:xfrm>
            <a:off x="652350" y="4640266"/>
            <a:ext cx="7073414" cy="191382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50FDCC3-6AF8-A887-D88B-D48AB5350275}"/>
              </a:ext>
            </a:extLst>
          </p:cNvPr>
          <p:cNvSpPr txBox="1"/>
          <p:nvPr/>
        </p:nvSpPr>
        <p:spPr>
          <a:xfrm>
            <a:off x="937101" y="6148874"/>
            <a:ext cx="6093500" cy="276999"/>
          </a:xfrm>
          <a:prstGeom prst="rect">
            <a:avLst/>
          </a:prstGeom>
          <a:noFill/>
        </p:spPr>
        <p:txBody>
          <a:bodyPr wrap="square">
            <a:spAutoFit/>
          </a:bodyPr>
          <a:lstStyle/>
          <a:p>
            <a:r>
              <a:rPr lang="en-GB" sz="12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https://www.flfdevnet.com/recruitment-toolkit/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2EAD1EF1-A608-8AE4-8F07-9262016D42B7}"/>
              </a:ext>
            </a:extLst>
          </p:cNvPr>
          <p:cNvSpPr txBox="1"/>
          <p:nvPr/>
        </p:nvSpPr>
        <p:spPr>
          <a:xfrm>
            <a:off x="8109582" y="1831481"/>
            <a:ext cx="1378674" cy="246221"/>
          </a:xfrm>
          <a:prstGeom prst="rect">
            <a:avLst/>
          </a:prstGeom>
          <a:noFill/>
        </p:spPr>
        <p:txBody>
          <a:bodyPr wrap="square" rtlCol="0">
            <a:spAutoFit/>
          </a:bodyPr>
          <a:lstStyle/>
          <a:p>
            <a:pPr algn="ctr"/>
            <a:r>
              <a:rPr lang="en-US" sz="500" b="1"/>
              <a:t>Research expenses (Costs)</a:t>
            </a:r>
          </a:p>
          <a:p>
            <a:pPr algn="ctr"/>
            <a:endParaRPr lang="en-US" sz="500" b="1"/>
          </a:p>
        </p:txBody>
      </p:sp>
      <p:sp>
        <p:nvSpPr>
          <p:cNvPr id="32" name="TextBox 31">
            <a:extLst>
              <a:ext uri="{FF2B5EF4-FFF2-40B4-BE49-F238E27FC236}">
                <a16:creationId xmlns:a16="http://schemas.microsoft.com/office/drawing/2014/main" id="{98A2D0F2-2983-4E05-47B2-A8B4446ECB69}"/>
              </a:ext>
            </a:extLst>
          </p:cNvPr>
          <p:cNvSpPr txBox="1"/>
          <p:nvPr/>
        </p:nvSpPr>
        <p:spPr>
          <a:xfrm>
            <a:off x="10142204" y="1831481"/>
            <a:ext cx="1278939" cy="169277"/>
          </a:xfrm>
          <a:prstGeom prst="rect">
            <a:avLst/>
          </a:prstGeom>
          <a:noFill/>
        </p:spPr>
        <p:txBody>
          <a:bodyPr wrap="square" rtlCol="0">
            <a:spAutoFit/>
          </a:bodyPr>
          <a:lstStyle/>
          <a:p>
            <a:pPr algn="ctr"/>
            <a:r>
              <a:rPr lang="en-US" sz="500" b="1"/>
              <a:t>Funding streams  (Income)</a:t>
            </a:r>
          </a:p>
        </p:txBody>
      </p:sp>
      <p:sp>
        <p:nvSpPr>
          <p:cNvPr id="33" name="TextBox 32">
            <a:extLst>
              <a:ext uri="{FF2B5EF4-FFF2-40B4-BE49-F238E27FC236}">
                <a16:creationId xmlns:a16="http://schemas.microsoft.com/office/drawing/2014/main" id="{F3F74633-9C60-42B4-4516-1A7C4CF37925}"/>
              </a:ext>
            </a:extLst>
          </p:cNvPr>
          <p:cNvSpPr txBox="1"/>
          <p:nvPr/>
        </p:nvSpPr>
        <p:spPr>
          <a:xfrm>
            <a:off x="10827599" y="189994"/>
            <a:ext cx="633878" cy="323165"/>
          </a:xfrm>
          <a:prstGeom prst="rect">
            <a:avLst/>
          </a:prstGeom>
          <a:noFill/>
        </p:spPr>
        <p:txBody>
          <a:bodyPr wrap="square" rtlCol="0">
            <a:spAutoFit/>
          </a:bodyPr>
          <a:lstStyle/>
          <a:p>
            <a:pPr algn="ctr"/>
            <a:r>
              <a:rPr lang="en-US" sz="500" b="1" dirty="0"/>
              <a:t>Problem and context (Challenge)</a:t>
            </a:r>
          </a:p>
        </p:txBody>
      </p:sp>
    </p:spTree>
    <p:extLst>
      <p:ext uri="{BB962C8B-B14F-4D97-AF65-F5344CB8AC3E}">
        <p14:creationId xmlns:p14="http://schemas.microsoft.com/office/powerpoint/2010/main" val="3369534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39A4-AFF5-5F27-3AB0-C755C461575D}"/>
              </a:ext>
            </a:extLst>
          </p:cNvPr>
          <p:cNvSpPr>
            <a:spLocks noGrp="1"/>
          </p:cNvSpPr>
          <p:nvPr>
            <p:ph type="title"/>
          </p:nvPr>
        </p:nvSpPr>
        <p:spPr/>
        <p:txBody>
          <a:bodyPr>
            <a:normAutofit/>
          </a:bodyPr>
          <a:lstStyle/>
          <a:p>
            <a:r>
              <a:rPr lang="en-US" sz="3200" dirty="0"/>
              <a:t>9. Competitive advantage</a:t>
            </a:r>
          </a:p>
        </p:txBody>
      </p:sp>
      <p:sp>
        <p:nvSpPr>
          <p:cNvPr id="5" name="Rectangle 4">
            <a:extLst>
              <a:ext uri="{FF2B5EF4-FFF2-40B4-BE49-F238E27FC236}">
                <a16:creationId xmlns:a16="http://schemas.microsoft.com/office/drawing/2014/main" id="{3496D096-EF90-0FD4-A6CA-148B95BC61AE}"/>
              </a:ext>
            </a:extLst>
          </p:cNvPr>
          <p:cNvSpPr/>
          <p:nvPr/>
        </p:nvSpPr>
        <p:spPr>
          <a:xfrm>
            <a:off x="8072568" y="179293"/>
            <a:ext cx="3396099" cy="19364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6" name="Rectangle 5">
            <a:extLst>
              <a:ext uri="{FF2B5EF4-FFF2-40B4-BE49-F238E27FC236}">
                <a16:creationId xmlns:a16="http://schemas.microsoft.com/office/drawing/2014/main" id="{A792618B-616A-BF8D-90EA-23E7DEABC154}"/>
              </a:ext>
            </a:extLst>
          </p:cNvPr>
          <p:cNvSpPr/>
          <p:nvPr/>
        </p:nvSpPr>
        <p:spPr>
          <a:xfrm>
            <a:off x="9436213" y="823915"/>
            <a:ext cx="704221" cy="4808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7" name="Rectangle 6">
            <a:extLst>
              <a:ext uri="{FF2B5EF4-FFF2-40B4-BE49-F238E27FC236}">
                <a16:creationId xmlns:a16="http://schemas.microsoft.com/office/drawing/2014/main" id="{1937CA8F-17BF-FF26-404E-AFA4226AB681}"/>
              </a:ext>
            </a:extLst>
          </p:cNvPr>
          <p:cNvSpPr/>
          <p:nvPr/>
        </p:nvSpPr>
        <p:spPr>
          <a:xfrm>
            <a:off x="9444557" y="179540"/>
            <a:ext cx="691931" cy="643725"/>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8" name="Rectangle 7">
            <a:extLst>
              <a:ext uri="{FF2B5EF4-FFF2-40B4-BE49-F238E27FC236}">
                <a16:creationId xmlns:a16="http://schemas.microsoft.com/office/drawing/2014/main" id="{997A7234-1D99-D149-54A7-65FE78AD3A86}"/>
              </a:ext>
            </a:extLst>
          </p:cNvPr>
          <p:cNvSpPr/>
          <p:nvPr/>
        </p:nvSpPr>
        <p:spPr>
          <a:xfrm>
            <a:off x="10143678" y="180850"/>
            <a:ext cx="665393" cy="11262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9" name="Rectangle 8">
            <a:extLst>
              <a:ext uri="{FF2B5EF4-FFF2-40B4-BE49-F238E27FC236}">
                <a16:creationId xmlns:a16="http://schemas.microsoft.com/office/drawing/2014/main" id="{91B17811-B533-3BE2-5D12-1DF85C573EC9}"/>
              </a:ext>
            </a:extLst>
          </p:cNvPr>
          <p:cNvSpPr/>
          <p:nvPr/>
        </p:nvSpPr>
        <p:spPr>
          <a:xfrm>
            <a:off x="9437924" y="179301"/>
            <a:ext cx="704280" cy="11286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0" name="Rectangle 9">
            <a:extLst>
              <a:ext uri="{FF2B5EF4-FFF2-40B4-BE49-F238E27FC236}">
                <a16:creationId xmlns:a16="http://schemas.microsoft.com/office/drawing/2014/main" id="{9E993229-7420-72B4-4CA6-5AA58F1D6C2C}"/>
              </a:ext>
            </a:extLst>
          </p:cNvPr>
          <p:cNvSpPr/>
          <p:nvPr/>
        </p:nvSpPr>
        <p:spPr>
          <a:xfrm>
            <a:off x="8742827" y="179541"/>
            <a:ext cx="691315" cy="11290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1" name="TextBox 10">
            <a:extLst>
              <a:ext uri="{FF2B5EF4-FFF2-40B4-BE49-F238E27FC236}">
                <a16:creationId xmlns:a16="http://schemas.microsoft.com/office/drawing/2014/main" id="{8F516C3E-B1A7-AD33-7D3C-8B69A48947E9}"/>
              </a:ext>
            </a:extLst>
          </p:cNvPr>
          <p:cNvSpPr txBox="1"/>
          <p:nvPr/>
        </p:nvSpPr>
        <p:spPr>
          <a:xfrm>
            <a:off x="8076889" y="179293"/>
            <a:ext cx="647059" cy="400110"/>
          </a:xfrm>
          <a:prstGeom prst="rect">
            <a:avLst/>
          </a:prstGeom>
          <a:noFill/>
        </p:spPr>
        <p:txBody>
          <a:bodyPr wrap="square" rtlCol="0">
            <a:spAutoFit/>
          </a:bodyPr>
          <a:lstStyle/>
          <a:p>
            <a:pPr algn="ctr"/>
            <a:r>
              <a:rPr lang="en-US" sz="500" b="1"/>
              <a:t>Research response (solution)</a:t>
            </a:r>
          </a:p>
          <a:p>
            <a:pPr algn="ctr"/>
            <a:endParaRPr lang="en-US" sz="500" b="1"/>
          </a:p>
        </p:txBody>
      </p:sp>
      <p:sp>
        <p:nvSpPr>
          <p:cNvPr id="13" name="TextBox 12">
            <a:extLst>
              <a:ext uri="{FF2B5EF4-FFF2-40B4-BE49-F238E27FC236}">
                <a16:creationId xmlns:a16="http://schemas.microsoft.com/office/drawing/2014/main" id="{FC3F18E7-9211-3292-AA63-7D868266898F}"/>
              </a:ext>
            </a:extLst>
          </p:cNvPr>
          <p:cNvSpPr txBox="1"/>
          <p:nvPr/>
        </p:nvSpPr>
        <p:spPr>
          <a:xfrm>
            <a:off x="9451911" y="1334141"/>
            <a:ext cx="693038" cy="477054"/>
          </a:xfrm>
          <a:prstGeom prst="rect">
            <a:avLst/>
          </a:prstGeom>
          <a:noFill/>
        </p:spPr>
        <p:txBody>
          <a:bodyPr wrap="square" rtlCol="0">
            <a:spAutoFit/>
          </a:bodyPr>
          <a:lstStyle/>
          <a:p>
            <a:pPr algn="ctr"/>
            <a:r>
              <a:rPr lang="en-US" sz="500" b="1" dirty="0"/>
              <a:t>Actions to achieve outcomes/impact/benefits and metrics</a:t>
            </a:r>
          </a:p>
        </p:txBody>
      </p:sp>
      <p:sp>
        <p:nvSpPr>
          <p:cNvPr id="14" name="TextBox 13">
            <a:extLst>
              <a:ext uri="{FF2B5EF4-FFF2-40B4-BE49-F238E27FC236}">
                <a16:creationId xmlns:a16="http://schemas.microsoft.com/office/drawing/2014/main" id="{EF2CAB42-5421-54D3-C57D-39DC07B608B5}"/>
              </a:ext>
            </a:extLst>
          </p:cNvPr>
          <p:cNvSpPr txBox="1"/>
          <p:nvPr/>
        </p:nvSpPr>
        <p:spPr>
          <a:xfrm>
            <a:off x="8737613" y="181968"/>
            <a:ext cx="687944" cy="323165"/>
          </a:xfrm>
          <a:prstGeom prst="rect">
            <a:avLst/>
          </a:prstGeom>
          <a:noFill/>
        </p:spPr>
        <p:txBody>
          <a:bodyPr wrap="square" rtlCol="0">
            <a:spAutoFit/>
          </a:bodyPr>
          <a:lstStyle/>
          <a:p>
            <a:pPr algn="ctr"/>
            <a:r>
              <a:rPr lang="en-US" sz="500" b="1"/>
              <a:t>Research objectives</a:t>
            </a:r>
          </a:p>
          <a:p>
            <a:pPr algn="ctr"/>
            <a:endParaRPr lang="en-US" sz="500" b="1"/>
          </a:p>
        </p:txBody>
      </p:sp>
      <p:sp>
        <p:nvSpPr>
          <p:cNvPr id="15" name="TextBox 14">
            <a:extLst>
              <a:ext uri="{FF2B5EF4-FFF2-40B4-BE49-F238E27FC236}">
                <a16:creationId xmlns:a16="http://schemas.microsoft.com/office/drawing/2014/main" id="{62AF8153-9D5D-3E84-7063-87CC1EEF2ECF}"/>
              </a:ext>
            </a:extLst>
          </p:cNvPr>
          <p:cNvSpPr txBox="1"/>
          <p:nvPr/>
        </p:nvSpPr>
        <p:spPr>
          <a:xfrm>
            <a:off x="10161048" y="185486"/>
            <a:ext cx="632647" cy="323165"/>
          </a:xfrm>
          <a:prstGeom prst="rect">
            <a:avLst/>
          </a:prstGeom>
          <a:noFill/>
        </p:spPr>
        <p:txBody>
          <a:bodyPr wrap="square" rtlCol="0">
            <a:spAutoFit/>
          </a:bodyPr>
          <a:lstStyle/>
          <a:p>
            <a:pPr algn="ctr"/>
            <a:r>
              <a:rPr lang="en-US" sz="500" b="1" dirty="0"/>
              <a:t>Users and Beneficiaries</a:t>
            </a:r>
          </a:p>
          <a:p>
            <a:pPr algn="ctr"/>
            <a:endParaRPr lang="en-US" sz="500" b="1" dirty="0"/>
          </a:p>
        </p:txBody>
      </p:sp>
      <p:sp>
        <p:nvSpPr>
          <p:cNvPr id="16" name="Rectangle 15">
            <a:extLst>
              <a:ext uri="{FF2B5EF4-FFF2-40B4-BE49-F238E27FC236}">
                <a16:creationId xmlns:a16="http://schemas.microsoft.com/office/drawing/2014/main" id="{2CFEE608-3DC1-444E-52DE-C666D44534B8}"/>
              </a:ext>
            </a:extLst>
          </p:cNvPr>
          <p:cNvSpPr/>
          <p:nvPr/>
        </p:nvSpPr>
        <p:spPr>
          <a:xfrm>
            <a:off x="8068247" y="1824162"/>
            <a:ext cx="1732549" cy="2889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7" name="Rectangle 16">
            <a:extLst>
              <a:ext uri="{FF2B5EF4-FFF2-40B4-BE49-F238E27FC236}">
                <a16:creationId xmlns:a16="http://schemas.microsoft.com/office/drawing/2014/main" id="{8A8F682D-2F97-2448-0B74-0185FE001EBE}"/>
              </a:ext>
            </a:extLst>
          </p:cNvPr>
          <p:cNvSpPr/>
          <p:nvPr/>
        </p:nvSpPr>
        <p:spPr>
          <a:xfrm>
            <a:off x="10143279" y="1304728"/>
            <a:ext cx="1325389" cy="5171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0" name="TextBox 19">
            <a:extLst>
              <a:ext uri="{FF2B5EF4-FFF2-40B4-BE49-F238E27FC236}">
                <a16:creationId xmlns:a16="http://schemas.microsoft.com/office/drawing/2014/main" id="{28F3B447-8FCD-6BF6-4A74-9AAB13724C98}"/>
              </a:ext>
            </a:extLst>
          </p:cNvPr>
          <p:cNvSpPr txBox="1"/>
          <p:nvPr/>
        </p:nvSpPr>
        <p:spPr>
          <a:xfrm>
            <a:off x="10161048" y="1314521"/>
            <a:ext cx="1260094" cy="169277"/>
          </a:xfrm>
          <a:prstGeom prst="rect">
            <a:avLst/>
          </a:prstGeom>
          <a:noFill/>
        </p:spPr>
        <p:txBody>
          <a:bodyPr wrap="square" rtlCol="0">
            <a:spAutoFit/>
          </a:bodyPr>
          <a:lstStyle/>
          <a:p>
            <a:pPr algn="ctr"/>
            <a:r>
              <a:rPr lang="en-US" sz="500" b="1"/>
              <a:t>Outcomes/Benefits /Impact</a:t>
            </a:r>
          </a:p>
        </p:txBody>
      </p:sp>
      <p:sp>
        <p:nvSpPr>
          <p:cNvPr id="21" name="Rectangle 20">
            <a:extLst>
              <a:ext uri="{FF2B5EF4-FFF2-40B4-BE49-F238E27FC236}">
                <a16:creationId xmlns:a16="http://schemas.microsoft.com/office/drawing/2014/main" id="{8012B62B-AA6B-DE6D-A86E-66C8A495EDF8}"/>
              </a:ext>
            </a:extLst>
          </p:cNvPr>
          <p:cNvSpPr/>
          <p:nvPr/>
        </p:nvSpPr>
        <p:spPr>
          <a:xfrm>
            <a:off x="8072141" y="1824883"/>
            <a:ext cx="3400420" cy="2878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2" name="TextBox 21">
            <a:extLst>
              <a:ext uri="{FF2B5EF4-FFF2-40B4-BE49-F238E27FC236}">
                <a16:creationId xmlns:a16="http://schemas.microsoft.com/office/drawing/2014/main" id="{7CBB62CF-FB6F-B527-D482-7C8C619243B2}"/>
              </a:ext>
            </a:extLst>
          </p:cNvPr>
          <p:cNvSpPr txBox="1"/>
          <p:nvPr/>
        </p:nvSpPr>
        <p:spPr>
          <a:xfrm>
            <a:off x="9430118" y="183843"/>
            <a:ext cx="744911" cy="400110"/>
          </a:xfrm>
          <a:prstGeom prst="rect">
            <a:avLst/>
          </a:prstGeom>
          <a:noFill/>
        </p:spPr>
        <p:txBody>
          <a:bodyPr wrap="square" rtlCol="0">
            <a:spAutoFit/>
          </a:bodyPr>
          <a:lstStyle/>
          <a:p>
            <a:pPr algn="ctr"/>
            <a:r>
              <a:rPr lang="en-US" sz="500" b="1"/>
              <a:t>Competitive advantage</a:t>
            </a:r>
          </a:p>
          <a:p>
            <a:pPr algn="ctr"/>
            <a:endParaRPr lang="en-US" sz="500" b="1"/>
          </a:p>
          <a:p>
            <a:pPr algn="ctr"/>
            <a:endParaRPr lang="en-US" sz="500"/>
          </a:p>
        </p:txBody>
      </p:sp>
      <p:sp>
        <p:nvSpPr>
          <p:cNvPr id="23" name="TextBox 22">
            <a:extLst>
              <a:ext uri="{FF2B5EF4-FFF2-40B4-BE49-F238E27FC236}">
                <a16:creationId xmlns:a16="http://schemas.microsoft.com/office/drawing/2014/main" id="{FC15A043-3367-370E-FFD4-3B081E8C3E60}"/>
              </a:ext>
            </a:extLst>
          </p:cNvPr>
          <p:cNvSpPr txBox="1"/>
          <p:nvPr/>
        </p:nvSpPr>
        <p:spPr>
          <a:xfrm>
            <a:off x="9438463" y="820618"/>
            <a:ext cx="709589" cy="246221"/>
          </a:xfrm>
          <a:prstGeom prst="rect">
            <a:avLst/>
          </a:prstGeom>
          <a:noFill/>
        </p:spPr>
        <p:txBody>
          <a:bodyPr wrap="square" rtlCol="0">
            <a:spAutoFit/>
          </a:bodyPr>
          <a:lstStyle/>
          <a:p>
            <a:pPr algn="ctr"/>
            <a:r>
              <a:rPr lang="en-US" sz="500" b="1"/>
              <a:t>Unique (value) proposition</a:t>
            </a:r>
          </a:p>
        </p:txBody>
      </p:sp>
      <p:sp>
        <p:nvSpPr>
          <p:cNvPr id="24" name="TextBox 23">
            <a:extLst>
              <a:ext uri="{FF2B5EF4-FFF2-40B4-BE49-F238E27FC236}">
                <a16:creationId xmlns:a16="http://schemas.microsoft.com/office/drawing/2014/main" id="{E9DCCF8E-E063-CA83-7CC5-DEF27D1C4EB4}"/>
              </a:ext>
            </a:extLst>
          </p:cNvPr>
          <p:cNvSpPr txBox="1"/>
          <p:nvPr/>
        </p:nvSpPr>
        <p:spPr>
          <a:xfrm>
            <a:off x="8766826" y="840103"/>
            <a:ext cx="645916" cy="477054"/>
          </a:xfrm>
          <a:prstGeom prst="rect">
            <a:avLst/>
          </a:prstGeom>
          <a:noFill/>
        </p:spPr>
        <p:txBody>
          <a:bodyPr wrap="square" rtlCol="0">
            <a:spAutoFit/>
          </a:bodyPr>
          <a:lstStyle/>
          <a:p>
            <a:pPr algn="ctr"/>
            <a:r>
              <a:rPr lang="en-US" sz="500" b="1" dirty="0"/>
              <a:t>Key collaborators, partners  and resources</a:t>
            </a:r>
          </a:p>
          <a:p>
            <a:pPr algn="ctr"/>
            <a:endParaRPr lang="en-US" sz="500" b="1" dirty="0"/>
          </a:p>
        </p:txBody>
      </p:sp>
      <p:cxnSp>
        <p:nvCxnSpPr>
          <p:cNvPr id="25" name="Straight Connector 24">
            <a:extLst>
              <a:ext uri="{FF2B5EF4-FFF2-40B4-BE49-F238E27FC236}">
                <a16:creationId xmlns:a16="http://schemas.microsoft.com/office/drawing/2014/main" id="{51C192BE-C878-498D-F39A-DD3CF89EF5A9}"/>
              </a:ext>
            </a:extLst>
          </p:cNvPr>
          <p:cNvCxnSpPr>
            <a:cxnSpLocks/>
          </p:cNvCxnSpPr>
          <p:nvPr/>
        </p:nvCxnSpPr>
        <p:spPr>
          <a:xfrm flipV="1">
            <a:off x="8742658" y="823858"/>
            <a:ext cx="697431" cy="1985"/>
          </a:xfrm>
          <a:prstGeom prst="lin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193BE43-39C2-9DB4-C863-C3E26DB2D8EC}"/>
              </a:ext>
            </a:extLst>
          </p:cNvPr>
          <p:cNvSpPr/>
          <p:nvPr/>
        </p:nvSpPr>
        <p:spPr>
          <a:xfrm>
            <a:off x="8089544" y="1307112"/>
            <a:ext cx="676883"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a:t>v</a:t>
            </a:r>
          </a:p>
        </p:txBody>
      </p:sp>
      <p:sp>
        <p:nvSpPr>
          <p:cNvPr id="27" name="TextBox 26">
            <a:extLst>
              <a:ext uri="{FF2B5EF4-FFF2-40B4-BE49-F238E27FC236}">
                <a16:creationId xmlns:a16="http://schemas.microsoft.com/office/drawing/2014/main" id="{3E179603-AEE1-A338-3072-EA6861DED42D}"/>
              </a:ext>
            </a:extLst>
          </p:cNvPr>
          <p:cNvSpPr txBox="1"/>
          <p:nvPr/>
        </p:nvSpPr>
        <p:spPr>
          <a:xfrm>
            <a:off x="8068673" y="1321402"/>
            <a:ext cx="668941" cy="400110"/>
          </a:xfrm>
          <a:prstGeom prst="rect">
            <a:avLst/>
          </a:prstGeom>
          <a:noFill/>
        </p:spPr>
        <p:txBody>
          <a:bodyPr wrap="square" rtlCol="0">
            <a:spAutoFit/>
          </a:bodyPr>
          <a:lstStyle/>
          <a:p>
            <a:pPr algn="ctr"/>
            <a:r>
              <a:rPr lang="en-US" sz="500" b="1" dirty="0"/>
              <a:t>Research output</a:t>
            </a:r>
          </a:p>
          <a:p>
            <a:pPr algn="ctr"/>
            <a:r>
              <a:rPr lang="en-US" sz="500" b="1" dirty="0"/>
              <a:t> </a:t>
            </a:r>
          </a:p>
          <a:p>
            <a:pPr algn="ctr"/>
            <a:endParaRPr lang="en-US" sz="500" b="1" dirty="0"/>
          </a:p>
        </p:txBody>
      </p:sp>
      <p:sp>
        <p:nvSpPr>
          <p:cNvPr id="28" name="Rectangle 27">
            <a:extLst>
              <a:ext uri="{FF2B5EF4-FFF2-40B4-BE49-F238E27FC236}">
                <a16:creationId xmlns:a16="http://schemas.microsoft.com/office/drawing/2014/main" id="{56EC4A74-00B3-9298-25CF-73939DC7167E}"/>
              </a:ext>
            </a:extLst>
          </p:cNvPr>
          <p:cNvSpPr/>
          <p:nvPr/>
        </p:nvSpPr>
        <p:spPr>
          <a:xfrm>
            <a:off x="8747111" y="1304728"/>
            <a:ext cx="687031"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9" name="TextBox 28">
            <a:extLst>
              <a:ext uri="{FF2B5EF4-FFF2-40B4-BE49-F238E27FC236}">
                <a16:creationId xmlns:a16="http://schemas.microsoft.com/office/drawing/2014/main" id="{749C8F97-43B8-6AD7-CDC0-58BEB25F29D1}"/>
              </a:ext>
            </a:extLst>
          </p:cNvPr>
          <p:cNvSpPr txBox="1"/>
          <p:nvPr/>
        </p:nvSpPr>
        <p:spPr>
          <a:xfrm>
            <a:off x="8725920" y="1324912"/>
            <a:ext cx="668941" cy="323165"/>
          </a:xfrm>
          <a:prstGeom prst="rect">
            <a:avLst/>
          </a:prstGeom>
          <a:noFill/>
        </p:spPr>
        <p:txBody>
          <a:bodyPr wrap="square" rtlCol="0">
            <a:spAutoFit/>
          </a:bodyPr>
          <a:lstStyle/>
          <a:p>
            <a:pPr algn="ctr"/>
            <a:r>
              <a:rPr lang="en-US" sz="500" b="1"/>
              <a:t>Risks</a:t>
            </a:r>
          </a:p>
          <a:p>
            <a:pPr algn="ctr"/>
            <a:r>
              <a:rPr lang="en-US" sz="500" b="1"/>
              <a:t> </a:t>
            </a:r>
          </a:p>
          <a:p>
            <a:pPr algn="ctr"/>
            <a:endParaRPr lang="en-US" sz="500" b="1"/>
          </a:p>
        </p:txBody>
      </p:sp>
      <p:sp>
        <p:nvSpPr>
          <p:cNvPr id="33" name="Content Placeholder 2">
            <a:extLst>
              <a:ext uri="{FF2B5EF4-FFF2-40B4-BE49-F238E27FC236}">
                <a16:creationId xmlns:a16="http://schemas.microsoft.com/office/drawing/2014/main" id="{98E0A765-9F3F-6CEC-264A-685419253C2D}"/>
              </a:ext>
            </a:extLst>
          </p:cNvPr>
          <p:cNvSpPr>
            <a:spLocks noGrp="1"/>
          </p:cNvSpPr>
          <p:nvPr>
            <p:ph idx="1"/>
          </p:nvPr>
        </p:nvSpPr>
        <p:spPr>
          <a:xfrm>
            <a:off x="642366" y="1565478"/>
            <a:ext cx="6778790" cy="701282"/>
          </a:xfrm>
        </p:spPr>
        <p:txBody>
          <a:bodyPr vert="horz" lIns="91440" tIns="45720" rIns="91440" bIns="45720" rtlCol="0" anchor="t">
            <a:noAutofit/>
          </a:bodyPr>
          <a:lstStyle/>
          <a:p>
            <a:pPr marL="0" indent="0">
              <a:buNone/>
            </a:pPr>
            <a:r>
              <a:rPr lang="en-US" sz="2000" dirty="0">
                <a:solidFill>
                  <a:srgbClr val="3B3B3B"/>
                </a:solidFill>
              </a:rPr>
              <a:t>Have you justified why you and/or your team are the best team to undertake the proposed research? And why they should fund you?</a:t>
            </a:r>
          </a:p>
          <a:p>
            <a:pPr marL="0" indent="0">
              <a:buNone/>
            </a:pPr>
            <a:endParaRPr lang="en-US" sz="2000" dirty="0">
              <a:solidFill>
                <a:schemeClr val="tx1">
                  <a:lumMod val="65000"/>
                  <a:lumOff val="35000"/>
                </a:schemeClr>
              </a:solidFill>
            </a:endParaRPr>
          </a:p>
          <a:p>
            <a:pPr marL="0" indent="0">
              <a:buNone/>
            </a:pPr>
            <a:endParaRPr lang="en-US" sz="2000" dirty="0">
              <a:solidFill>
                <a:schemeClr val="tx1">
                  <a:lumMod val="65000"/>
                  <a:lumOff val="35000"/>
                </a:schemeClr>
              </a:solidFill>
              <a:cs typeface="Calibri" panose="020F0502020204030204"/>
            </a:endParaRPr>
          </a:p>
          <a:p>
            <a:pPr marL="0" indent="0">
              <a:buNone/>
            </a:pPr>
            <a:endParaRPr lang="en-US" sz="2000" dirty="0">
              <a:solidFill>
                <a:schemeClr val="tx1">
                  <a:lumMod val="65000"/>
                  <a:lumOff val="35000"/>
                </a:schemeClr>
              </a:solidFill>
              <a:cs typeface="Calibri" panose="020F0502020204030204"/>
            </a:endParaRPr>
          </a:p>
        </p:txBody>
      </p:sp>
      <p:sp>
        <p:nvSpPr>
          <p:cNvPr id="34" name="TextBox 33">
            <a:extLst>
              <a:ext uri="{FF2B5EF4-FFF2-40B4-BE49-F238E27FC236}">
                <a16:creationId xmlns:a16="http://schemas.microsoft.com/office/drawing/2014/main" id="{0990AC0E-CEAC-CEA5-0EFC-5782C618D451}"/>
              </a:ext>
            </a:extLst>
          </p:cNvPr>
          <p:cNvSpPr txBox="1"/>
          <p:nvPr/>
        </p:nvSpPr>
        <p:spPr>
          <a:xfrm>
            <a:off x="719437" y="3113913"/>
            <a:ext cx="6251205" cy="1938992"/>
          </a:xfrm>
          <a:prstGeom prst="rect">
            <a:avLst/>
          </a:prstGeom>
          <a:solidFill>
            <a:srgbClr val="205B6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FFFFFF"/>
                </a:solidFill>
              </a:rPr>
              <a:t>What is your/your team's distinctive or advantageous position over others?  </a:t>
            </a:r>
          </a:p>
          <a:p>
            <a:pPr algn="ctr"/>
            <a:endParaRPr lang="en-US" sz="2000" dirty="0">
              <a:solidFill>
                <a:srgbClr val="FFFFFF"/>
              </a:solidFill>
            </a:endParaRPr>
          </a:p>
          <a:p>
            <a:pPr algn="ctr"/>
            <a:r>
              <a:rPr lang="en-US" sz="2000" dirty="0">
                <a:solidFill>
                  <a:srgbClr val="FFFFFF"/>
                </a:solidFill>
              </a:rPr>
              <a:t>What is your  edge that enhances the likelihood of carrying out the research and impact compared to other researchers/teams?</a:t>
            </a:r>
            <a:endParaRPr lang="en-GB" sz="2000" dirty="0">
              <a:solidFill>
                <a:srgbClr val="FFFFFF"/>
              </a:solidFill>
            </a:endParaRPr>
          </a:p>
        </p:txBody>
      </p:sp>
      <p:pic>
        <p:nvPicPr>
          <p:cNvPr id="35" name="Picture 34" descr="A person pushing a large red ball&#10;&#10;Description automatically generated">
            <a:extLst>
              <a:ext uri="{FF2B5EF4-FFF2-40B4-BE49-F238E27FC236}">
                <a16:creationId xmlns:a16="http://schemas.microsoft.com/office/drawing/2014/main" id="{C386FAF2-DAD7-DB97-737C-D9D710B171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85339" y="2534228"/>
            <a:ext cx="3626181" cy="1789544"/>
          </a:xfrm>
          <a:prstGeom prst="rect">
            <a:avLst/>
          </a:prstGeom>
        </p:spPr>
      </p:pic>
      <p:sp>
        <p:nvSpPr>
          <p:cNvPr id="36" name="TextBox 35">
            <a:extLst>
              <a:ext uri="{FF2B5EF4-FFF2-40B4-BE49-F238E27FC236}">
                <a16:creationId xmlns:a16="http://schemas.microsoft.com/office/drawing/2014/main" id="{408C82C0-25A5-FB62-B958-CC03AF2AA0BD}"/>
              </a:ext>
            </a:extLst>
          </p:cNvPr>
          <p:cNvSpPr txBox="1"/>
          <p:nvPr/>
        </p:nvSpPr>
        <p:spPr>
          <a:xfrm>
            <a:off x="8109582" y="1831481"/>
            <a:ext cx="1378674" cy="246221"/>
          </a:xfrm>
          <a:prstGeom prst="rect">
            <a:avLst/>
          </a:prstGeom>
          <a:noFill/>
        </p:spPr>
        <p:txBody>
          <a:bodyPr wrap="square" rtlCol="0">
            <a:spAutoFit/>
          </a:bodyPr>
          <a:lstStyle/>
          <a:p>
            <a:pPr algn="ctr"/>
            <a:r>
              <a:rPr lang="en-US" sz="500" b="1"/>
              <a:t>Research expenses (Costs)</a:t>
            </a:r>
          </a:p>
          <a:p>
            <a:pPr algn="ctr"/>
            <a:endParaRPr lang="en-US" sz="500" b="1"/>
          </a:p>
        </p:txBody>
      </p:sp>
      <p:sp>
        <p:nvSpPr>
          <p:cNvPr id="37" name="TextBox 36">
            <a:extLst>
              <a:ext uri="{FF2B5EF4-FFF2-40B4-BE49-F238E27FC236}">
                <a16:creationId xmlns:a16="http://schemas.microsoft.com/office/drawing/2014/main" id="{32F99773-D8EB-94AA-D355-FA884536B6EC}"/>
              </a:ext>
            </a:extLst>
          </p:cNvPr>
          <p:cNvSpPr txBox="1"/>
          <p:nvPr/>
        </p:nvSpPr>
        <p:spPr>
          <a:xfrm>
            <a:off x="10142204" y="1831481"/>
            <a:ext cx="1278939" cy="169277"/>
          </a:xfrm>
          <a:prstGeom prst="rect">
            <a:avLst/>
          </a:prstGeom>
          <a:noFill/>
        </p:spPr>
        <p:txBody>
          <a:bodyPr wrap="square" rtlCol="0">
            <a:spAutoFit/>
          </a:bodyPr>
          <a:lstStyle/>
          <a:p>
            <a:pPr algn="ctr"/>
            <a:r>
              <a:rPr lang="en-US" sz="500" b="1"/>
              <a:t>Funding streams  (Income)</a:t>
            </a:r>
          </a:p>
        </p:txBody>
      </p:sp>
      <p:sp>
        <p:nvSpPr>
          <p:cNvPr id="3" name="TextBox 2">
            <a:extLst>
              <a:ext uri="{FF2B5EF4-FFF2-40B4-BE49-F238E27FC236}">
                <a16:creationId xmlns:a16="http://schemas.microsoft.com/office/drawing/2014/main" id="{9472E23F-C539-4A62-E2F4-E33358F380D5}"/>
              </a:ext>
            </a:extLst>
          </p:cNvPr>
          <p:cNvSpPr txBox="1"/>
          <p:nvPr/>
        </p:nvSpPr>
        <p:spPr>
          <a:xfrm>
            <a:off x="10821930" y="188615"/>
            <a:ext cx="633878" cy="323165"/>
          </a:xfrm>
          <a:prstGeom prst="rect">
            <a:avLst/>
          </a:prstGeom>
          <a:noFill/>
        </p:spPr>
        <p:txBody>
          <a:bodyPr wrap="square" rtlCol="0">
            <a:spAutoFit/>
          </a:bodyPr>
          <a:lstStyle/>
          <a:p>
            <a:pPr algn="ctr"/>
            <a:r>
              <a:rPr lang="en-US" sz="500" b="1" dirty="0"/>
              <a:t>Problem and context (Challenge)</a:t>
            </a:r>
          </a:p>
        </p:txBody>
      </p:sp>
    </p:spTree>
    <p:extLst>
      <p:ext uri="{BB962C8B-B14F-4D97-AF65-F5344CB8AC3E}">
        <p14:creationId xmlns:p14="http://schemas.microsoft.com/office/powerpoint/2010/main" val="36097139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39A4-AFF5-5F27-3AB0-C755C461575D}"/>
              </a:ext>
            </a:extLst>
          </p:cNvPr>
          <p:cNvSpPr>
            <a:spLocks noGrp="1"/>
          </p:cNvSpPr>
          <p:nvPr>
            <p:ph type="title"/>
          </p:nvPr>
        </p:nvSpPr>
        <p:spPr/>
        <p:txBody>
          <a:bodyPr>
            <a:normAutofit/>
          </a:bodyPr>
          <a:lstStyle/>
          <a:p>
            <a:r>
              <a:rPr lang="en-US" sz="3200" dirty="0"/>
              <a:t>10. Research expenses (costs)</a:t>
            </a:r>
          </a:p>
        </p:txBody>
      </p:sp>
      <p:sp>
        <p:nvSpPr>
          <p:cNvPr id="5" name="Rectangle 4">
            <a:extLst>
              <a:ext uri="{FF2B5EF4-FFF2-40B4-BE49-F238E27FC236}">
                <a16:creationId xmlns:a16="http://schemas.microsoft.com/office/drawing/2014/main" id="{3496D096-EF90-0FD4-A6CA-148B95BC61AE}"/>
              </a:ext>
            </a:extLst>
          </p:cNvPr>
          <p:cNvSpPr/>
          <p:nvPr/>
        </p:nvSpPr>
        <p:spPr>
          <a:xfrm>
            <a:off x="8072568" y="179293"/>
            <a:ext cx="3396099" cy="19364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6" name="Rectangle 5">
            <a:extLst>
              <a:ext uri="{FF2B5EF4-FFF2-40B4-BE49-F238E27FC236}">
                <a16:creationId xmlns:a16="http://schemas.microsoft.com/office/drawing/2014/main" id="{A792618B-616A-BF8D-90EA-23E7DEABC154}"/>
              </a:ext>
            </a:extLst>
          </p:cNvPr>
          <p:cNvSpPr/>
          <p:nvPr/>
        </p:nvSpPr>
        <p:spPr>
          <a:xfrm>
            <a:off x="9436213" y="823915"/>
            <a:ext cx="704221" cy="4808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7" name="Rectangle 6">
            <a:extLst>
              <a:ext uri="{FF2B5EF4-FFF2-40B4-BE49-F238E27FC236}">
                <a16:creationId xmlns:a16="http://schemas.microsoft.com/office/drawing/2014/main" id="{1937CA8F-17BF-FF26-404E-AFA4226AB681}"/>
              </a:ext>
            </a:extLst>
          </p:cNvPr>
          <p:cNvSpPr/>
          <p:nvPr/>
        </p:nvSpPr>
        <p:spPr>
          <a:xfrm>
            <a:off x="8089544" y="1833196"/>
            <a:ext cx="1711252" cy="279550"/>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8" name="Rectangle 7">
            <a:extLst>
              <a:ext uri="{FF2B5EF4-FFF2-40B4-BE49-F238E27FC236}">
                <a16:creationId xmlns:a16="http://schemas.microsoft.com/office/drawing/2014/main" id="{997A7234-1D99-D149-54A7-65FE78AD3A86}"/>
              </a:ext>
            </a:extLst>
          </p:cNvPr>
          <p:cNvSpPr/>
          <p:nvPr/>
        </p:nvSpPr>
        <p:spPr>
          <a:xfrm>
            <a:off x="10143678" y="180850"/>
            <a:ext cx="665393" cy="11262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9" name="Rectangle 8">
            <a:extLst>
              <a:ext uri="{FF2B5EF4-FFF2-40B4-BE49-F238E27FC236}">
                <a16:creationId xmlns:a16="http://schemas.microsoft.com/office/drawing/2014/main" id="{91B17811-B533-3BE2-5D12-1DF85C573EC9}"/>
              </a:ext>
            </a:extLst>
          </p:cNvPr>
          <p:cNvSpPr/>
          <p:nvPr/>
        </p:nvSpPr>
        <p:spPr>
          <a:xfrm>
            <a:off x="9437924" y="179301"/>
            <a:ext cx="704280" cy="11286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0" name="Rectangle 9">
            <a:extLst>
              <a:ext uri="{FF2B5EF4-FFF2-40B4-BE49-F238E27FC236}">
                <a16:creationId xmlns:a16="http://schemas.microsoft.com/office/drawing/2014/main" id="{9E993229-7420-72B4-4CA6-5AA58F1D6C2C}"/>
              </a:ext>
            </a:extLst>
          </p:cNvPr>
          <p:cNvSpPr/>
          <p:nvPr/>
        </p:nvSpPr>
        <p:spPr>
          <a:xfrm>
            <a:off x="8742827" y="179541"/>
            <a:ext cx="691315" cy="11290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1" name="TextBox 10">
            <a:extLst>
              <a:ext uri="{FF2B5EF4-FFF2-40B4-BE49-F238E27FC236}">
                <a16:creationId xmlns:a16="http://schemas.microsoft.com/office/drawing/2014/main" id="{8F516C3E-B1A7-AD33-7D3C-8B69A48947E9}"/>
              </a:ext>
            </a:extLst>
          </p:cNvPr>
          <p:cNvSpPr txBox="1"/>
          <p:nvPr/>
        </p:nvSpPr>
        <p:spPr>
          <a:xfrm>
            <a:off x="8076889" y="179293"/>
            <a:ext cx="647059" cy="400110"/>
          </a:xfrm>
          <a:prstGeom prst="rect">
            <a:avLst/>
          </a:prstGeom>
          <a:noFill/>
        </p:spPr>
        <p:txBody>
          <a:bodyPr wrap="square" rtlCol="0">
            <a:spAutoFit/>
          </a:bodyPr>
          <a:lstStyle/>
          <a:p>
            <a:pPr algn="ctr"/>
            <a:r>
              <a:rPr lang="en-US" sz="500" b="1"/>
              <a:t>Research response (solution)</a:t>
            </a:r>
          </a:p>
          <a:p>
            <a:pPr algn="ctr"/>
            <a:endParaRPr lang="en-US" sz="500" b="1"/>
          </a:p>
        </p:txBody>
      </p:sp>
      <p:sp>
        <p:nvSpPr>
          <p:cNvPr id="13" name="TextBox 12">
            <a:extLst>
              <a:ext uri="{FF2B5EF4-FFF2-40B4-BE49-F238E27FC236}">
                <a16:creationId xmlns:a16="http://schemas.microsoft.com/office/drawing/2014/main" id="{FC3F18E7-9211-3292-AA63-7D868266898F}"/>
              </a:ext>
            </a:extLst>
          </p:cNvPr>
          <p:cNvSpPr txBox="1"/>
          <p:nvPr/>
        </p:nvSpPr>
        <p:spPr>
          <a:xfrm>
            <a:off x="9451911" y="1334141"/>
            <a:ext cx="693038" cy="477054"/>
          </a:xfrm>
          <a:prstGeom prst="rect">
            <a:avLst/>
          </a:prstGeom>
          <a:noFill/>
        </p:spPr>
        <p:txBody>
          <a:bodyPr wrap="square" rtlCol="0">
            <a:spAutoFit/>
          </a:bodyPr>
          <a:lstStyle/>
          <a:p>
            <a:pPr algn="ctr"/>
            <a:r>
              <a:rPr lang="en-US" sz="500" b="1" dirty="0"/>
              <a:t>Actions to achieve outcomes/impact/benefits and metrics</a:t>
            </a:r>
          </a:p>
        </p:txBody>
      </p:sp>
      <p:sp>
        <p:nvSpPr>
          <p:cNvPr id="14" name="TextBox 13">
            <a:extLst>
              <a:ext uri="{FF2B5EF4-FFF2-40B4-BE49-F238E27FC236}">
                <a16:creationId xmlns:a16="http://schemas.microsoft.com/office/drawing/2014/main" id="{EF2CAB42-5421-54D3-C57D-39DC07B608B5}"/>
              </a:ext>
            </a:extLst>
          </p:cNvPr>
          <p:cNvSpPr txBox="1"/>
          <p:nvPr/>
        </p:nvSpPr>
        <p:spPr>
          <a:xfrm>
            <a:off x="8737613" y="181968"/>
            <a:ext cx="687944" cy="323165"/>
          </a:xfrm>
          <a:prstGeom prst="rect">
            <a:avLst/>
          </a:prstGeom>
          <a:noFill/>
        </p:spPr>
        <p:txBody>
          <a:bodyPr wrap="square" rtlCol="0">
            <a:spAutoFit/>
          </a:bodyPr>
          <a:lstStyle/>
          <a:p>
            <a:pPr algn="ctr"/>
            <a:r>
              <a:rPr lang="en-US" sz="500" b="1"/>
              <a:t>Research objectives</a:t>
            </a:r>
          </a:p>
          <a:p>
            <a:pPr algn="ctr"/>
            <a:endParaRPr lang="en-US" sz="500" b="1"/>
          </a:p>
        </p:txBody>
      </p:sp>
      <p:sp>
        <p:nvSpPr>
          <p:cNvPr id="15" name="TextBox 14">
            <a:extLst>
              <a:ext uri="{FF2B5EF4-FFF2-40B4-BE49-F238E27FC236}">
                <a16:creationId xmlns:a16="http://schemas.microsoft.com/office/drawing/2014/main" id="{62AF8153-9D5D-3E84-7063-87CC1EEF2ECF}"/>
              </a:ext>
            </a:extLst>
          </p:cNvPr>
          <p:cNvSpPr txBox="1"/>
          <p:nvPr/>
        </p:nvSpPr>
        <p:spPr>
          <a:xfrm>
            <a:off x="10161048" y="185486"/>
            <a:ext cx="632647" cy="323165"/>
          </a:xfrm>
          <a:prstGeom prst="rect">
            <a:avLst/>
          </a:prstGeom>
          <a:noFill/>
        </p:spPr>
        <p:txBody>
          <a:bodyPr wrap="square" rtlCol="0">
            <a:spAutoFit/>
          </a:bodyPr>
          <a:lstStyle/>
          <a:p>
            <a:pPr algn="ctr"/>
            <a:r>
              <a:rPr lang="en-US" sz="500" b="1" dirty="0"/>
              <a:t>Users and Beneficiaries</a:t>
            </a:r>
          </a:p>
          <a:p>
            <a:pPr algn="ctr"/>
            <a:endParaRPr lang="en-US" sz="500" b="1" dirty="0"/>
          </a:p>
        </p:txBody>
      </p:sp>
      <p:sp>
        <p:nvSpPr>
          <p:cNvPr id="16" name="Rectangle 15">
            <a:extLst>
              <a:ext uri="{FF2B5EF4-FFF2-40B4-BE49-F238E27FC236}">
                <a16:creationId xmlns:a16="http://schemas.microsoft.com/office/drawing/2014/main" id="{2CFEE608-3DC1-444E-52DE-C666D44534B8}"/>
              </a:ext>
            </a:extLst>
          </p:cNvPr>
          <p:cNvSpPr/>
          <p:nvPr/>
        </p:nvSpPr>
        <p:spPr>
          <a:xfrm>
            <a:off x="8068247" y="1824162"/>
            <a:ext cx="1732549" cy="2889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7" name="Rectangle 16">
            <a:extLst>
              <a:ext uri="{FF2B5EF4-FFF2-40B4-BE49-F238E27FC236}">
                <a16:creationId xmlns:a16="http://schemas.microsoft.com/office/drawing/2014/main" id="{8A8F682D-2F97-2448-0B74-0185FE001EBE}"/>
              </a:ext>
            </a:extLst>
          </p:cNvPr>
          <p:cNvSpPr/>
          <p:nvPr/>
        </p:nvSpPr>
        <p:spPr>
          <a:xfrm>
            <a:off x="10143279" y="1304728"/>
            <a:ext cx="1325389" cy="5171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0" name="TextBox 19">
            <a:extLst>
              <a:ext uri="{FF2B5EF4-FFF2-40B4-BE49-F238E27FC236}">
                <a16:creationId xmlns:a16="http://schemas.microsoft.com/office/drawing/2014/main" id="{28F3B447-8FCD-6BF6-4A74-9AAB13724C98}"/>
              </a:ext>
            </a:extLst>
          </p:cNvPr>
          <p:cNvSpPr txBox="1"/>
          <p:nvPr/>
        </p:nvSpPr>
        <p:spPr>
          <a:xfrm>
            <a:off x="10161048" y="1314521"/>
            <a:ext cx="1260094" cy="169277"/>
          </a:xfrm>
          <a:prstGeom prst="rect">
            <a:avLst/>
          </a:prstGeom>
          <a:noFill/>
        </p:spPr>
        <p:txBody>
          <a:bodyPr wrap="square" rtlCol="0">
            <a:spAutoFit/>
          </a:bodyPr>
          <a:lstStyle/>
          <a:p>
            <a:pPr algn="ctr"/>
            <a:r>
              <a:rPr lang="en-US" sz="500" b="1"/>
              <a:t>Outcomes/Benefits /Impact</a:t>
            </a:r>
          </a:p>
        </p:txBody>
      </p:sp>
      <p:sp>
        <p:nvSpPr>
          <p:cNvPr id="21" name="Rectangle 20">
            <a:extLst>
              <a:ext uri="{FF2B5EF4-FFF2-40B4-BE49-F238E27FC236}">
                <a16:creationId xmlns:a16="http://schemas.microsoft.com/office/drawing/2014/main" id="{8012B62B-AA6B-DE6D-A86E-66C8A495EDF8}"/>
              </a:ext>
            </a:extLst>
          </p:cNvPr>
          <p:cNvSpPr/>
          <p:nvPr/>
        </p:nvSpPr>
        <p:spPr>
          <a:xfrm>
            <a:off x="8072141" y="1824883"/>
            <a:ext cx="3400420" cy="2878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2" name="TextBox 21">
            <a:extLst>
              <a:ext uri="{FF2B5EF4-FFF2-40B4-BE49-F238E27FC236}">
                <a16:creationId xmlns:a16="http://schemas.microsoft.com/office/drawing/2014/main" id="{7CBB62CF-FB6F-B527-D482-7C8C619243B2}"/>
              </a:ext>
            </a:extLst>
          </p:cNvPr>
          <p:cNvSpPr txBox="1"/>
          <p:nvPr/>
        </p:nvSpPr>
        <p:spPr>
          <a:xfrm>
            <a:off x="9430118" y="183843"/>
            <a:ext cx="744911" cy="400110"/>
          </a:xfrm>
          <a:prstGeom prst="rect">
            <a:avLst/>
          </a:prstGeom>
          <a:noFill/>
        </p:spPr>
        <p:txBody>
          <a:bodyPr wrap="square" rtlCol="0">
            <a:spAutoFit/>
          </a:bodyPr>
          <a:lstStyle/>
          <a:p>
            <a:pPr algn="ctr"/>
            <a:r>
              <a:rPr lang="en-US" sz="500" b="1"/>
              <a:t>Competitive advantage</a:t>
            </a:r>
          </a:p>
          <a:p>
            <a:pPr algn="ctr"/>
            <a:endParaRPr lang="en-US" sz="500" b="1"/>
          </a:p>
          <a:p>
            <a:pPr algn="ctr"/>
            <a:endParaRPr lang="en-US" sz="500"/>
          </a:p>
        </p:txBody>
      </p:sp>
      <p:sp>
        <p:nvSpPr>
          <p:cNvPr id="23" name="TextBox 22">
            <a:extLst>
              <a:ext uri="{FF2B5EF4-FFF2-40B4-BE49-F238E27FC236}">
                <a16:creationId xmlns:a16="http://schemas.microsoft.com/office/drawing/2014/main" id="{FC15A043-3367-370E-FFD4-3B081E8C3E60}"/>
              </a:ext>
            </a:extLst>
          </p:cNvPr>
          <p:cNvSpPr txBox="1"/>
          <p:nvPr/>
        </p:nvSpPr>
        <p:spPr>
          <a:xfrm>
            <a:off x="9438463" y="820618"/>
            <a:ext cx="709589" cy="246221"/>
          </a:xfrm>
          <a:prstGeom prst="rect">
            <a:avLst/>
          </a:prstGeom>
          <a:noFill/>
        </p:spPr>
        <p:txBody>
          <a:bodyPr wrap="square" rtlCol="0">
            <a:spAutoFit/>
          </a:bodyPr>
          <a:lstStyle/>
          <a:p>
            <a:pPr algn="ctr"/>
            <a:r>
              <a:rPr lang="en-US" sz="500" b="1"/>
              <a:t>Unique (value) proposition</a:t>
            </a:r>
          </a:p>
        </p:txBody>
      </p:sp>
      <p:sp>
        <p:nvSpPr>
          <p:cNvPr id="24" name="TextBox 23">
            <a:extLst>
              <a:ext uri="{FF2B5EF4-FFF2-40B4-BE49-F238E27FC236}">
                <a16:creationId xmlns:a16="http://schemas.microsoft.com/office/drawing/2014/main" id="{E9DCCF8E-E063-CA83-7CC5-DEF27D1C4EB4}"/>
              </a:ext>
            </a:extLst>
          </p:cNvPr>
          <p:cNvSpPr txBox="1"/>
          <p:nvPr/>
        </p:nvSpPr>
        <p:spPr>
          <a:xfrm>
            <a:off x="8766826" y="840103"/>
            <a:ext cx="645916" cy="477054"/>
          </a:xfrm>
          <a:prstGeom prst="rect">
            <a:avLst/>
          </a:prstGeom>
          <a:noFill/>
        </p:spPr>
        <p:txBody>
          <a:bodyPr wrap="square" rtlCol="0">
            <a:spAutoFit/>
          </a:bodyPr>
          <a:lstStyle/>
          <a:p>
            <a:pPr algn="ctr"/>
            <a:r>
              <a:rPr lang="en-US" sz="500" b="1" dirty="0"/>
              <a:t>Key collaborators, partners  and resources</a:t>
            </a:r>
          </a:p>
          <a:p>
            <a:pPr algn="ctr"/>
            <a:endParaRPr lang="en-US" sz="500" b="1" dirty="0"/>
          </a:p>
        </p:txBody>
      </p:sp>
      <p:cxnSp>
        <p:nvCxnSpPr>
          <p:cNvPr id="25" name="Straight Connector 24">
            <a:extLst>
              <a:ext uri="{FF2B5EF4-FFF2-40B4-BE49-F238E27FC236}">
                <a16:creationId xmlns:a16="http://schemas.microsoft.com/office/drawing/2014/main" id="{51C192BE-C878-498D-F39A-DD3CF89EF5A9}"/>
              </a:ext>
            </a:extLst>
          </p:cNvPr>
          <p:cNvCxnSpPr>
            <a:cxnSpLocks/>
          </p:cNvCxnSpPr>
          <p:nvPr/>
        </p:nvCxnSpPr>
        <p:spPr>
          <a:xfrm flipV="1">
            <a:off x="8742658" y="823858"/>
            <a:ext cx="697431" cy="1985"/>
          </a:xfrm>
          <a:prstGeom prst="lin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193BE43-39C2-9DB4-C863-C3E26DB2D8EC}"/>
              </a:ext>
            </a:extLst>
          </p:cNvPr>
          <p:cNvSpPr/>
          <p:nvPr/>
        </p:nvSpPr>
        <p:spPr>
          <a:xfrm>
            <a:off x="8089544" y="1307112"/>
            <a:ext cx="676883"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a:t>v</a:t>
            </a:r>
          </a:p>
        </p:txBody>
      </p:sp>
      <p:sp>
        <p:nvSpPr>
          <p:cNvPr id="27" name="TextBox 26">
            <a:extLst>
              <a:ext uri="{FF2B5EF4-FFF2-40B4-BE49-F238E27FC236}">
                <a16:creationId xmlns:a16="http://schemas.microsoft.com/office/drawing/2014/main" id="{3E179603-AEE1-A338-3072-EA6861DED42D}"/>
              </a:ext>
            </a:extLst>
          </p:cNvPr>
          <p:cNvSpPr txBox="1"/>
          <p:nvPr/>
        </p:nvSpPr>
        <p:spPr>
          <a:xfrm>
            <a:off x="8068673" y="1321402"/>
            <a:ext cx="668941" cy="400110"/>
          </a:xfrm>
          <a:prstGeom prst="rect">
            <a:avLst/>
          </a:prstGeom>
          <a:noFill/>
        </p:spPr>
        <p:txBody>
          <a:bodyPr wrap="square" rtlCol="0">
            <a:spAutoFit/>
          </a:bodyPr>
          <a:lstStyle/>
          <a:p>
            <a:pPr algn="ctr"/>
            <a:r>
              <a:rPr lang="en-US" sz="500" b="1" dirty="0"/>
              <a:t>Research output</a:t>
            </a:r>
          </a:p>
          <a:p>
            <a:pPr algn="ctr"/>
            <a:r>
              <a:rPr lang="en-US" sz="500" b="1" dirty="0"/>
              <a:t> </a:t>
            </a:r>
          </a:p>
          <a:p>
            <a:pPr algn="ctr"/>
            <a:endParaRPr lang="en-US" sz="500" b="1" dirty="0"/>
          </a:p>
        </p:txBody>
      </p:sp>
      <p:sp>
        <p:nvSpPr>
          <p:cNvPr id="28" name="Rectangle 27">
            <a:extLst>
              <a:ext uri="{FF2B5EF4-FFF2-40B4-BE49-F238E27FC236}">
                <a16:creationId xmlns:a16="http://schemas.microsoft.com/office/drawing/2014/main" id="{56EC4A74-00B3-9298-25CF-73939DC7167E}"/>
              </a:ext>
            </a:extLst>
          </p:cNvPr>
          <p:cNvSpPr/>
          <p:nvPr/>
        </p:nvSpPr>
        <p:spPr>
          <a:xfrm>
            <a:off x="8747111" y="1304728"/>
            <a:ext cx="687031"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9" name="TextBox 28">
            <a:extLst>
              <a:ext uri="{FF2B5EF4-FFF2-40B4-BE49-F238E27FC236}">
                <a16:creationId xmlns:a16="http://schemas.microsoft.com/office/drawing/2014/main" id="{749C8F97-43B8-6AD7-CDC0-58BEB25F29D1}"/>
              </a:ext>
            </a:extLst>
          </p:cNvPr>
          <p:cNvSpPr txBox="1"/>
          <p:nvPr/>
        </p:nvSpPr>
        <p:spPr>
          <a:xfrm>
            <a:off x="8725920" y="1324912"/>
            <a:ext cx="668941" cy="323165"/>
          </a:xfrm>
          <a:prstGeom prst="rect">
            <a:avLst/>
          </a:prstGeom>
          <a:noFill/>
        </p:spPr>
        <p:txBody>
          <a:bodyPr wrap="square" rtlCol="0">
            <a:spAutoFit/>
          </a:bodyPr>
          <a:lstStyle/>
          <a:p>
            <a:pPr algn="ctr"/>
            <a:r>
              <a:rPr lang="en-US" sz="500" b="1"/>
              <a:t>Risks</a:t>
            </a:r>
          </a:p>
          <a:p>
            <a:pPr algn="ctr"/>
            <a:r>
              <a:rPr lang="en-US" sz="500" b="1"/>
              <a:t> </a:t>
            </a:r>
          </a:p>
          <a:p>
            <a:pPr algn="ctr"/>
            <a:endParaRPr lang="en-US" sz="500" b="1"/>
          </a:p>
        </p:txBody>
      </p:sp>
      <p:sp>
        <p:nvSpPr>
          <p:cNvPr id="33" name="Content Placeholder 2">
            <a:extLst>
              <a:ext uri="{FF2B5EF4-FFF2-40B4-BE49-F238E27FC236}">
                <a16:creationId xmlns:a16="http://schemas.microsoft.com/office/drawing/2014/main" id="{98E0A765-9F3F-6CEC-264A-685419253C2D}"/>
              </a:ext>
            </a:extLst>
          </p:cNvPr>
          <p:cNvSpPr>
            <a:spLocks noGrp="1"/>
          </p:cNvSpPr>
          <p:nvPr>
            <p:ph idx="1"/>
          </p:nvPr>
        </p:nvSpPr>
        <p:spPr>
          <a:xfrm>
            <a:off x="629861" y="1130199"/>
            <a:ext cx="6778790" cy="4871670"/>
          </a:xfrm>
        </p:spPr>
        <p:txBody>
          <a:bodyPr vert="horz" lIns="91440" tIns="45720" rIns="91440" bIns="45720" rtlCol="0" anchor="t">
            <a:normAutofit/>
          </a:bodyPr>
          <a:lstStyle/>
          <a:p>
            <a:pPr marL="0" indent="0" defTabSz="1280186">
              <a:lnSpc>
                <a:spcPct val="100000"/>
              </a:lnSpc>
              <a:spcBef>
                <a:spcPts val="0"/>
              </a:spcBef>
              <a:buNone/>
              <a:defRPr/>
            </a:pPr>
            <a:r>
              <a:rPr lang="en-US" sz="1600" dirty="0">
                <a:solidFill>
                  <a:srgbClr val="3B3B3B"/>
                </a:solidFill>
              </a:rPr>
              <a:t>List categories of costs/expenses associated with carrying out the research and all other activities to achieve the outputs and impact</a:t>
            </a:r>
          </a:p>
          <a:p>
            <a:pPr marL="0" indent="0" defTabSz="1280186">
              <a:lnSpc>
                <a:spcPct val="100000"/>
              </a:lnSpc>
              <a:spcBef>
                <a:spcPts val="0"/>
              </a:spcBef>
              <a:buNone/>
              <a:defRPr/>
            </a:pPr>
            <a:endParaRPr lang="en-US" sz="1600" dirty="0">
              <a:solidFill>
                <a:srgbClr val="3B3B3B"/>
              </a:solidFill>
            </a:endParaRPr>
          </a:p>
          <a:p>
            <a:pPr marL="0" indent="0" defTabSz="1280186">
              <a:lnSpc>
                <a:spcPct val="100000"/>
              </a:lnSpc>
              <a:spcBef>
                <a:spcPts val="0"/>
              </a:spcBef>
              <a:buNone/>
              <a:defRPr/>
            </a:pPr>
            <a:r>
              <a:rPr lang="en-US" sz="1600" b="1" dirty="0">
                <a:solidFill>
                  <a:srgbClr val="3B3B3B"/>
                </a:solidFill>
              </a:rPr>
              <a:t>To cost your project, consider:</a:t>
            </a:r>
          </a:p>
          <a:p>
            <a:pPr marL="285750" indent="-285750" defTabSz="1280186">
              <a:lnSpc>
                <a:spcPct val="100000"/>
              </a:lnSpc>
              <a:spcBef>
                <a:spcPts val="0"/>
              </a:spcBef>
              <a:buFont typeface="Arial" panose="020B0604020202020204" pitchFamily="34" charset="0"/>
              <a:buChar char="•"/>
              <a:defRPr/>
            </a:pPr>
            <a:r>
              <a:rPr lang="en-US" sz="1600" dirty="0">
                <a:solidFill>
                  <a:srgbClr val="3B3B3B"/>
                </a:solidFill>
              </a:rPr>
              <a:t>salaries, </a:t>
            </a:r>
          </a:p>
          <a:p>
            <a:pPr marL="285750" indent="-285750" defTabSz="1280186">
              <a:lnSpc>
                <a:spcPct val="100000"/>
              </a:lnSpc>
              <a:spcBef>
                <a:spcPts val="0"/>
              </a:spcBef>
              <a:buFont typeface="Arial" panose="020B0604020202020204" pitchFamily="34" charset="0"/>
              <a:buChar char="•"/>
              <a:defRPr/>
            </a:pPr>
            <a:r>
              <a:rPr lang="en-US" sz="1600" dirty="0">
                <a:solidFill>
                  <a:srgbClr val="3B3B3B"/>
                </a:solidFill>
              </a:rPr>
              <a:t>capital equipment cost or rent, </a:t>
            </a:r>
          </a:p>
          <a:p>
            <a:pPr marL="285750" indent="-285750" defTabSz="1280186">
              <a:lnSpc>
                <a:spcPct val="100000"/>
              </a:lnSpc>
              <a:spcBef>
                <a:spcPts val="0"/>
              </a:spcBef>
              <a:buFont typeface="Arial" panose="020B0604020202020204" pitchFamily="34" charset="0"/>
              <a:buChar char="•"/>
              <a:defRPr/>
            </a:pPr>
            <a:r>
              <a:rPr lang="en-US" sz="1600" dirty="0">
                <a:solidFill>
                  <a:srgbClr val="3B3B3B"/>
                </a:solidFill>
              </a:rPr>
              <a:t>institute overheads, </a:t>
            </a:r>
          </a:p>
          <a:p>
            <a:pPr marL="285750" indent="-285750" defTabSz="1280186">
              <a:lnSpc>
                <a:spcPct val="100000"/>
              </a:lnSpc>
              <a:spcBef>
                <a:spcPts val="0"/>
              </a:spcBef>
              <a:buFont typeface="Arial" panose="020B0604020202020204" pitchFamily="34" charset="0"/>
              <a:buChar char="•"/>
              <a:defRPr/>
            </a:pPr>
            <a:r>
              <a:rPr lang="en-US" sz="1600" dirty="0">
                <a:solidFill>
                  <a:srgbClr val="3B3B3B"/>
                </a:solidFill>
              </a:rPr>
              <a:t>travel; conference fees, </a:t>
            </a:r>
          </a:p>
          <a:p>
            <a:pPr marL="285750" indent="-285750" defTabSz="1280186">
              <a:lnSpc>
                <a:spcPct val="100000"/>
              </a:lnSpc>
              <a:spcBef>
                <a:spcPts val="0"/>
              </a:spcBef>
              <a:buFont typeface="Arial" panose="020B0604020202020204" pitchFamily="34" charset="0"/>
              <a:buChar char="•"/>
              <a:defRPr/>
            </a:pPr>
            <a:r>
              <a:rPr lang="en-US" sz="1600" dirty="0">
                <a:solidFill>
                  <a:srgbClr val="3B3B3B"/>
                </a:solidFill>
              </a:rPr>
              <a:t>IP fees?, </a:t>
            </a:r>
          </a:p>
          <a:p>
            <a:pPr marL="285750" indent="-285750" defTabSz="1280186">
              <a:lnSpc>
                <a:spcPct val="100000"/>
              </a:lnSpc>
              <a:spcBef>
                <a:spcPts val="0"/>
              </a:spcBef>
              <a:buFont typeface="Arial" panose="020B0604020202020204" pitchFamily="34" charset="0"/>
              <a:buChar char="•"/>
              <a:defRPr/>
            </a:pPr>
            <a:r>
              <a:rPr lang="en-US" sz="1600" dirty="0">
                <a:solidFill>
                  <a:srgbClr val="3B3B3B"/>
                </a:solidFill>
              </a:rPr>
              <a:t>publication, </a:t>
            </a:r>
          </a:p>
          <a:p>
            <a:pPr marL="285750" indent="-285750" defTabSz="1280186">
              <a:lnSpc>
                <a:spcPct val="100000"/>
              </a:lnSpc>
              <a:spcBef>
                <a:spcPts val="0"/>
              </a:spcBef>
              <a:buFont typeface="Arial" panose="020B0604020202020204" pitchFamily="34" charset="0"/>
              <a:buChar char="•"/>
              <a:defRPr/>
            </a:pPr>
            <a:r>
              <a:rPr lang="en-US" sz="1600" dirty="0">
                <a:solidFill>
                  <a:srgbClr val="3B3B3B"/>
                </a:solidFill>
              </a:rPr>
              <a:t>Events organization</a:t>
            </a:r>
          </a:p>
          <a:p>
            <a:pPr marL="285750" indent="-285750" defTabSz="1280186">
              <a:lnSpc>
                <a:spcPct val="100000"/>
              </a:lnSpc>
              <a:spcBef>
                <a:spcPts val="0"/>
              </a:spcBef>
              <a:buFont typeface="Arial" panose="020B0604020202020204" pitchFamily="34" charset="0"/>
              <a:buChar char="•"/>
              <a:defRPr/>
            </a:pPr>
            <a:r>
              <a:rPr lang="en-US" sz="1600" dirty="0">
                <a:solidFill>
                  <a:srgbClr val="3B3B3B"/>
                </a:solidFill>
              </a:rPr>
              <a:t>Creating video, audio resources</a:t>
            </a:r>
          </a:p>
          <a:p>
            <a:pPr marL="285750" indent="-285750" defTabSz="1280186">
              <a:lnSpc>
                <a:spcPct val="100000"/>
              </a:lnSpc>
              <a:spcBef>
                <a:spcPts val="0"/>
              </a:spcBef>
              <a:buFont typeface="Arial" panose="020B0604020202020204" pitchFamily="34" charset="0"/>
              <a:buChar char="•"/>
              <a:defRPr/>
            </a:pPr>
            <a:r>
              <a:rPr lang="en-US" sz="1600" dirty="0">
                <a:solidFill>
                  <a:srgbClr val="3B3B3B"/>
                </a:solidFill>
              </a:rPr>
              <a:t>technical and professional training </a:t>
            </a:r>
            <a:r>
              <a:rPr lang="en-US" sz="1600" dirty="0" err="1">
                <a:solidFill>
                  <a:srgbClr val="3B3B3B"/>
                </a:solidFill>
              </a:rPr>
              <a:t>programme</a:t>
            </a:r>
            <a:r>
              <a:rPr lang="en-US" sz="1600" dirty="0">
                <a:solidFill>
                  <a:srgbClr val="3B3B3B"/>
                </a:solidFill>
              </a:rPr>
              <a:t> costs, </a:t>
            </a:r>
          </a:p>
          <a:p>
            <a:pPr marL="285750" indent="-285750" defTabSz="1280186">
              <a:lnSpc>
                <a:spcPct val="100000"/>
              </a:lnSpc>
              <a:spcBef>
                <a:spcPts val="0"/>
              </a:spcBef>
              <a:buFont typeface="Arial" panose="020B0604020202020204" pitchFamily="34" charset="0"/>
              <a:buChar char="•"/>
              <a:defRPr/>
            </a:pPr>
            <a:r>
              <a:rPr lang="en-US" sz="1600" dirty="0">
                <a:solidFill>
                  <a:srgbClr val="3B3B3B"/>
                </a:solidFill>
              </a:rPr>
              <a:t>website development, </a:t>
            </a:r>
          </a:p>
          <a:p>
            <a:pPr marL="285750" indent="-285750" defTabSz="1280186">
              <a:lnSpc>
                <a:spcPct val="100000"/>
              </a:lnSpc>
              <a:spcBef>
                <a:spcPts val="0"/>
              </a:spcBef>
              <a:buFont typeface="Arial" panose="020B0604020202020204" pitchFamily="34" charset="0"/>
              <a:buChar char="•"/>
              <a:defRPr/>
            </a:pPr>
            <a:r>
              <a:rPr lang="en-US" sz="1600" dirty="0">
                <a:solidFill>
                  <a:srgbClr val="3B3B3B"/>
                </a:solidFill>
              </a:rPr>
              <a:t>evaluator costs, </a:t>
            </a:r>
          </a:p>
          <a:p>
            <a:pPr marL="285750" indent="-285750" defTabSz="1280186">
              <a:lnSpc>
                <a:spcPct val="100000"/>
              </a:lnSpc>
              <a:spcBef>
                <a:spcPts val="0"/>
              </a:spcBef>
              <a:buFont typeface="Arial" panose="020B0604020202020204" pitchFamily="34" charset="0"/>
              <a:buChar char="•"/>
              <a:defRPr/>
            </a:pPr>
            <a:r>
              <a:rPr lang="en-US" sz="1600" dirty="0">
                <a:solidFill>
                  <a:srgbClr val="3B3B3B"/>
                </a:solidFill>
              </a:rPr>
              <a:t>payment for study participants, animal care costs, etc.</a:t>
            </a:r>
          </a:p>
          <a:p>
            <a:endParaRPr lang="en-US" sz="1600" dirty="0">
              <a:solidFill>
                <a:schemeClr val="tx1">
                  <a:lumMod val="65000"/>
                  <a:lumOff val="35000"/>
                </a:schemeClr>
              </a:solidFill>
            </a:endParaRPr>
          </a:p>
        </p:txBody>
      </p:sp>
      <p:sp>
        <p:nvSpPr>
          <p:cNvPr id="3" name="TextBox 2">
            <a:extLst>
              <a:ext uri="{FF2B5EF4-FFF2-40B4-BE49-F238E27FC236}">
                <a16:creationId xmlns:a16="http://schemas.microsoft.com/office/drawing/2014/main" id="{2BCC14E9-8282-9E3A-EEE1-E3AC27B1FC98}"/>
              </a:ext>
            </a:extLst>
          </p:cNvPr>
          <p:cNvSpPr txBox="1"/>
          <p:nvPr/>
        </p:nvSpPr>
        <p:spPr>
          <a:xfrm>
            <a:off x="8109582" y="1831481"/>
            <a:ext cx="1378674" cy="246221"/>
          </a:xfrm>
          <a:prstGeom prst="rect">
            <a:avLst/>
          </a:prstGeom>
          <a:noFill/>
        </p:spPr>
        <p:txBody>
          <a:bodyPr wrap="square" rtlCol="0">
            <a:spAutoFit/>
          </a:bodyPr>
          <a:lstStyle/>
          <a:p>
            <a:pPr algn="ctr"/>
            <a:r>
              <a:rPr lang="en-US" sz="500" b="1"/>
              <a:t>Research expenses (Costs)</a:t>
            </a:r>
          </a:p>
          <a:p>
            <a:pPr algn="ctr"/>
            <a:endParaRPr lang="en-US" sz="500" b="1"/>
          </a:p>
        </p:txBody>
      </p:sp>
      <p:sp>
        <p:nvSpPr>
          <p:cNvPr id="4" name="TextBox 3">
            <a:extLst>
              <a:ext uri="{FF2B5EF4-FFF2-40B4-BE49-F238E27FC236}">
                <a16:creationId xmlns:a16="http://schemas.microsoft.com/office/drawing/2014/main" id="{24618639-A676-87E7-C1EF-DF947AD94CD0}"/>
              </a:ext>
            </a:extLst>
          </p:cNvPr>
          <p:cNvSpPr txBox="1"/>
          <p:nvPr/>
        </p:nvSpPr>
        <p:spPr>
          <a:xfrm>
            <a:off x="10142204" y="1831481"/>
            <a:ext cx="1278939" cy="169277"/>
          </a:xfrm>
          <a:prstGeom prst="rect">
            <a:avLst/>
          </a:prstGeom>
          <a:noFill/>
        </p:spPr>
        <p:txBody>
          <a:bodyPr wrap="square" rtlCol="0">
            <a:spAutoFit/>
          </a:bodyPr>
          <a:lstStyle/>
          <a:p>
            <a:pPr algn="ctr"/>
            <a:r>
              <a:rPr lang="en-US" sz="500" b="1"/>
              <a:t>Funding streams  (Income)</a:t>
            </a:r>
          </a:p>
        </p:txBody>
      </p:sp>
      <p:sp>
        <p:nvSpPr>
          <p:cNvPr id="18" name="Rectangle 17">
            <a:extLst>
              <a:ext uri="{FF2B5EF4-FFF2-40B4-BE49-F238E27FC236}">
                <a16:creationId xmlns:a16="http://schemas.microsoft.com/office/drawing/2014/main" id="{162F15E4-BAC4-E038-F359-570218C6BF39}"/>
              </a:ext>
            </a:extLst>
          </p:cNvPr>
          <p:cNvSpPr/>
          <p:nvPr/>
        </p:nvSpPr>
        <p:spPr>
          <a:xfrm>
            <a:off x="8061057" y="2210062"/>
            <a:ext cx="3407610" cy="2554545"/>
          </a:xfrm>
          <a:prstGeom prst="rect">
            <a:avLst/>
          </a:prstGeom>
          <a:solidFill>
            <a:srgbClr val="205B62"/>
          </a:solidFill>
        </p:spPr>
        <p:txBody>
          <a:bodyPr wrap="square">
            <a:spAutoFit/>
          </a:bodyPr>
          <a:lstStyle/>
          <a:p>
            <a:r>
              <a:rPr lang="en-US" sz="1600" i="1" dirty="0">
                <a:solidFill>
                  <a:schemeClr val="bg1"/>
                </a:solidFill>
              </a:rPr>
              <a:t>Advice and support on costs is available from your department</a:t>
            </a:r>
          </a:p>
          <a:p>
            <a:r>
              <a:rPr lang="en-US" sz="1600" i="1" dirty="0">
                <a:solidFill>
                  <a:schemeClr val="bg1"/>
                </a:solidFill>
              </a:rPr>
              <a:t>/School Research or KT Facilitators, Technology transfer office, the Public engagement team, Policy units. </a:t>
            </a:r>
          </a:p>
          <a:p>
            <a:endParaRPr lang="en-US" sz="1600" i="1" dirty="0">
              <a:solidFill>
                <a:schemeClr val="bg1"/>
              </a:solidFill>
            </a:endParaRPr>
          </a:p>
          <a:p>
            <a:r>
              <a:rPr lang="en-US" sz="1600" i="1" dirty="0">
                <a:solidFill>
                  <a:schemeClr val="bg1"/>
                </a:solidFill>
              </a:rPr>
              <a:t>Reach out to them early, they will be more than happy to support/advise you.</a:t>
            </a:r>
          </a:p>
        </p:txBody>
      </p:sp>
      <p:sp>
        <p:nvSpPr>
          <p:cNvPr id="19" name="TextBox 18">
            <a:extLst>
              <a:ext uri="{FF2B5EF4-FFF2-40B4-BE49-F238E27FC236}">
                <a16:creationId xmlns:a16="http://schemas.microsoft.com/office/drawing/2014/main" id="{D2737DD5-CA1C-3096-DC04-88714046FEC8}"/>
              </a:ext>
            </a:extLst>
          </p:cNvPr>
          <p:cNvSpPr txBox="1"/>
          <p:nvPr/>
        </p:nvSpPr>
        <p:spPr>
          <a:xfrm>
            <a:off x="10827599" y="189994"/>
            <a:ext cx="633878" cy="323165"/>
          </a:xfrm>
          <a:prstGeom prst="rect">
            <a:avLst/>
          </a:prstGeom>
          <a:noFill/>
        </p:spPr>
        <p:txBody>
          <a:bodyPr wrap="square" rtlCol="0">
            <a:spAutoFit/>
          </a:bodyPr>
          <a:lstStyle/>
          <a:p>
            <a:pPr algn="ctr"/>
            <a:r>
              <a:rPr lang="en-US" sz="500" b="1" dirty="0"/>
              <a:t>Problem and context (Challenge)</a:t>
            </a:r>
          </a:p>
        </p:txBody>
      </p:sp>
    </p:spTree>
    <p:extLst>
      <p:ext uri="{BB962C8B-B14F-4D97-AF65-F5344CB8AC3E}">
        <p14:creationId xmlns:p14="http://schemas.microsoft.com/office/powerpoint/2010/main" val="1608929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39A4-AFF5-5F27-3AB0-C755C461575D}"/>
              </a:ext>
            </a:extLst>
          </p:cNvPr>
          <p:cNvSpPr>
            <a:spLocks noGrp="1"/>
          </p:cNvSpPr>
          <p:nvPr>
            <p:ph type="title"/>
          </p:nvPr>
        </p:nvSpPr>
        <p:spPr/>
        <p:txBody>
          <a:bodyPr>
            <a:normAutofit/>
          </a:bodyPr>
          <a:lstStyle/>
          <a:p>
            <a:r>
              <a:rPr lang="en-US" sz="3200" dirty="0"/>
              <a:t>11. Funding streams (income)</a:t>
            </a:r>
          </a:p>
        </p:txBody>
      </p:sp>
      <p:sp>
        <p:nvSpPr>
          <p:cNvPr id="5" name="Rectangle 4">
            <a:extLst>
              <a:ext uri="{FF2B5EF4-FFF2-40B4-BE49-F238E27FC236}">
                <a16:creationId xmlns:a16="http://schemas.microsoft.com/office/drawing/2014/main" id="{3496D096-EF90-0FD4-A6CA-148B95BC61AE}"/>
              </a:ext>
            </a:extLst>
          </p:cNvPr>
          <p:cNvSpPr/>
          <p:nvPr/>
        </p:nvSpPr>
        <p:spPr>
          <a:xfrm>
            <a:off x="8072568" y="179293"/>
            <a:ext cx="3396099" cy="19364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6" name="Rectangle 5">
            <a:extLst>
              <a:ext uri="{FF2B5EF4-FFF2-40B4-BE49-F238E27FC236}">
                <a16:creationId xmlns:a16="http://schemas.microsoft.com/office/drawing/2014/main" id="{A792618B-616A-BF8D-90EA-23E7DEABC154}"/>
              </a:ext>
            </a:extLst>
          </p:cNvPr>
          <p:cNvSpPr/>
          <p:nvPr/>
        </p:nvSpPr>
        <p:spPr>
          <a:xfrm>
            <a:off x="9436213" y="823915"/>
            <a:ext cx="704221" cy="4808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7" name="Rectangle 6">
            <a:extLst>
              <a:ext uri="{FF2B5EF4-FFF2-40B4-BE49-F238E27FC236}">
                <a16:creationId xmlns:a16="http://schemas.microsoft.com/office/drawing/2014/main" id="{1937CA8F-17BF-FF26-404E-AFA4226AB681}"/>
              </a:ext>
            </a:extLst>
          </p:cNvPr>
          <p:cNvSpPr/>
          <p:nvPr/>
        </p:nvSpPr>
        <p:spPr>
          <a:xfrm>
            <a:off x="9793098" y="1819506"/>
            <a:ext cx="1668379" cy="287861"/>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8" name="Rectangle 7">
            <a:extLst>
              <a:ext uri="{FF2B5EF4-FFF2-40B4-BE49-F238E27FC236}">
                <a16:creationId xmlns:a16="http://schemas.microsoft.com/office/drawing/2014/main" id="{997A7234-1D99-D149-54A7-65FE78AD3A86}"/>
              </a:ext>
            </a:extLst>
          </p:cNvPr>
          <p:cNvSpPr/>
          <p:nvPr/>
        </p:nvSpPr>
        <p:spPr>
          <a:xfrm>
            <a:off x="10143678" y="180850"/>
            <a:ext cx="665393" cy="11262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9" name="Rectangle 8">
            <a:extLst>
              <a:ext uri="{FF2B5EF4-FFF2-40B4-BE49-F238E27FC236}">
                <a16:creationId xmlns:a16="http://schemas.microsoft.com/office/drawing/2014/main" id="{91B17811-B533-3BE2-5D12-1DF85C573EC9}"/>
              </a:ext>
            </a:extLst>
          </p:cNvPr>
          <p:cNvSpPr/>
          <p:nvPr/>
        </p:nvSpPr>
        <p:spPr>
          <a:xfrm>
            <a:off x="9437924" y="179301"/>
            <a:ext cx="704280" cy="11286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0" name="Rectangle 9">
            <a:extLst>
              <a:ext uri="{FF2B5EF4-FFF2-40B4-BE49-F238E27FC236}">
                <a16:creationId xmlns:a16="http://schemas.microsoft.com/office/drawing/2014/main" id="{9E993229-7420-72B4-4CA6-5AA58F1D6C2C}"/>
              </a:ext>
            </a:extLst>
          </p:cNvPr>
          <p:cNvSpPr/>
          <p:nvPr/>
        </p:nvSpPr>
        <p:spPr>
          <a:xfrm>
            <a:off x="8742827" y="179541"/>
            <a:ext cx="691315" cy="11290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1" name="TextBox 10">
            <a:extLst>
              <a:ext uri="{FF2B5EF4-FFF2-40B4-BE49-F238E27FC236}">
                <a16:creationId xmlns:a16="http://schemas.microsoft.com/office/drawing/2014/main" id="{8F516C3E-B1A7-AD33-7D3C-8B69A48947E9}"/>
              </a:ext>
            </a:extLst>
          </p:cNvPr>
          <p:cNvSpPr txBox="1"/>
          <p:nvPr/>
        </p:nvSpPr>
        <p:spPr>
          <a:xfrm>
            <a:off x="8076889" y="179293"/>
            <a:ext cx="647059" cy="400110"/>
          </a:xfrm>
          <a:prstGeom prst="rect">
            <a:avLst/>
          </a:prstGeom>
          <a:noFill/>
        </p:spPr>
        <p:txBody>
          <a:bodyPr wrap="square" rtlCol="0">
            <a:spAutoFit/>
          </a:bodyPr>
          <a:lstStyle/>
          <a:p>
            <a:pPr algn="ctr"/>
            <a:r>
              <a:rPr lang="en-US" sz="500" b="1"/>
              <a:t>Research response (solution)</a:t>
            </a:r>
          </a:p>
          <a:p>
            <a:pPr algn="ctr"/>
            <a:endParaRPr lang="en-US" sz="500" b="1"/>
          </a:p>
        </p:txBody>
      </p:sp>
      <p:sp>
        <p:nvSpPr>
          <p:cNvPr id="13" name="TextBox 12">
            <a:extLst>
              <a:ext uri="{FF2B5EF4-FFF2-40B4-BE49-F238E27FC236}">
                <a16:creationId xmlns:a16="http://schemas.microsoft.com/office/drawing/2014/main" id="{FC3F18E7-9211-3292-AA63-7D868266898F}"/>
              </a:ext>
            </a:extLst>
          </p:cNvPr>
          <p:cNvSpPr txBox="1"/>
          <p:nvPr/>
        </p:nvSpPr>
        <p:spPr>
          <a:xfrm>
            <a:off x="9451911" y="1334141"/>
            <a:ext cx="693038" cy="477054"/>
          </a:xfrm>
          <a:prstGeom prst="rect">
            <a:avLst/>
          </a:prstGeom>
          <a:noFill/>
        </p:spPr>
        <p:txBody>
          <a:bodyPr wrap="square" rtlCol="0">
            <a:spAutoFit/>
          </a:bodyPr>
          <a:lstStyle/>
          <a:p>
            <a:pPr algn="ctr"/>
            <a:r>
              <a:rPr lang="en-US" sz="500" b="1" dirty="0"/>
              <a:t>Actions to achieve outcomes/impact/benefits and metrics</a:t>
            </a:r>
          </a:p>
        </p:txBody>
      </p:sp>
      <p:sp>
        <p:nvSpPr>
          <p:cNvPr id="14" name="TextBox 13">
            <a:extLst>
              <a:ext uri="{FF2B5EF4-FFF2-40B4-BE49-F238E27FC236}">
                <a16:creationId xmlns:a16="http://schemas.microsoft.com/office/drawing/2014/main" id="{EF2CAB42-5421-54D3-C57D-39DC07B608B5}"/>
              </a:ext>
            </a:extLst>
          </p:cNvPr>
          <p:cNvSpPr txBox="1"/>
          <p:nvPr/>
        </p:nvSpPr>
        <p:spPr>
          <a:xfrm>
            <a:off x="8737613" y="181968"/>
            <a:ext cx="687944" cy="323165"/>
          </a:xfrm>
          <a:prstGeom prst="rect">
            <a:avLst/>
          </a:prstGeom>
          <a:noFill/>
        </p:spPr>
        <p:txBody>
          <a:bodyPr wrap="square" rtlCol="0">
            <a:spAutoFit/>
          </a:bodyPr>
          <a:lstStyle/>
          <a:p>
            <a:pPr algn="ctr"/>
            <a:r>
              <a:rPr lang="en-US" sz="500" b="1"/>
              <a:t>Research objectives</a:t>
            </a:r>
          </a:p>
          <a:p>
            <a:pPr algn="ctr"/>
            <a:endParaRPr lang="en-US" sz="500" b="1"/>
          </a:p>
        </p:txBody>
      </p:sp>
      <p:sp>
        <p:nvSpPr>
          <p:cNvPr id="15" name="TextBox 14">
            <a:extLst>
              <a:ext uri="{FF2B5EF4-FFF2-40B4-BE49-F238E27FC236}">
                <a16:creationId xmlns:a16="http://schemas.microsoft.com/office/drawing/2014/main" id="{62AF8153-9D5D-3E84-7063-87CC1EEF2ECF}"/>
              </a:ext>
            </a:extLst>
          </p:cNvPr>
          <p:cNvSpPr txBox="1"/>
          <p:nvPr/>
        </p:nvSpPr>
        <p:spPr>
          <a:xfrm>
            <a:off x="10161048" y="185486"/>
            <a:ext cx="632647" cy="323165"/>
          </a:xfrm>
          <a:prstGeom prst="rect">
            <a:avLst/>
          </a:prstGeom>
          <a:noFill/>
        </p:spPr>
        <p:txBody>
          <a:bodyPr wrap="square" rtlCol="0">
            <a:spAutoFit/>
          </a:bodyPr>
          <a:lstStyle/>
          <a:p>
            <a:pPr algn="ctr"/>
            <a:r>
              <a:rPr lang="en-US" sz="500" b="1" dirty="0"/>
              <a:t>Users and Beneficiaries</a:t>
            </a:r>
          </a:p>
          <a:p>
            <a:pPr algn="ctr"/>
            <a:endParaRPr lang="en-US" sz="500" b="1" dirty="0"/>
          </a:p>
        </p:txBody>
      </p:sp>
      <p:sp>
        <p:nvSpPr>
          <p:cNvPr id="16" name="Rectangle 15">
            <a:extLst>
              <a:ext uri="{FF2B5EF4-FFF2-40B4-BE49-F238E27FC236}">
                <a16:creationId xmlns:a16="http://schemas.microsoft.com/office/drawing/2014/main" id="{2CFEE608-3DC1-444E-52DE-C666D44534B8}"/>
              </a:ext>
            </a:extLst>
          </p:cNvPr>
          <p:cNvSpPr/>
          <p:nvPr/>
        </p:nvSpPr>
        <p:spPr>
          <a:xfrm>
            <a:off x="8068247" y="1824162"/>
            <a:ext cx="1732549" cy="2889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7" name="Rectangle 16">
            <a:extLst>
              <a:ext uri="{FF2B5EF4-FFF2-40B4-BE49-F238E27FC236}">
                <a16:creationId xmlns:a16="http://schemas.microsoft.com/office/drawing/2014/main" id="{8A8F682D-2F97-2448-0B74-0185FE001EBE}"/>
              </a:ext>
            </a:extLst>
          </p:cNvPr>
          <p:cNvSpPr/>
          <p:nvPr/>
        </p:nvSpPr>
        <p:spPr>
          <a:xfrm>
            <a:off x="10143279" y="1304728"/>
            <a:ext cx="1325389" cy="5171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0" name="TextBox 19">
            <a:extLst>
              <a:ext uri="{FF2B5EF4-FFF2-40B4-BE49-F238E27FC236}">
                <a16:creationId xmlns:a16="http://schemas.microsoft.com/office/drawing/2014/main" id="{28F3B447-8FCD-6BF6-4A74-9AAB13724C98}"/>
              </a:ext>
            </a:extLst>
          </p:cNvPr>
          <p:cNvSpPr txBox="1"/>
          <p:nvPr/>
        </p:nvSpPr>
        <p:spPr>
          <a:xfrm>
            <a:off x="10161048" y="1314521"/>
            <a:ext cx="1260094" cy="169277"/>
          </a:xfrm>
          <a:prstGeom prst="rect">
            <a:avLst/>
          </a:prstGeom>
          <a:noFill/>
        </p:spPr>
        <p:txBody>
          <a:bodyPr wrap="square" rtlCol="0">
            <a:spAutoFit/>
          </a:bodyPr>
          <a:lstStyle/>
          <a:p>
            <a:pPr algn="ctr"/>
            <a:r>
              <a:rPr lang="en-US" sz="500" b="1"/>
              <a:t>Outcomes/Benefits /Impact</a:t>
            </a:r>
          </a:p>
        </p:txBody>
      </p:sp>
      <p:sp>
        <p:nvSpPr>
          <p:cNvPr id="21" name="Rectangle 20">
            <a:extLst>
              <a:ext uri="{FF2B5EF4-FFF2-40B4-BE49-F238E27FC236}">
                <a16:creationId xmlns:a16="http://schemas.microsoft.com/office/drawing/2014/main" id="{8012B62B-AA6B-DE6D-A86E-66C8A495EDF8}"/>
              </a:ext>
            </a:extLst>
          </p:cNvPr>
          <p:cNvSpPr/>
          <p:nvPr/>
        </p:nvSpPr>
        <p:spPr>
          <a:xfrm>
            <a:off x="8072141" y="1824883"/>
            <a:ext cx="3400420" cy="2878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2" name="TextBox 21">
            <a:extLst>
              <a:ext uri="{FF2B5EF4-FFF2-40B4-BE49-F238E27FC236}">
                <a16:creationId xmlns:a16="http://schemas.microsoft.com/office/drawing/2014/main" id="{7CBB62CF-FB6F-B527-D482-7C8C619243B2}"/>
              </a:ext>
            </a:extLst>
          </p:cNvPr>
          <p:cNvSpPr txBox="1"/>
          <p:nvPr/>
        </p:nvSpPr>
        <p:spPr>
          <a:xfrm>
            <a:off x="9430118" y="183843"/>
            <a:ext cx="744911" cy="400110"/>
          </a:xfrm>
          <a:prstGeom prst="rect">
            <a:avLst/>
          </a:prstGeom>
          <a:noFill/>
        </p:spPr>
        <p:txBody>
          <a:bodyPr wrap="square" rtlCol="0">
            <a:spAutoFit/>
          </a:bodyPr>
          <a:lstStyle/>
          <a:p>
            <a:pPr algn="ctr"/>
            <a:r>
              <a:rPr lang="en-US" sz="500" b="1"/>
              <a:t>Competitive advantage</a:t>
            </a:r>
          </a:p>
          <a:p>
            <a:pPr algn="ctr"/>
            <a:endParaRPr lang="en-US" sz="500" b="1"/>
          </a:p>
          <a:p>
            <a:pPr algn="ctr"/>
            <a:endParaRPr lang="en-US" sz="500"/>
          </a:p>
        </p:txBody>
      </p:sp>
      <p:sp>
        <p:nvSpPr>
          <p:cNvPr id="23" name="TextBox 22">
            <a:extLst>
              <a:ext uri="{FF2B5EF4-FFF2-40B4-BE49-F238E27FC236}">
                <a16:creationId xmlns:a16="http://schemas.microsoft.com/office/drawing/2014/main" id="{FC15A043-3367-370E-FFD4-3B081E8C3E60}"/>
              </a:ext>
            </a:extLst>
          </p:cNvPr>
          <p:cNvSpPr txBox="1"/>
          <p:nvPr/>
        </p:nvSpPr>
        <p:spPr>
          <a:xfrm>
            <a:off x="9438463" y="820618"/>
            <a:ext cx="709589" cy="246221"/>
          </a:xfrm>
          <a:prstGeom prst="rect">
            <a:avLst/>
          </a:prstGeom>
          <a:noFill/>
        </p:spPr>
        <p:txBody>
          <a:bodyPr wrap="square" rtlCol="0">
            <a:spAutoFit/>
          </a:bodyPr>
          <a:lstStyle/>
          <a:p>
            <a:pPr algn="ctr"/>
            <a:r>
              <a:rPr lang="en-US" sz="500" b="1"/>
              <a:t>Unique (value) proposition</a:t>
            </a:r>
          </a:p>
        </p:txBody>
      </p:sp>
      <p:sp>
        <p:nvSpPr>
          <p:cNvPr id="24" name="TextBox 23">
            <a:extLst>
              <a:ext uri="{FF2B5EF4-FFF2-40B4-BE49-F238E27FC236}">
                <a16:creationId xmlns:a16="http://schemas.microsoft.com/office/drawing/2014/main" id="{E9DCCF8E-E063-CA83-7CC5-DEF27D1C4EB4}"/>
              </a:ext>
            </a:extLst>
          </p:cNvPr>
          <p:cNvSpPr txBox="1"/>
          <p:nvPr/>
        </p:nvSpPr>
        <p:spPr>
          <a:xfrm>
            <a:off x="8766826" y="840103"/>
            <a:ext cx="645916" cy="477054"/>
          </a:xfrm>
          <a:prstGeom prst="rect">
            <a:avLst/>
          </a:prstGeom>
          <a:noFill/>
        </p:spPr>
        <p:txBody>
          <a:bodyPr wrap="square" rtlCol="0">
            <a:spAutoFit/>
          </a:bodyPr>
          <a:lstStyle/>
          <a:p>
            <a:pPr algn="ctr"/>
            <a:r>
              <a:rPr lang="en-US" sz="500" b="1" dirty="0"/>
              <a:t>Key collaborators, partners  and resources</a:t>
            </a:r>
          </a:p>
          <a:p>
            <a:pPr algn="ctr"/>
            <a:endParaRPr lang="en-US" sz="500" b="1" dirty="0"/>
          </a:p>
        </p:txBody>
      </p:sp>
      <p:cxnSp>
        <p:nvCxnSpPr>
          <p:cNvPr id="25" name="Straight Connector 24">
            <a:extLst>
              <a:ext uri="{FF2B5EF4-FFF2-40B4-BE49-F238E27FC236}">
                <a16:creationId xmlns:a16="http://schemas.microsoft.com/office/drawing/2014/main" id="{51C192BE-C878-498D-F39A-DD3CF89EF5A9}"/>
              </a:ext>
            </a:extLst>
          </p:cNvPr>
          <p:cNvCxnSpPr>
            <a:cxnSpLocks/>
          </p:cNvCxnSpPr>
          <p:nvPr/>
        </p:nvCxnSpPr>
        <p:spPr>
          <a:xfrm flipV="1">
            <a:off x="8742658" y="823858"/>
            <a:ext cx="697431" cy="1985"/>
          </a:xfrm>
          <a:prstGeom prst="lin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193BE43-39C2-9DB4-C863-C3E26DB2D8EC}"/>
              </a:ext>
            </a:extLst>
          </p:cNvPr>
          <p:cNvSpPr/>
          <p:nvPr/>
        </p:nvSpPr>
        <p:spPr>
          <a:xfrm>
            <a:off x="8089544" y="1307112"/>
            <a:ext cx="676883"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a:t>v</a:t>
            </a:r>
          </a:p>
        </p:txBody>
      </p:sp>
      <p:sp>
        <p:nvSpPr>
          <p:cNvPr id="27" name="TextBox 26">
            <a:extLst>
              <a:ext uri="{FF2B5EF4-FFF2-40B4-BE49-F238E27FC236}">
                <a16:creationId xmlns:a16="http://schemas.microsoft.com/office/drawing/2014/main" id="{3E179603-AEE1-A338-3072-EA6861DED42D}"/>
              </a:ext>
            </a:extLst>
          </p:cNvPr>
          <p:cNvSpPr txBox="1"/>
          <p:nvPr/>
        </p:nvSpPr>
        <p:spPr>
          <a:xfrm>
            <a:off x="8068673" y="1321402"/>
            <a:ext cx="668941" cy="400110"/>
          </a:xfrm>
          <a:prstGeom prst="rect">
            <a:avLst/>
          </a:prstGeom>
          <a:noFill/>
        </p:spPr>
        <p:txBody>
          <a:bodyPr wrap="square" rtlCol="0">
            <a:spAutoFit/>
          </a:bodyPr>
          <a:lstStyle/>
          <a:p>
            <a:pPr algn="ctr"/>
            <a:r>
              <a:rPr lang="en-US" sz="500" b="1" dirty="0"/>
              <a:t>Research output</a:t>
            </a:r>
          </a:p>
          <a:p>
            <a:pPr algn="ctr"/>
            <a:r>
              <a:rPr lang="en-US" sz="500" b="1" dirty="0"/>
              <a:t> </a:t>
            </a:r>
          </a:p>
          <a:p>
            <a:pPr algn="ctr"/>
            <a:endParaRPr lang="en-US" sz="500" b="1" dirty="0"/>
          </a:p>
        </p:txBody>
      </p:sp>
      <p:sp>
        <p:nvSpPr>
          <p:cNvPr id="28" name="Rectangle 27">
            <a:extLst>
              <a:ext uri="{FF2B5EF4-FFF2-40B4-BE49-F238E27FC236}">
                <a16:creationId xmlns:a16="http://schemas.microsoft.com/office/drawing/2014/main" id="{56EC4A74-00B3-9298-25CF-73939DC7167E}"/>
              </a:ext>
            </a:extLst>
          </p:cNvPr>
          <p:cNvSpPr/>
          <p:nvPr/>
        </p:nvSpPr>
        <p:spPr>
          <a:xfrm>
            <a:off x="8747111" y="1304728"/>
            <a:ext cx="687031"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9" name="TextBox 28">
            <a:extLst>
              <a:ext uri="{FF2B5EF4-FFF2-40B4-BE49-F238E27FC236}">
                <a16:creationId xmlns:a16="http://schemas.microsoft.com/office/drawing/2014/main" id="{749C8F97-43B8-6AD7-CDC0-58BEB25F29D1}"/>
              </a:ext>
            </a:extLst>
          </p:cNvPr>
          <p:cNvSpPr txBox="1"/>
          <p:nvPr/>
        </p:nvSpPr>
        <p:spPr>
          <a:xfrm>
            <a:off x="8725920" y="1324912"/>
            <a:ext cx="668941" cy="323165"/>
          </a:xfrm>
          <a:prstGeom prst="rect">
            <a:avLst/>
          </a:prstGeom>
          <a:noFill/>
        </p:spPr>
        <p:txBody>
          <a:bodyPr wrap="square" rtlCol="0">
            <a:spAutoFit/>
          </a:bodyPr>
          <a:lstStyle/>
          <a:p>
            <a:pPr algn="ctr"/>
            <a:r>
              <a:rPr lang="en-US" sz="500" b="1"/>
              <a:t>Risks</a:t>
            </a:r>
          </a:p>
          <a:p>
            <a:pPr algn="ctr"/>
            <a:r>
              <a:rPr lang="en-US" sz="500" b="1"/>
              <a:t> </a:t>
            </a:r>
          </a:p>
          <a:p>
            <a:pPr algn="ctr"/>
            <a:endParaRPr lang="en-US" sz="500" b="1"/>
          </a:p>
        </p:txBody>
      </p:sp>
      <p:sp>
        <p:nvSpPr>
          <p:cNvPr id="3" name="TextBox 2">
            <a:extLst>
              <a:ext uri="{FF2B5EF4-FFF2-40B4-BE49-F238E27FC236}">
                <a16:creationId xmlns:a16="http://schemas.microsoft.com/office/drawing/2014/main" id="{2BCC14E9-8282-9E3A-EEE1-E3AC27B1FC98}"/>
              </a:ext>
            </a:extLst>
          </p:cNvPr>
          <p:cNvSpPr txBox="1"/>
          <p:nvPr/>
        </p:nvSpPr>
        <p:spPr>
          <a:xfrm>
            <a:off x="8125227" y="1870073"/>
            <a:ext cx="1378674" cy="246221"/>
          </a:xfrm>
          <a:prstGeom prst="rect">
            <a:avLst/>
          </a:prstGeom>
          <a:noFill/>
        </p:spPr>
        <p:txBody>
          <a:bodyPr wrap="square" rtlCol="0">
            <a:spAutoFit/>
          </a:bodyPr>
          <a:lstStyle/>
          <a:p>
            <a:pPr algn="ctr"/>
            <a:r>
              <a:rPr lang="en-US" sz="500" b="1" dirty="0"/>
              <a:t>Research expenses (Costs)</a:t>
            </a:r>
          </a:p>
          <a:p>
            <a:pPr algn="ctr"/>
            <a:endParaRPr lang="en-US" sz="500" b="1" dirty="0"/>
          </a:p>
        </p:txBody>
      </p:sp>
      <p:sp>
        <p:nvSpPr>
          <p:cNvPr id="4" name="TextBox 3">
            <a:extLst>
              <a:ext uri="{FF2B5EF4-FFF2-40B4-BE49-F238E27FC236}">
                <a16:creationId xmlns:a16="http://schemas.microsoft.com/office/drawing/2014/main" id="{24618639-A676-87E7-C1EF-DF947AD94CD0}"/>
              </a:ext>
            </a:extLst>
          </p:cNvPr>
          <p:cNvSpPr txBox="1"/>
          <p:nvPr/>
        </p:nvSpPr>
        <p:spPr>
          <a:xfrm>
            <a:off x="10142204" y="1831481"/>
            <a:ext cx="1278939" cy="169277"/>
          </a:xfrm>
          <a:prstGeom prst="rect">
            <a:avLst/>
          </a:prstGeom>
          <a:noFill/>
        </p:spPr>
        <p:txBody>
          <a:bodyPr wrap="square" rtlCol="0">
            <a:spAutoFit/>
          </a:bodyPr>
          <a:lstStyle/>
          <a:p>
            <a:pPr algn="ctr"/>
            <a:r>
              <a:rPr lang="en-US" sz="500" b="1"/>
              <a:t>Funding streams  (Income)</a:t>
            </a:r>
          </a:p>
        </p:txBody>
      </p:sp>
      <p:sp>
        <p:nvSpPr>
          <p:cNvPr id="32" name="TextBox 31">
            <a:extLst>
              <a:ext uri="{FF2B5EF4-FFF2-40B4-BE49-F238E27FC236}">
                <a16:creationId xmlns:a16="http://schemas.microsoft.com/office/drawing/2014/main" id="{ED2F3591-46A5-8FB5-754E-76C892A2BC6A}"/>
              </a:ext>
            </a:extLst>
          </p:cNvPr>
          <p:cNvSpPr txBox="1"/>
          <p:nvPr/>
        </p:nvSpPr>
        <p:spPr>
          <a:xfrm>
            <a:off x="823114" y="1305329"/>
            <a:ext cx="6096000" cy="3785652"/>
          </a:xfrm>
          <a:prstGeom prst="rect">
            <a:avLst/>
          </a:prstGeom>
          <a:noFill/>
        </p:spPr>
        <p:txBody>
          <a:bodyPr wrap="square">
            <a:spAutoFit/>
          </a:bodyPr>
          <a:lstStyle/>
          <a:p>
            <a:r>
              <a:rPr lang="en-GB" sz="1600" dirty="0">
                <a:solidFill>
                  <a:srgbClr val="3B3B3B"/>
                </a:solidFill>
              </a:rPr>
              <a:t>Treat every funder and every scheme as particular, unique, and contingent. </a:t>
            </a:r>
          </a:p>
          <a:p>
            <a:endParaRPr lang="en-US" sz="1600" dirty="0">
              <a:solidFill>
                <a:srgbClr val="3B3B3B"/>
              </a:solidFill>
            </a:endParaRPr>
          </a:p>
          <a:p>
            <a:r>
              <a:rPr lang="en-GB" sz="1600" dirty="0">
                <a:solidFill>
                  <a:srgbClr val="3B3B3B"/>
                </a:solidFill>
              </a:rPr>
              <a:t>Get to know what a funder’s mission is:</a:t>
            </a:r>
            <a:endParaRPr lang="en-US" sz="1600" dirty="0">
              <a:solidFill>
                <a:srgbClr val="3B3B3B"/>
              </a:solidFill>
            </a:endParaRPr>
          </a:p>
          <a:p>
            <a:pPr marL="742950" lvl="1" indent="-285750">
              <a:buFont typeface="Arial" panose="020B0604020202020204" pitchFamily="34" charset="0"/>
              <a:buChar char="•"/>
            </a:pPr>
            <a:r>
              <a:rPr lang="en-GB" sz="1600" dirty="0">
                <a:solidFill>
                  <a:srgbClr val="3B3B3B"/>
                </a:solidFill>
              </a:rPr>
              <a:t>Why does this funder exist? </a:t>
            </a:r>
            <a:endParaRPr lang="en-US" sz="1600" dirty="0">
              <a:solidFill>
                <a:srgbClr val="3B3B3B"/>
              </a:solidFill>
            </a:endParaRPr>
          </a:p>
          <a:p>
            <a:pPr marL="742950" lvl="1" indent="-285750">
              <a:buFont typeface="Arial" panose="020B0604020202020204" pitchFamily="34" charset="0"/>
              <a:buChar char="•"/>
            </a:pPr>
            <a:r>
              <a:rPr lang="en-GB" sz="1600" dirty="0">
                <a:solidFill>
                  <a:srgbClr val="3B3B3B"/>
                </a:solidFill>
              </a:rPr>
              <a:t>Where does their money come from? </a:t>
            </a:r>
            <a:endParaRPr lang="en-US" sz="1600" dirty="0">
              <a:solidFill>
                <a:srgbClr val="3B3B3B"/>
              </a:solidFill>
            </a:endParaRPr>
          </a:p>
          <a:p>
            <a:pPr marL="742950" lvl="1" indent="-285750">
              <a:buFont typeface="Arial" panose="020B0604020202020204" pitchFamily="34" charset="0"/>
              <a:buChar char="•"/>
            </a:pPr>
            <a:r>
              <a:rPr lang="en-GB" sz="1600" dirty="0">
                <a:solidFill>
                  <a:srgbClr val="3B3B3B"/>
                </a:solidFill>
              </a:rPr>
              <a:t>What factors influence the kinds of projects they want to fund, e.g. incremental vs novel, safe vs risky, academic impact vs public good?</a:t>
            </a:r>
            <a:endParaRPr lang="en-US" sz="1600" dirty="0">
              <a:solidFill>
                <a:srgbClr val="3B3B3B"/>
              </a:solidFill>
            </a:endParaRPr>
          </a:p>
          <a:p>
            <a:endParaRPr lang="en-GB" sz="1600" dirty="0">
              <a:solidFill>
                <a:srgbClr val="3B3B3B"/>
              </a:solidFill>
            </a:endParaRPr>
          </a:p>
          <a:p>
            <a:r>
              <a:rPr lang="en-GB" sz="1600" dirty="0">
                <a:solidFill>
                  <a:srgbClr val="3B3B3B"/>
                </a:solidFill>
              </a:rPr>
              <a:t>Don’t just read the guidance notes for your scheme. Read everything, incl. news, blogs, social media, etc. </a:t>
            </a:r>
            <a:endParaRPr lang="en-US" sz="1600" dirty="0">
              <a:solidFill>
                <a:srgbClr val="3B3B3B"/>
              </a:solidFill>
            </a:endParaRPr>
          </a:p>
          <a:p>
            <a:endParaRPr lang="en-GB" sz="1600" dirty="0">
              <a:solidFill>
                <a:srgbClr val="3B3B3B"/>
              </a:solidFill>
            </a:endParaRPr>
          </a:p>
          <a:p>
            <a:r>
              <a:rPr lang="en-GB" sz="1600" dirty="0">
                <a:solidFill>
                  <a:srgbClr val="3B3B3B"/>
                </a:solidFill>
              </a:rPr>
              <a:t>Study titles and lay summaries of previously funded projects and people – identify themes, keywords, types of impact.</a:t>
            </a:r>
            <a:endParaRPr lang="en-US" sz="1600" dirty="0">
              <a:solidFill>
                <a:srgbClr val="3B3B3B"/>
              </a:solidFill>
            </a:endParaRPr>
          </a:p>
        </p:txBody>
      </p:sp>
      <p:sp>
        <p:nvSpPr>
          <p:cNvPr id="35" name="TextBox 34">
            <a:extLst>
              <a:ext uri="{FF2B5EF4-FFF2-40B4-BE49-F238E27FC236}">
                <a16:creationId xmlns:a16="http://schemas.microsoft.com/office/drawing/2014/main" id="{92BE129B-938A-7604-B97B-A8FC70300978}"/>
              </a:ext>
            </a:extLst>
          </p:cNvPr>
          <p:cNvSpPr txBox="1"/>
          <p:nvPr/>
        </p:nvSpPr>
        <p:spPr>
          <a:xfrm>
            <a:off x="823115" y="5346813"/>
            <a:ext cx="7044536" cy="523220"/>
          </a:xfrm>
          <a:prstGeom prst="rect">
            <a:avLst/>
          </a:prstGeom>
          <a:noFill/>
        </p:spPr>
        <p:txBody>
          <a:bodyPr wrap="square" rtlCol="0">
            <a:spAutoFit/>
          </a:bodyPr>
          <a:lstStyle/>
          <a:p>
            <a:r>
              <a:rPr lang="en-US" sz="1400" i="1" dirty="0">
                <a:solidFill>
                  <a:srgbClr val="205B62"/>
                </a:solidFill>
              </a:rPr>
              <a:t>Useful guide</a:t>
            </a:r>
            <a:r>
              <a:rPr lang="en-US" sz="1400" i="1" dirty="0"/>
              <a:t>: </a:t>
            </a:r>
            <a:r>
              <a:rPr lang="en-GB" sz="1400" i="1" dirty="0">
                <a:hlinkClick r:id="rId3" tooltip="https://idiscover.lib.cam.ac.uk/primo-explore/fulldisplay?docid=44cam_alma51741795030003606&amp;context=l&amp;vid=44cam_prod&amp;lang=en_us&amp;search_scope=scop_cam_all&amp;adaptor=local%20search%20engine&amp;isfrbr=true&amp;tab=cam_lib_coll&amp;query=any,contains,getting%20research%20funded&amp;sortby=rank&amp;facet=frbrgroupid,include,311148493&amp;offset=0"/>
              </a:rPr>
              <a:t>Getting research funded : five essential rules for early career researchers / Tseen Khoo, Phil Ward and Jonathan O'Donnell. </a:t>
            </a:r>
            <a:endParaRPr lang="en-US" sz="1400" i="1" dirty="0"/>
          </a:p>
        </p:txBody>
      </p:sp>
      <p:sp>
        <p:nvSpPr>
          <p:cNvPr id="30" name="TextBox 29">
            <a:extLst>
              <a:ext uri="{FF2B5EF4-FFF2-40B4-BE49-F238E27FC236}">
                <a16:creationId xmlns:a16="http://schemas.microsoft.com/office/drawing/2014/main" id="{FFE60E2D-A8A8-57FC-CAA7-FE4E955F8A4D}"/>
              </a:ext>
            </a:extLst>
          </p:cNvPr>
          <p:cNvSpPr txBox="1"/>
          <p:nvPr/>
        </p:nvSpPr>
        <p:spPr>
          <a:xfrm>
            <a:off x="8065378" y="2325973"/>
            <a:ext cx="3396099" cy="461665"/>
          </a:xfrm>
          <a:prstGeom prst="rect">
            <a:avLst/>
          </a:prstGeom>
          <a:solidFill>
            <a:srgbClr val="055D67"/>
          </a:solidFill>
        </p:spPr>
        <p:txBody>
          <a:bodyPr wrap="square" rtlCol="0">
            <a:spAutoFit/>
          </a:bodyPr>
          <a:lstStyle/>
          <a:p>
            <a:r>
              <a:rPr lang="en-US" sz="2400" dirty="0">
                <a:solidFill>
                  <a:schemeClr val="bg1"/>
                </a:solidFill>
              </a:rPr>
              <a:t>Project - funder FIT</a:t>
            </a:r>
          </a:p>
        </p:txBody>
      </p:sp>
      <p:sp>
        <p:nvSpPr>
          <p:cNvPr id="33" name="TextBox 32">
            <a:extLst>
              <a:ext uri="{FF2B5EF4-FFF2-40B4-BE49-F238E27FC236}">
                <a16:creationId xmlns:a16="http://schemas.microsoft.com/office/drawing/2014/main" id="{7294A24C-CCC9-EEC4-327E-20AB58FF2121}"/>
              </a:ext>
            </a:extLst>
          </p:cNvPr>
          <p:cNvSpPr txBox="1"/>
          <p:nvPr/>
        </p:nvSpPr>
        <p:spPr>
          <a:xfrm>
            <a:off x="823114" y="5895776"/>
            <a:ext cx="6096000" cy="307777"/>
          </a:xfrm>
          <a:prstGeom prst="rect">
            <a:avLst/>
          </a:prstGeom>
          <a:noFill/>
        </p:spPr>
        <p:txBody>
          <a:bodyPr wrap="square">
            <a:spAutoFit/>
          </a:bodyPr>
          <a:lstStyle/>
          <a:p>
            <a:r>
              <a:rPr lang="en-US" sz="1400" i="1" dirty="0">
                <a:solidFill>
                  <a:srgbClr val="055D67"/>
                </a:solidFill>
              </a:rPr>
              <a:t>https://</a:t>
            </a:r>
            <a:r>
              <a:rPr lang="en-US" sz="1400" i="1" dirty="0" err="1">
                <a:solidFill>
                  <a:srgbClr val="055D67"/>
                </a:solidFill>
              </a:rPr>
              <a:t>www.ukri.org</a:t>
            </a:r>
            <a:r>
              <a:rPr lang="en-US" sz="1400" i="1" dirty="0">
                <a:solidFill>
                  <a:srgbClr val="055D67"/>
                </a:solidFill>
              </a:rPr>
              <a:t>/apply-for-funding/how-we-make-decisions/</a:t>
            </a:r>
          </a:p>
        </p:txBody>
      </p:sp>
      <p:sp>
        <p:nvSpPr>
          <p:cNvPr id="18" name="Rectangle 17">
            <a:extLst>
              <a:ext uri="{FF2B5EF4-FFF2-40B4-BE49-F238E27FC236}">
                <a16:creationId xmlns:a16="http://schemas.microsoft.com/office/drawing/2014/main" id="{D6C0BA9C-B6B6-957E-CD65-61B630526723}"/>
              </a:ext>
            </a:extLst>
          </p:cNvPr>
          <p:cNvSpPr/>
          <p:nvPr/>
        </p:nvSpPr>
        <p:spPr>
          <a:xfrm>
            <a:off x="8072141" y="2915184"/>
            <a:ext cx="3396099" cy="2554545"/>
          </a:xfrm>
          <a:prstGeom prst="rect">
            <a:avLst/>
          </a:prstGeom>
          <a:solidFill>
            <a:srgbClr val="205B62"/>
          </a:solidFill>
        </p:spPr>
        <p:txBody>
          <a:bodyPr wrap="square">
            <a:spAutoFit/>
          </a:bodyPr>
          <a:lstStyle/>
          <a:p>
            <a:r>
              <a:rPr lang="en-US" sz="1600" i="1" dirty="0">
                <a:solidFill>
                  <a:srgbClr val="FFFFFF"/>
                </a:solidFill>
              </a:rPr>
              <a:t>Research/Knowledge Transfer/impact Facilitators can scan your research canvas and not only help you identify appropriate funders but also highlight what is still missing from your proposal before you start writing a draft proposal – </a:t>
            </a:r>
            <a:r>
              <a:rPr lang="en-US" sz="1600" b="1" i="1" dirty="0">
                <a:solidFill>
                  <a:srgbClr val="FFFFFF"/>
                </a:solidFill>
              </a:rPr>
              <a:t>much quicker and efficient for both the research facilitators and you</a:t>
            </a:r>
          </a:p>
        </p:txBody>
      </p:sp>
      <p:sp>
        <p:nvSpPr>
          <p:cNvPr id="19" name="TextBox 18">
            <a:extLst>
              <a:ext uri="{FF2B5EF4-FFF2-40B4-BE49-F238E27FC236}">
                <a16:creationId xmlns:a16="http://schemas.microsoft.com/office/drawing/2014/main" id="{FC8AD58D-E68B-3918-725D-A427A64BCE8F}"/>
              </a:ext>
            </a:extLst>
          </p:cNvPr>
          <p:cNvSpPr txBox="1"/>
          <p:nvPr/>
        </p:nvSpPr>
        <p:spPr>
          <a:xfrm>
            <a:off x="10827599" y="189994"/>
            <a:ext cx="633878" cy="323165"/>
          </a:xfrm>
          <a:prstGeom prst="rect">
            <a:avLst/>
          </a:prstGeom>
          <a:noFill/>
        </p:spPr>
        <p:txBody>
          <a:bodyPr wrap="square" rtlCol="0">
            <a:spAutoFit/>
          </a:bodyPr>
          <a:lstStyle/>
          <a:p>
            <a:pPr algn="ctr"/>
            <a:r>
              <a:rPr lang="en-US" sz="500" b="1" dirty="0"/>
              <a:t>Problem and context (Challenge)</a:t>
            </a:r>
          </a:p>
        </p:txBody>
      </p:sp>
    </p:spTree>
    <p:extLst>
      <p:ext uri="{BB962C8B-B14F-4D97-AF65-F5344CB8AC3E}">
        <p14:creationId xmlns:p14="http://schemas.microsoft.com/office/powerpoint/2010/main" val="53600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89FF46-F3A4-18D9-43D2-317669BE30F6}"/>
              </a:ext>
            </a:extLst>
          </p:cNvPr>
          <p:cNvSpPr>
            <a:spLocks noGrp="1"/>
          </p:cNvSpPr>
          <p:nvPr>
            <p:ph idx="1"/>
          </p:nvPr>
        </p:nvSpPr>
        <p:spPr>
          <a:xfrm>
            <a:off x="769062" y="1146308"/>
            <a:ext cx="5927547" cy="4565384"/>
          </a:xfrm>
        </p:spPr>
        <p:txBody>
          <a:bodyPr>
            <a:normAutofit/>
          </a:bodyPr>
          <a:lstStyle/>
          <a:p>
            <a:endParaRPr lang="en-GB" sz="1800" kern="100" dirty="0">
              <a:latin typeface="Aptos" panose="020B0004020202020204" pitchFamily="34" charset="0"/>
              <a:ea typeface="Aptos" panose="020B0004020202020204" pitchFamily="34" charset="0"/>
              <a:cs typeface="Times New Roman" panose="02020603050405020304" pitchFamily="18" charset="0"/>
            </a:endParaRPr>
          </a:p>
          <a:p>
            <a:endParaRPr lang="en-GB" sz="1800" kern="100" dirty="0">
              <a:latin typeface="Aptos" panose="020B0004020202020204" pitchFamily="34" charset="0"/>
              <a:ea typeface="Aptos" panose="020B0004020202020204" pitchFamily="34" charset="0"/>
              <a:cs typeface="Times New Roman" panose="02020603050405020304" pitchFamily="18" charset="0"/>
            </a:endParaRPr>
          </a:p>
          <a:p>
            <a:r>
              <a:rPr lang="en-GB" b="1" kern="100" dirty="0">
                <a:solidFill>
                  <a:srgbClr val="055D67"/>
                </a:solidFill>
                <a:effectLst/>
                <a:ea typeface="Aptos" panose="020B0004020202020204" pitchFamily="34" charset="0"/>
                <a:cs typeface="Times New Roman" panose="02020603050405020304" pitchFamily="18" charset="0"/>
              </a:rPr>
              <a:t>“</a:t>
            </a:r>
            <a:r>
              <a:rPr lang="en-GB" kern="100" dirty="0">
                <a:solidFill>
                  <a:srgbClr val="055D67"/>
                </a:solidFill>
                <a:effectLst/>
                <a:ea typeface="Aptos" panose="020B0004020202020204" pitchFamily="34" charset="0"/>
                <a:cs typeface="Times New Roman" panose="02020603050405020304" pitchFamily="18" charset="0"/>
              </a:rPr>
              <a:t>It is important that they are equipped with the </a:t>
            </a:r>
            <a:r>
              <a:rPr lang="en-GB" b="1" kern="100" dirty="0">
                <a:solidFill>
                  <a:srgbClr val="055D67"/>
                </a:solidFill>
                <a:effectLst/>
                <a:ea typeface="Aptos" panose="020B0004020202020204" pitchFamily="34" charset="0"/>
                <a:cs typeface="Times New Roman" panose="02020603050405020304" pitchFamily="18" charset="0"/>
              </a:rPr>
              <a:t>transferrable skills necessary for effective and successful careers in </a:t>
            </a:r>
            <a:r>
              <a:rPr lang="en-GB" kern="100" dirty="0">
                <a:solidFill>
                  <a:srgbClr val="055D67"/>
                </a:solidFill>
                <a:effectLst/>
                <a:ea typeface="Aptos" panose="020B0004020202020204" pitchFamily="34" charset="0"/>
                <a:cs typeface="Times New Roman" panose="02020603050405020304" pitchFamily="18" charset="0"/>
              </a:rPr>
              <a:t>all relevant sectors of the society</a:t>
            </a:r>
            <a:r>
              <a:rPr lang="en-GB" b="1" kern="100" dirty="0">
                <a:solidFill>
                  <a:srgbClr val="055D67"/>
                </a:solidFill>
                <a:effectLst/>
                <a:ea typeface="Aptos" panose="020B0004020202020204" pitchFamily="34" charset="0"/>
                <a:cs typeface="Times New Roman" panose="02020603050405020304" pitchFamily="18" charset="0"/>
              </a:rPr>
              <a:t>, including academia, industry, the public administration and the non-profit sector”</a:t>
            </a:r>
          </a:p>
          <a:p>
            <a:endParaRPr lang="en-US" dirty="0"/>
          </a:p>
        </p:txBody>
      </p:sp>
      <p:sp>
        <p:nvSpPr>
          <p:cNvPr id="5" name="Title 4">
            <a:extLst>
              <a:ext uri="{FF2B5EF4-FFF2-40B4-BE49-F238E27FC236}">
                <a16:creationId xmlns:a16="http://schemas.microsoft.com/office/drawing/2014/main" id="{5CA9F0E1-4B95-6A6B-2F9B-E1E4160D6E27}"/>
              </a:ext>
            </a:extLst>
          </p:cNvPr>
          <p:cNvSpPr>
            <a:spLocks noGrp="1"/>
          </p:cNvSpPr>
          <p:nvPr>
            <p:ph type="title"/>
          </p:nvPr>
        </p:nvSpPr>
        <p:spPr>
          <a:xfrm>
            <a:off x="719438" y="179293"/>
            <a:ext cx="11245583" cy="953008"/>
          </a:xfrm>
        </p:spPr>
        <p:txBody>
          <a:bodyPr>
            <a:normAutofit fontScale="90000"/>
          </a:bodyPr>
          <a:lstStyle/>
          <a:p>
            <a:r>
              <a:rPr lang="en-US" dirty="0"/>
              <a:t>European competence framework for researchers</a:t>
            </a:r>
          </a:p>
        </p:txBody>
      </p:sp>
      <p:pic>
        <p:nvPicPr>
          <p:cNvPr id="7" name="Picture 6" descr="A poster of a research framework&#10;&#10;Description automatically generated">
            <a:extLst>
              <a:ext uri="{FF2B5EF4-FFF2-40B4-BE49-F238E27FC236}">
                <a16:creationId xmlns:a16="http://schemas.microsoft.com/office/drawing/2014/main" id="{B63C4F7B-0616-AB67-0187-DBB96D5552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70156" y="1113068"/>
            <a:ext cx="3255563" cy="4340751"/>
          </a:xfrm>
          <a:prstGeom prst="rect">
            <a:avLst/>
          </a:prstGeom>
        </p:spPr>
      </p:pic>
      <p:sp>
        <p:nvSpPr>
          <p:cNvPr id="9" name="TextBox 8">
            <a:extLst>
              <a:ext uri="{FF2B5EF4-FFF2-40B4-BE49-F238E27FC236}">
                <a16:creationId xmlns:a16="http://schemas.microsoft.com/office/drawing/2014/main" id="{CAFB41B2-7523-4A57-D187-6750BD2F410E}"/>
              </a:ext>
            </a:extLst>
          </p:cNvPr>
          <p:cNvSpPr txBox="1"/>
          <p:nvPr/>
        </p:nvSpPr>
        <p:spPr>
          <a:xfrm>
            <a:off x="7815291" y="5453820"/>
            <a:ext cx="4529110" cy="584775"/>
          </a:xfrm>
          <a:prstGeom prst="rect">
            <a:avLst/>
          </a:prstGeom>
          <a:noFill/>
        </p:spPr>
        <p:txBody>
          <a:bodyPr wrap="square">
            <a:spAutoFit/>
          </a:bodyPr>
          <a:lstStyle/>
          <a:p>
            <a:r>
              <a:rPr lang="en-GB" sz="1600" kern="100" dirty="0">
                <a:ea typeface="Aptos" panose="020B0004020202020204" pitchFamily="34" charset="0"/>
                <a:cs typeface="Times New Roman" panose="02020603050405020304" pitchFamily="18" charset="0"/>
              </a:rPr>
              <a:t>D</a:t>
            </a:r>
            <a:r>
              <a:rPr lang="en-GB" sz="1600" kern="100" dirty="0">
                <a:effectLst/>
                <a:ea typeface="Aptos" panose="020B0004020202020204" pitchFamily="34" charset="0"/>
                <a:cs typeface="Times New Roman" panose="02020603050405020304" pitchFamily="18" charset="0"/>
              </a:rPr>
              <a:t>eveloped by the European Commission in close consultation with relevant stakeholders</a:t>
            </a:r>
          </a:p>
        </p:txBody>
      </p:sp>
      <p:sp>
        <p:nvSpPr>
          <p:cNvPr id="11" name="TextBox 10">
            <a:extLst>
              <a:ext uri="{FF2B5EF4-FFF2-40B4-BE49-F238E27FC236}">
                <a16:creationId xmlns:a16="http://schemas.microsoft.com/office/drawing/2014/main" id="{CC3E63DB-DF9C-F26C-FA27-51AFE550407D}"/>
              </a:ext>
            </a:extLst>
          </p:cNvPr>
          <p:cNvSpPr txBox="1"/>
          <p:nvPr/>
        </p:nvSpPr>
        <p:spPr>
          <a:xfrm>
            <a:off x="474785" y="6005384"/>
            <a:ext cx="6172200" cy="230832"/>
          </a:xfrm>
          <a:prstGeom prst="rect">
            <a:avLst/>
          </a:prstGeom>
          <a:noFill/>
        </p:spPr>
        <p:txBody>
          <a:bodyPr wrap="square">
            <a:spAutoFit/>
          </a:bodyPr>
          <a:lstStyle/>
          <a:p>
            <a:r>
              <a:rPr lang="en-US" sz="900" i="1" dirty="0"/>
              <a:t>https://research-and-</a:t>
            </a:r>
            <a:r>
              <a:rPr lang="en-US" sz="900" i="1" dirty="0" err="1"/>
              <a:t>innovation.ec.europa.eu</a:t>
            </a:r>
            <a:r>
              <a:rPr lang="en-US" sz="900" i="1" dirty="0"/>
              <a:t>/system/files/2023-04/</a:t>
            </a:r>
            <a:r>
              <a:rPr lang="en-US" sz="900" i="1" dirty="0" err="1"/>
              <a:t>ec_rtd_research</a:t>
            </a:r>
            <a:r>
              <a:rPr lang="en-US" sz="900" i="1" dirty="0"/>
              <a:t>-competence-</a:t>
            </a:r>
            <a:r>
              <a:rPr lang="en-US" sz="900" i="1" dirty="0" err="1"/>
              <a:t>presentation.pdf</a:t>
            </a:r>
            <a:endParaRPr lang="en-US" sz="900" i="1" dirty="0"/>
          </a:p>
        </p:txBody>
      </p:sp>
    </p:spTree>
    <p:extLst>
      <p:ext uri="{BB962C8B-B14F-4D97-AF65-F5344CB8AC3E}">
        <p14:creationId xmlns:p14="http://schemas.microsoft.com/office/powerpoint/2010/main" val="1366105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39A4-AFF5-5F27-3AB0-C755C461575D}"/>
              </a:ext>
            </a:extLst>
          </p:cNvPr>
          <p:cNvSpPr>
            <a:spLocks noGrp="1"/>
          </p:cNvSpPr>
          <p:nvPr>
            <p:ph type="title"/>
          </p:nvPr>
        </p:nvSpPr>
        <p:spPr/>
        <p:txBody>
          <a:bodyPr>
            <a:normAutofit/>
          </a:bodyPr>
          <a:lstStyle/>
          <a:p>
            <a:r>
              <a:rPr lang="en-US" sz="3200" dirty="0"/>
              <a:t>12. Risks</a:t>
            </a:r>
          </a:p>
        </p:txBody>
      </p:sp>
      <p:sp>
        <p:nvSpPr>
          <p:cNvPr id="5" name="Rectangle 4">
            <a:extLst>
              <a:ext uri="{FF2B5EF4-FFF2-40B4-BE49-F238E27FC236}">
                <a16:creationId xmlns:a16="http://schemas.microsoft.com/office/drawing/2014/main" id="{3496D096-EF90-0FD4-A6CA-148B95BC61AE}"/>
              </a:ext>
            </a:extLst>
          </p:cNvPr>
          <p:cNvSpPr/>
          <p:nvPr/>
        </p:nvSpPr>
        <p:spPr>
          <a:xfrm>
            <a:off x="8072568" y="179293"/>
            <a:ext cx="3396099" cy="19364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6" name="Rectangle 5">
            <a:extLst>
              <a:ext uri="{FF2B5EF4-FFF2-40B4-BE49-F238E27FC236}">
                <a16:creationId xmlns:a16="http://schemas.microsoft.com/office/drawing/2014/main" id="{A792618B-616A-BF8D-90EA-23E7DEABC154}"/>
              </a:ext>
            </a:extLst>
          </p:cNvPr>
          <p:cNvSpPr/>
          <p:nvPr/>
        </p:nvSpPr>
        <p:spPr>
          <a:xfrm>
            <a:off x="9436213" y="823915"/>
            <a:ext cx="704221" cy="4808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7" name="Rectangle 6">
            <a:extLst>
              <a:ext uri="{FF2B5EF4-FFF2-40B4-BE49-F238E27FC236}">
                <a16:creationId xmlns:a16="http://schemas.microsoft.com/office/drawing/2014/main" id="{1937CA8F-17BF-FF26-404E-AFA4226AB681}"/>
              </a:ext>
            </a:extLst>
          </p:cNvPr>
          <p:cNvSpPr/>
          <p:nvPr/>
        </p:nvSpPr>
        <p:spPr>
          <a:xfrm>
            <a:off x="8764399" y="1326950"/>
            <a:ext cx="645917" cy="477054"/>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8" name="Rectangle 7">
            <a:extLst>
              <a:ext uri="{FF2B5EF4-FFF2-40B4-BE49-F238E27FC236}">
                <a16:creationId xmlns:a16="http://schemas.microsoft.com/office/drawing/2014/main" id="{997A7234-1D99-D149-54A7-65FE78AD3A86}"/>
              </a:ext>
            </a:extLst>
          </p:cNvPr>
          <p:cNvSpPr/>
          <p:nvPr/>
        </p:nvSpPr>
        <p:spPr>
          <a:xfrm>
            <a:off x="10143678" y="180850"/>
            <a:ext cx="665393" cy="11262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9" name="Rectangle 8">
            <a:extLst>
              <a:ext uri="{FF2B5EF4-FFF2-40B4-BE49-F238E27FC236}">
                <a16:creationId xmlns:a16="http://schemas.microsoft.com/office/drawing/2014/main" id="{91B17811-B533-3BE2-5D12-1DF85C573EC9}"/>
              </a:ext>
            </a:extLst>
          </p:cNvPr>
          <p:cNvSpPr/>
          <p:nvPr/>
        </p:nvSpPr>
        <p:spPr>
          <a:xfrm>
            <a:off x="9437924" y="179301"/>
            <a:ext cx="704280" cy="11286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0" name="Rectangle 9">
            <a:extLst>
              <a:ext uri="{FF2B5EF4-FFF2-40B4-BE49-F238E27FC236}">
                <a16:creationId xmlns:a16="http://schemas.microsoft.com/office/drawing/2014/main" id="{9E993229-7420-72B4-4CA6-5AA58F1D6C2C}"/>
              </a:ext>
            </a:extLst>
          </p:cNvPr>
          <p:cNvSpPr/>
          <p:nvPr/>
        </p:nvSpPr>
        <p:spPr>
          <a:xfrm>
            <a:off x="8742827" y="179541"/>
            <a:ext cx="691315" cy="11290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1" name="TextBox 10">
            <a:extLst>
              <a:ext uri="{FF2B5EF4-FFF2-40B4-BE49-F238E27FC236}">
                <a16:creationId xmlns:a16="http://schemas.microsoft.com/office/drawing/2014/main" id="{8F516C3E-B1A7-AD33-7D3C-8B69A48947E9}"/>
              </a:ext>
            </a:extLst>
          </p:cNvPr>
          <p:cNvSpPr txBox="1"/>
          <p:nvPr/>
        </p:nvSpPr>
        <p:spPr>
          <a:xfrm>
            <a:off x="8076889" y="179293"/>
            <a:ext cx="647059" cy="400110"/>
          </a:xfrm>
          <a:prstGeom prst="rect">
            <a:avLst/>
          </a:prstGeom>
          <a:noFill/>
        </p:spPr>
        <p:txBody>
          <a:bodyPr wrap="square" rtlCol="0">
            <a:spAutoFit/>
          </a:bodyPr>
          <a:lstStyle/>
          <a:p>
            <a:pPr algn="ctr"/>
            <a:r>
              <a:rPr lang="en-US" sz="500" b="1"/>
              <a:t>Research response (solution)</a:t>
            </a:r>
          </a:p>
          <a:p>
            <a:pPr algn="ctr"/>
            <a:endParaRPr lang="en-US" sz="500" b="1"/>
          </a:p>
        </p:txBody>
      </p:sp>
      <p:sp>
        <p:nvSpPr>
          <p:cNvPr id="13" name="TextBox 12">
            <a:extLst>
              <a:ext uri="{FF2B5EF4-FFF2-40B4-BE49-F238E27FC236}">
                <a16:creationId xmlns:a16="http://schemas.microsoft.com/office/drawing/2014/main" id="{FC3F18E7-9211-3292-AA63-7D868266898F}"/>
              </a:ext>
            </a:extLst>
          </p:cNvPr>
          <p:cNvSpPr txBox="1"/>
          <p:nvPr/>
        </p:nvSpPr>
        <p:spPr>
          <a:xfrm>
            <a:off x="9451911" y="1334141"/>
            <a:ext cx="693038" cy="477054"/>
          </a:xfrm>
          <a:prstGeom prst="rect">
            <a:avLst/>
          </a:prstGeom>
          <a:noFill/>
        </p:spPr>
        <p:txBody>
          <a:bodyPr wrap="square" rtlCol="0">
            <a:spAutoFit/>
          </a:bodyPr>
          <a:lstStyle/>
          <a:p>
            <a:pPr algn="ctr"/>
            <a:r>
              <a:rPr lang="en-US" sz="500" b="1" dirty="0"/>
              <a:t>Actions to achieve outcomes/impact/benefits and metrics</a:t>
            </a:r>
          </a:p>
        </p:txBody>
      </p:sp>
      <p:sp>
        <p:nvSpPr>
          <p:cNvPr id="14" name="TextBox 13">
            <a:extLst>
              <a:ext uri="{FF2B5EF4-FFF2-40B4-BE49-F238E27FC236}">
                <a16:creationId xmlns:a16="http://schemas.microsoft.com/office/drawing/2014/main" id="{EF2CAB42-5421-54D3-C57D-39DC07B608B5}"/>
              </a:ext>
            </a:extLst>
          </p:cNvPr>
          <p:cNvSpPr txBox="1"/>
          <p:nvPr/>
        </p:nvSpPr>
        <p:spPr>
          <a:xfrm>
            <a:off x="8737613" y="181968"/>
            <a:ext cx="687944" cy="323165"/>
          </a:xfrm>
          <a:prstGeom prst="rect">
            <a:avLst/>
          </a:prstGeom>
          <a:noFill/>
        </p:spPr>
        <p:txBody>
          <a:bodyPr wrap="square" rtlCol="0">
            <a:spAutoFit/>
          </a:bodyPr>
          <a:lstStyle/>
          <a:p>
            <a:pPr algn="ctr"/>
            <a:r>
              <a:rPr lang="en-US" sz="500" b="1"/>
              <a:t>Research objectives</a:t>
            </a:r>
          </a:p>
          <a:p>
            <a:pPr algn="ctr"/>
            <a:endParaRPr lang="en-US" sz="500" b="1"/>
          </a:p>
        </p:txBody>
      </p:sp>
      <p:sp>
        <p:nvSpPr>
          <p:cNvPr id="15" name="TextBox 14">
            <a:extLst>
              <a:ext uri="{FF2B5EF4-FFF2-40B4-BE49-F238E27FC236}">
                <a16:creationId xmlns:a16="http://schemas.microsoft.com/office/drawing/2014/main" id="{62AF8153-9D5D-3E84-7063-87CC1EEF2ECF}"/>
              </a:ext>
            </a:extLst>
          </p:cNvPr>
          <p:cNvSpPr txBox="1"/>
          <p:nvPr/>
        </p:nvSpPr>
        <p:spPr>
          <a:xfrm>
            <a:off x="10161048" y="185486"/>
            <a:ext cx="632647" cy="323165"/>
          </a:xfrm>
          <a:prstGeom prst="rect">
            <a:avLst/>
          </a:prstGeom>
          <a:noFill/>
        </p:spPr>
        <p:txBody>
          <a:bodyPr wrap="square" rtlCol="0">
            <a:spAutoFit/>
          </a:bodyPr>
          <a:lstStyle/>
          <a:p>
            <a:pPr algn="ctr"/>
            <a:r>
              <a:rPr lang="en-US" sz="500" b="1" dirty="0"/>
              <a:t>Users and Beneficiaries</a:t>
            </a:r>
          </a:p>
          <a:p>
            <a:pPr algn="ctr"/>
            <a:endParaRPr lang="en-US" sz="500" b="1" dirty="0"/>
          </a:p>
        </p:txBody>
      </p:sp>
      <p:sp>
        <p:nvSpPr>
          <p:cNvPr id="16" name="Rectangle 15">
            <a:extLst>
              <a:ext uri="{FF2B5EF4-FFF2-40B4-BE49-F238E27FC236}">
                <a16:creationId xmlns:a16="http://schemas.microsoft.com/office/drawing/2014/main" id="{2CFEE608-3DC1-444E-52DE-C666D44534B8}"/>
              </a:ext>
            </a:extLst>
          </p:cNvPr>
          <p:cNvSpPr/>
          <p:nvPr/>
        </p:nvSpPr>
        <p:spPr>
          <a:xfrm>
            <a:off x="8068247" y="1824162"/>
            <a:ext cx="1732549" cy="2889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7" name="Rectangle 16">
            <a:extLst>
              <a:ext uri="{FF2B5EF4-FFF2-40B4-BE49-F238E27FC236}">
                <a16:creationId xmlns:a16="http://schemas.microsoft.com/office/drawing/2014/main" id="{8A8F682D-2F97-2448-0B74-0185FE001EBE}"/>
              </a:ext>
            </a:extLst>
          </p:cNvPr>
          <p:cNvSpPr/>
          <p:nvPr/>
        </p:nvSpPr>
        <p:spPr>
          <a:xfrm>
            <a:off x="10143279" y="1304728"/>
            <a:ext cx="1325389" cy="5171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0" name="TextBox 19">
            <a:extLst>
              <a:ext uri="{FF2B5EF4-FFF2-40B4-BE49-F238E27FC236}">
                <a16:creationId xmlns:a16="http://schemas.microsoft.com/office/drawing/2014/main" id="{28F3B447-8FCD-6BF6-4A74-9AAB13724C98}"/>
              </a:ext>
            </a:extLst>
          </p:cNvPr>
          <p:cNvSpPr txBox="1"/>
          <p:nvPr/>
        </p:nvSpPr>
        <p:spPr>
          <a:xfrm>
            <a:off x="10161048" y="1314521"/>
            <a:ext cx="1260094" cy="169277"/>
          </a:xfrm>
          <a:prstGeom prst="rect">
            <a:avLst/>
          </a:prstGeom>
          <a:noFill/>
        </p:spPr>
        <p:txBody>
          <a:bodyPr wrap="square" rtlCol="0">
            <a:spAutoFit/>
          </a:bodyPr>
          <a:lstStyle/>
          <a:p>
            <a:pPr algn="ctr"/>
            <a:r>
              <a:rPr lang="en-US" sz="500" b="1"/>
              <a:t>Outcomes/Benefits /Impact</a:t>
            </a:r>
          </a:p>
        </p:txBody>
      </p:sp>
      <p:sp>
        <p:nvSpPr>
          <p:cNvPr id="21" name="Rectangle 20">
            <a:extLst>
              <a:ext uri="{FF2B5EF4-FFF2-40B4-BE49-F238E27FC236}">
                <a16:creationId xmlns:a16="http://schemas.microsoft.com/office/drawing/2014/main" id="{8012B62B-AA6B-DE6D-A86E-66C8A495EDF8}"/>
              </a:ext>
            </a:extLst>
          </p:cNvPr>
          <p:cNvSpPr/>
          <p:nvPr/>
        </p:nvSpPr>
        <p:spPr>
          <a:xfrm>
            <a:off x="8072141" y="1824883"/>
            <a:ext cx="3400420" cy="2878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2" name="TextBox 21">
            <a:extLst>
              <a:ext uri="{FF2B5EF4-FFF2-40B4-BE49-F238E27FC236}">
                <a16:creationId xmlns:a16="http://schemas.microsoft.com/office/drawing/2014/main" id="{7CBB62CF-FB6F-B527-D482-7C8C619243B2}"/>
              </a:ext>
            </a:extLst>
          </p:cNvPr>
          <p:cNvSpPr txBox="1"/>
          <p:nvPr/>
        </p:nvSpPr>
        <p:spPr>
          <a:xfrm>
            <a:off x="9430118" y="183843"/>
            <a:ext cx="744911" cy="400110"/>
          </a:xfrm>
          <a:prstGeom prst="rect">
            <a:avLst/>
          </a:prstGeom>
          <a:noFill/>
        </p:spPr>
        <p:txBody>
          <a:bodyPr wrap="square" rtlCol="0">
            <a:spAutoFit/>
          </a:bodyPr>
          <a:lstStyle/>
          <a:p>
            <a:pPr algn="ctr"/>
            <a:r>
              <a:rPr lang="en-US" sz="500" b="1"/>
              <a:t>Competitive advantage</a:t>
            </a:r>
          </a:p>
          <a:p>
            <a:pPr algn="ctr"/>
            <a:endParaRPr lang="en-US" sz="500" b="1"/>
          </a:p>
          <a:p>
            <a:pPr algn="ctr"/>
            <a:endParaRPr lang="en-US" sz="500"/>
          </a:p>
        </p:txBody>
      </p:sp>
      <p:sp>
        <p:nvSpPr>
          <p:cNvPr id="23" name="TextBox 22">
            <a:extLst>
              <a:ext uri="{FF2B5EF4-FFF2-40B4-BE49-F238E27FC236}">
                <a16:creationId xmlns:a16="http://schemas.microsoft.com/office/drawing/2014/main" id="{FC15A043-3367-370E-FFD4-3B081E8C3E60}"/>
              </a:ext>
            </a:extLst>
          </p:cNvPr>
          <p:cNvSpPr txBox="1"/>
          <p:nvPr/>
        </p:nvSpPr>
        <p:spPr>
          <a:xfrm>
            <a:off x="9438463" y="820618"/>
            <a:ext cx="709589" cy="246221"/>
          </a:xfrm>
          <a:prstGeom prst="rect">
            <a:avLst/>
          </a:prstGeom>
          <a:noFill/>
        </p:spPr>
        <p:txBody>
          <a:bodyPr wrap="square" rtlCol="0">
            <a:spAutoFit/>
          </a:bodyPr>
          <a:lstStyle/>
          <a:p>
            <a:pPr algn="ctr"/>
            <a:r>
              <a:rPr lang="en-US" sz="500" b="1"/>
              <a:t>Unique (value) proposition</a:t>
            </a:r>
          </a:p>
        </p:txBody>
      </p:sp>
      <p:sp>
        <p:nvSpPr>
          <p:cNvPr id="24" name="TextBox 23">
            <a:extLst>
              <a:ext uri="{FF2B5EF4-FFF2-40B4-BE49-F238E27FC236}">
                <a16:creationId xmlns:a16="http://schemas.microsoft.com/office/drawing/2014/main" id="{E9DCCF8E-E063-CA83-7CC5-DEF27D1C4EB4}"/>
              </a:ext>
            </a:extLst>
          </p:cNvPr>
          <p:cNvSpPr txBox="1"/>
          <p:nvPr/>
        </p:nvSpPr>
        <p:spPr>
          <a:xfrm>
            <a:off x="8766826" y="840103"/>
            <a:ext cx="645916" cy="477054"/>
          </a:xfrm>
          <a:prstGeom prst="rect">
            <a:avLst/>
          </a:prstGeom>
          <a:noFill/>
        </p:spPr>
        <p:txBody>
          <a:bodyPr wrap="square" rtlCol="0">
            <a:spAutoFit/>
          </a:bodyPr>
          <a:lstStyle/>
          <a:p>
            <a:pPr algn="ctr"/>
            <a:r>
              <a:rPr lang="en-US" sz="500" b="1" dirty="0"/>
              <a:t>Key collaborators, partners  and resources</a:t>
            </a:r>
          </a:p>
          <a:p>
            <a:pPr algn="ctr"/>
            <a:endParaRPr lang="en-US" sz="500" b="1" dirty="0"/>
          </a:p>
        </p:txBody>
      </p:sp>
      <p:cxnSp>
        <p:nvCxnSpPr>
          <p:cNvPr id="25" name="Straight Connector 24">
            <a:extLst>
              <a:ext uri="{FF2B5EF4-FFF2-40B4-BE49-F238E27FC236}">
                <a16:creationId xmlns:a16="http://schemas.microsoft.com/office/drawing/2014/main" id="{51C192BE-C878-498D-F39A-DD3CF89EF5A9}"/>
              </a:ext>
            </a:extLst>
          </p:cNvPr>
          <p:cNvCxnSpPr>
            <a:cxnSpLocks/>
          </p:cNvCxnSpPr>
          <p:nvPr/>
        </p:nvCxnSpPr>
        <p:spPr>
          <a:xfrm flipV="1">
            <a:off x="8742658" y="823858"/>
            <a:ext cx="697431" cy="1985"/>
          </a:xfrm>
          <a:prstGeom prst="lin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193BE43-39C2-9DB4-C863-C3E26DB2D8EC}"/>
              </a:ext>
            </a:extLst>
          </p:cNvPr>
          <p:cNvSpPr/>
          <p:nvPr/>
        </p:nvSpPr>
        <p:spPr>
          <a:xfrm>
            <a:off x="8089544" y="1307112"/>
            <a:ext cx="676883"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a:t>v</a:t>
            </a:r>
          </a:p>
        </p:txBody>
      </p:sp>
      <p:sp>
        <p:nvSpPr>
          <p:cNvPr id="27" name="TextBox 26">
            <a:extLst>
              <a:ext uri="{FF2B5EF4-FFF2-40B4-BE49-F238E27FC236}">
                <a16:creationId xmlns:a16="http://schemas.microsoft.com/office/drawing/2014/main" id="{3E179603-AEE1-A338-3072-EA6861DED42D}"/>
              </a:ext>
            </a:extLst>
          </p:cNvPr>
          <p:cNvSpPr txBox="1"/>
          <p:nvPr/>
        </p:nvSpPr>
        <p:spPr>
          <a:xfrm>
            <a:off x="8068673" y="1321402"/>
            <a:ext cx="668941" cy="400110"/>
          </a:xfrm>
          <a:prstGeom prst="rect">
            <a:avLst/>
          </a:prstGeom>
          <a:noFill/>
        </p:spPr>
        <p:txBody>
          <a:bodyPr wrap="square" rtlCol="0">
            <a:spAutoFit/>
          </a:bodyPr>
          <a:lstStyle/>
          <a:p>
            <a:pPr algn="ctr"/>
            <a:r>
              <a:rPr lang="en-US" sz="500" b="1" dirty="0"/>
              <a:t>Research output</a:t>
            </a:r>
          </a:p>
          <a:p>
            <a:pPr algn="ctr"/>
            <a:r>
              <a:rPr lang="en-US" sz="500" b="1" dirty="0"/>
              <a:t> </a:t>
            </a:r>
          </a:p>
          <a:p>
            <a:pPr algn="ctr"/>
            <a:endParaRPr lang="en-US" sz="500" b="1" dirty="0"/>
          </a:p>
        </p:txBody>
      </p:sp>
      <p:sp>
        <p:nvSpPr>
          <p:cNvPr id="28" name="Rectangle 27">
            <a:extLst>
              <a:ext uri="{FF2B5EF4-FFF2-40B4-BE49-F238E27FC236}">
                <a16:creationId xmlns:a16="http://schemas.microsoft.com/office/drawing/2014/main" id="{56EC4A74-00B3-9298-25CF-73939DC7167E}"/>
              </a:ext>
            </a:extLst>
          </p:cNvPr>
          <p:cNvSpPr/>
          <p:nvPr/>
        </p:nvSpPr>
        <p:spPr>
          <a:xfrm>
            <a:off x="8747111" y="1304728"/>
            <a:ext cx="687031"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9" name="TextBox 28">
            <a:extLst>
              <a:ext uri="{FF2B5EF4-FFF2-40B4-BE49-F238E27FC236}">
                <a16:creationId xmlns:a16="http://schemas.microsoft.com/office/drawing/2014/main" id="{749C8F97-43B8-6AD7-CDC0-58BEB25F29D1}"/>
              </a:ext>
            </a:extLst>
          </p:cNvPr>
          <p:cNvSpPr txBox="1"/>
          <p:nvPr/>
        </p:nvSpPr>
        <p:spPr>
          <a:xfrm>
            <a:off x="8725920" y="1324912"/>
            <a:ext cx="668941" cy="323165"/>
          </a:xfrm>
          <a:prstGeom prst="rect">
            <a:avLst/>
          </a:prstGeom>
          <a:noFill/>
        </p:spPr>
        <p:txBody>
          <a:bodyPr wrap="square" rtlCol="0">
            <a:spAutoFit/>
          </a:bodyPr>
          <a:lstStyle/>
          <a:p>
            <a:pPr algn="ctr"/>
            <a:r>
              <a:rPr lang="en-US" sz="500" b="1"/>
              <a:t>Risks</a:t>
            </a:r>
          </a:p>
          <a:p>
            <a:pPr algn="ctr"/>
            <a:r>
              <a:rPr lang="en-US" sz="500" b="1"/>
              <a:t> </a:t>
            </a:r>
          </a:p>
          <a:p>
            <a:pPr algn="ctr"/>
            <a:endParaRPr lang="en-US" sz="500" b="1"/>
          </a:p>
        </p:txBody>
      </p:sp>
      <p:sp>
        <p:nvSpPr>
          <p:cNvPr id="3" name="TextBox 2">
            <a:extLst>
              <a:ext uri="{FF2B5EF4-FFF2-40B4-BE49-F238E27FC236}">
                <a16:creationId xmlns:a16="http://schemas.microsoft.com/office/drawing/2014/main" id="{2BCC14E9-8282-9E3A-EEE1-E3AC27B1FC98}"/>
              </a:ext>
            </a:extLst>
          </p:cNvPr>
          <p:cNvSpPr txBox="1"/>
          <p:nvPr/>
        </p:nvSpPr>
        <p:spPr>
          <a:xfrm>
            <a:off x="8125227" y="1870073"/>
            <a:ext cx="1378674" cy="246221"/>
          </a:xfrm>
          <a:prstGeom prst="rect">
            <a:avLst/>
          </a:prstGeom>
          <a:noFill/>
        </p:spPr>
        <p:txBody>
          <a:bodyPr wrap="square" rtlCol="0">
            <a:spAutoFit/>
          </a:bodyPr>
          <a:lstStyle/>
          <a:p>
            <a:pPr algn="ctr"/>
            <a:r>
              <a:rPr lang="en-US" sz="500" b="1" dirty="0"/>
              <a:t>Research expenses (Costs)</a:t>
            </a:r>
          </a:p>
          <a:p>
            <a:pPr algn="ctr"/>
            <a:endParaRPr lang="en-US" sz="500" b="1" dirty="0"/>
          </a:p>
        </p:txBody>
      </p:sp>
      <p:sp>
        <p:nvSpPr>
          <p:cNvPr id="4" name="TextBox 3">
            <a:extLst>
              <a:ext uri="{FF2B5EF4-FFF2-40B4-BE49-F238E27FC236}">
                <a16:creationId xmlns:a16="http://schemas.microsoft.com/office/drawing/2014/main" id="{24618639-A676-87E7-C1EF-DF947AD94CD0}"/>
              </a:ext>
            </a:extLst>
          </p:cNvPr>
          <p:cNvSpPr txBox="1"/>
          <p:nvPr/>
        </p:nvSpPr>
        <p:spPr>
          <a:xfrm>
            <a:off x="9991667" y="1878812"/>
            <a:ext cx="1278939" cy="169277"/>
          </a:xfrm>
          <a:prstGeom prst="rect">
            <a:avLst/>
          </a:prstGeom>
          <a:noFill/>
        </p:spPr>
        <p:txBody>
          <a:bodyPr wrap="square" rtlCol="0">
            <a:spAutoFit/>
          </a:bodyPr>
          <a:lstStyle/>
          <a:p>
            <a:pPr algn="ctr"/>
            <a:r>
              <a:rPr lang="en-US" sz="500" b="1"/>
              <a:t>Funding streams  (Income)</a:t>
            </a:r>
          </a:p>
        </p:txBody>
      </p:sp>
      <p:sp>
        <p:nvSpPr>
          <p:cNvPr id="19" name="Content Placeholder 2">
            <a:extLst>
              <a:ext uri="{FF2B5EF4-FFF2-40B4-BE49-F238E27FC236}">
                <a16:creationId xmlns:a16="http://schemas.microsoft.com/office/drawing/2014/main" id="{EFA9E836-9AE4-C92E-09C4-67750C8072CB}"/>
              </a:ext>
            </a:extLst>
          </p:cNvPr>
          <p:cNvSpPr>
            <a:spLocks noGrp="1"/>
          </p:cNvSpPr>
          <p:nvPr>
            <p:ph idx="1"/>
          </p:nvPr>
        </p:nvSpPr>
        <p:spPr>
          <a:xfrm>
            <a:off x="748899" y="1248528"/>
            <a:ext cx="6477402" cy="4351338"/>
          </a:xfrm>
        </p:spPr>
        <p:txBody>
          <a:bodyPr vert="horz" lIns="91440" tIns="45720" rIns="91440" bIns="45720" rtlCol="0" anchor="t">
            <a:normAutofit/>
          </a:bodyPr>
          <a:lstStyle/>
          <a:p>
            <a:pPr marL="285750" indent="-285750">
              <a:buFont typeface="Arial" panose="020B0604020202020204" pitchFamily="34" charset="0"/>
              <a:buChar char="•"/>
            </a:pPr>
            <a:r>
              <a:rPr lang="en-US" sz="1600" dirty="0">
                <a:solidFill>
                  <a:srgbClr val="3B3B3B"/>
                </a:solidFill>
              </a:rPr>
              <a:t>Think about the key risks associated with the proposed research and detail the risk mitigation measures</a:t>
            </a:r>
          </a:p>
          <a:p>
            <a:pPr marL="285750" indent="-285750">
              <a:buFont typeface="Arial" panose="020B0604020202020204" pitchFamily="34" charset="0"/>
              <a:buChar char="•"/>
            </a:pPr>
            <a:r>
              <a:rPr lang="en-US" sz="1600" dirty="0">
                <a:solidFill>
                  <a:srgbClr val="3B3B3B"/>
                </a:solidFill>
              </a:rPr>
              <a:t>How do you prevent or address these/what are the mitigation plans? </a:t>
            </a:r>
          </a:p>
          <a:p>
            <a:pPr marL="285750" indent="-285750">
              <a:buFont typeface="Arial" panose="020B0604020202020204" pitchFamily="34" charset="0"/>
              <a:buChar char="•"/>
            </a:pPr>
            <a:r>
              <a:rPr lang="en-US" sz="1600" dirty="0">
                <a:solidFill>
                  <a:srgbClr val="3B3B3B"/>
                </a:solidFill>
              </a:rPr>
              <a:t>Consider risks associated with: </a:t>
            </a:r>
          </a:p>
          <a:p>
            <a:pPr marL="742950" lvl="1" indent="-285750">
              <a:buFont typeface="Arial" panose="020B0604020202020204" pitchFamily="34" charset="0"/>
              <a:buChar char="•"/>
            </a:pPr>
            <a:r>
              <a:rPr lang="en-US" sz="1600" dirty="0">
                <a:solidFill>
                  <a:srgbClr val="3B3B3B"/>
                </a:solidFill>
              </a:rPr>
              <a:t>Scientific and technical </a:t>
            </a:r>
          </a:p>
          <a:p>
            <a:pPr marL="742950" lvl="1" indent="-285750">
              <a:buFont typeface="Arial" panose="020B0604020202020204" pitchFamily="34" charset="0"/>
              <a:buChar char="•"/>
            </a:pPr>
            <a:r>
              <a:rPr lang="en-US" sz="1600" dirty="0">
                <a:solidFill>
                  <a:srgbClr val="3B3B3B"/>
                </a:solidFill>
              </a:rPr>
              <a:t>Data</a:t>
            </a:r>
          </a:p>
          <a:p>
            <a:pPr marL="742950" lvl="1" indent="-285750">
              <a:buFont typeface="Arial" panose="020B0604020202020204" pitchFamily="34" charset="0"/>
              <a:buChar char="•"/>
            </a:pPr>
            <a:r>
              <a:rPr lang="en-GB" sz="1600" dirty="0">
                <a:solidFill>
                  <a:srgbClr val="3B3B3B"/>
                </a:solidFill>
              </a:rPr>
              <a:t>People – </a:t>
            </a:r>
            <a:r>
              <a:rPr lang="en-GB" sz="1600" dirty="0" err="1">
                <a:solidFill>
                  <a:srgbClr val="3B3B3B"/>
                </a:solidFill>
              </a:rPr>
              <a:t>inc</a:t>
            </a:r>
            <a:r>
              <a:rPr lang="en-GB" sz="1600" dirty="0">
                <a:solidFill>
                  <a:srgbClr val="3B3B3B"/>
                </a:solidFill>
              </a:rPr>
              <a:t> duty of care</a:t>
            </a:r>
          </a:p>
          <a:p>
            <a:pPr marL="742950" lvl="1" indent="-285750">
              <a:buFont typeface="Arial" panose="020B0604020202020204" pitchFamily="34" charset="0"/>
              <a:buChar char="•"/>
            </a:pPr>
            <a:r>
              <a:rPr lang="en-GB" sz="1600" dirty="0">
                <a:solidFill>
                  <a:srgbClr val="3B3B3B"/>
                </a:solidFill>
              </a:rPr>
              <a:t>Political</a:t>
            </a:r>
          </a:p>
          <a:p>
            <a:pPr marL="742950" lvl="1" indent="-285750">
              <a:buFont typeface="Arial" panose="020B0604020202020204" pitchFamily="34" charset="0"/>
              <a:buChar char="•"/>
            </a:pPr>
            <a:r>
              <a:rPr lang="en-GB" sz="1600" dirty="0">
                <a:solidFill>
                  <a:srgbClr val="3B3B3B"/>
                </a:solidFill>
              </a:rPr>
              <a:t>Financial</a:t>
            </a:r>
          </a:p>
          <a:p>
            <a:pPr marL="742950" lvl="1" indent="-285750">
              <a:buFont typeface="Arial" panose="020B0604020202020204" pitchFamily="34" charset="0"/>
              <a:buChar char="•"/>
            </a:pPr>
            <a:r>
              <a:rPr lang="en-GB" sz="1600" dirty="0">
                <a:solidFill>
                  <a:srgbClr val="3B3B3B"/>
                </a:solidFill>
              </a:rPr>
              <a:t>Reputational</a:t>
            </a:r>
          </a:p>
          <a:p>
            <a:pPr marL="742950" lvl="1" indent="-285750">
              <a:buFont typeface="Arial" panose="020B0604020202020204" pitchFamily="34" charset="0"/>
              <a:buChar char="•"/>
            </a:pPr>
            <a:r>
              <a:rPr lang="en-GB" sz="1600" dirty="0">
                <a:solidFill>
                  <a:srgbClr val="3B3B3B"/>
                </a:solidFill>
              </a:rPr>
              <a:t>Risks of non-completion – plan B etc.</a:t>
            </a:r>
          </a:p>
          <a:p>
            <a:endParaRPr lang="en-GB" sz="1600" dirty="0">
              <a:solidFill>
                <a:schemeClr val="tx1">
                  <a:lumMod val="65000"/>
                  <a:lumOff val="35000"/>
                </a:schemeClr>
              </a:solidFill>
              <a:cs typeface="Calibri"/>
            </a:endParaRPr>
          </a:p>
          <a:p>
            <a:endParaRPr lang="en-US" sz="1600" dirty="0"/>
          </a:p>
        </p:txBody>
      </p:sp>
      <p:sp>
        <p:nvSpPr>
          <p:cNvPr id="18" name="TextBox 17">
            <a:extLst>
              <a:ext uri="{FF2B5EF4-FFF2-40B4-BE49-F238E27FC236}">
                <a16:creationId xmlns:a16="http://schemas.microsoft.com/office/drawing/2014/main" id="{35DA5E82-19CB-8477-A069-49886C971C56}"/>
              </a:ext>
            </a:extLst>
          </p:cNvPr>
          <p:cNvSpPr txBox="1"/>
          <p:nvPr/>
        </p:nvSpPr>
        <p:spPr>
          <a:xfrm>
            <a:off x="7919591" y="3424197"/>
            <a:ext cx="3549076" cy="1200329"/>
          </a:xfrm>
          <a:prstGeom prst="rect">
            <a:avLst/>
          </a:prstGeom>
          <a:solidFill>
            <a:srgbClr val="055D67"/>
          </a:solidFill>
        </p:spPr>
        <p:txBody>
          <a:bodyPr wrap="square" rtlCol="0">
            <a:spAutoFit/>
          </a:bodyPr>
          <a:lstStyle/>
          <a:p>
            <a:r>
              <a:rPr lang="en-US" dirty="0">
                <a:solidFill>
                  <a:schemeClr val="bg1"/>
                </a:solidFill>
              </a:rPr>
              <a:t>Signpost your researchers to resources and training related to Managing risk in research projects</a:t>
            </a:r>
          </a:p>
        </p:txBody>
      </p:sp>
      <p:sp>
        <p:nvSpPr>
          <p:cNvPr id="30" name="TextBox 29">
            <a:extLst>
              <a:ext uri="{FF2B5EF4-FFF2-40B4-BE49-F238E27FC236}">
                <a16:creationId xmlns:a16="http://schemas.microsoft.com/office/drawing/2014/main" id="{F1FC7795-1316-322D-BD17-0904AED4B791}"/>
              </a:ext>
            </a:extLst>
          </p:cNvPr>
          <p:cNvSpPr txBox="1"/>
          <p:nvPr/>
        </p:nvSpPr>
        <p:spPr>
          <a:xfrm>
            <a:off x="10827599" y="189994"/>
            <a:ext cx="633878" cy="323165"/>
          </a:xfrm>
          <a:prstGeom prst="rect">
            <a:avLst/>
          </a:prstGeom>
          <a:noFill/>
        </p:spPr>
        <p:txBody>
          <a:bodyPr wrap="square" rtlCol="0">
            <a:spAutoFit/>
          </a:bodyPr>
          <a:lstStyle/>
          <a:p>
            <a:pPr algn="ctr"/>
            <a:r>
              <a:rPr lang="en-US" sz="500" b="1" dirty="0"/>
              <a:t>Problem and context (Challenge)</a:t>
            </a:r>
          </a:p>
        </p:txBody>
      </p:sp>
    </p:spTree>
    <p:extLst>
      <p:ext uri="{BB962C8B-B14F-4D97-AF65-F5344CB8AC3E}">
        <p14:creationId xmlns:p14="http://schemas.microsoft.com/office/powerpoint/2010/main" val="3098910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B39A4-AFF5-5F27-3AB0-C755C461575D}"/>
              </a:ext>
            </a:extLst>
          </p:cNvPr>
          <p:cNvSpPr>
            <a:spLocks noGrp="1"/>
          </p:cNvSpPr>
          <p:nvPr>
            <p:ph type="title"/>
          </p:nvPr>
        </p:nvSpPr>
        <p:spPr/>
        <p:txBody>
          <a:bodyPr>
            <a:normAutofit/>
          </a:bodyPr>
          <a:lstStyle/>
          <a:p>
            <a:r>
              <a:rPr lang="en-US" sz="3200" dirty="0"/>
              <a:t>13. Unique value proposition</a:t>
            </a:r>
          </a:p>
        </p:txBody>
      </p:sp>
      <p:sp>
        <p:nvSpPr>
          <p:cNvPr id="5" name="Rectangle 4">
            <a:extLst>
              <a:ext uri="{FF2B5EF4-FFF2-40B4-BE49-F238E27FC236}">
                <a16:creationId xmlns:a16="http://schemas.microsoft.com/office/drawing/2014/main" id="{3496D096-EF90-0FD4-A6CA-148B95BC61AE}"/>
              </a:ext>
            </a:extLst>
          </p:cNvPr>
          <p:cNvSpPr/>
          <p:nvPr/>
        </p:nvSpPr>
        <p:spPr>
          <a:xfrm>
            <a:off x="8072568" y="179293"/>
            <a:ext cx="3396099" cy="193644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6" name="Rectangle 5">
            <a:extLst>
              <a:ext uri="{FF2B5EF4-FFF2-40B4-BE49-F238E27FC236}">
                <a16:creationId xmlns:a16="http://schemas.microsoft.com/office/drawing/2014/main" id="{A792618B-616A-BF8D-90EA-23E7DEABC154}"/>
              </a:ext>
            </a:extLst>
          </p:cNvPr>
          <p:cNvSpPr/>
          <p:nvPr/>
        </p:nvSpPr>
        <p:spPr>
          <a:xfrm>
            <a:off x="9436213" y="823915"/>
            <a:ext cx="704221" cy="48081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7" name="Rectangle 6">
            <a:extLst>
              <a:ext uri="{FF2B5EF4-FFF2-40B4-BE49-F238E27FC236}">
                <a16:creationId xmlns:a16="http://schemas.microsoft.com/office/drawing/2014/main" id="{1937CA8F-17BF-FF26-404E-AFA4226AB681}"/>
              </a:ext>
            </a:extLst>
          </p:cNvPr>
          <p:cNvSpPr/>
          <p:nvPr/>
        </p:nvSpPr>
        <p:spPr>
          <a:xfrm>
            <a:off x="9436861" y="832230"/>
            <a:ext cx="693038" cy="477054"/>
          </a:xfrm>
          <a:prstGeom prst="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8" name="Rectangle 7">
            <a:extLst>
              <a:ext uri="{FF2B5EF4-FFF2-40B4-BE49-F238E27FC236}">
                <a16:creationId xmlns:a16="http://schemas.microsoft.com/office/drawing/2014/main" id="{997A7234-1D99-D149-54A7-65FE78AD3A86}"/>
              </a:ext>
            </a:extLst>
          </p:cNvPr>
          <p:cNvSpPr/>
          <p:nvPr/>
        </p:nvSpPr>
        <p:spPr>
          <a:xfrm>
            <a:off x="10143678" y="180850"/>
            <a:ext cx="665393" cy="11262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9" name="Rectangle 8">
            <a:extLst>
              <a:ext uri="{FF2B5EF4-FFF2-40B4-BE49-F238E27FC236}">
                <a16:creationId xmlns:a16="http://schemas.microsoft.com/office/drawing/2014/main" id="{91B17811-B533-3BE2-5D12-1DF85C573EC9}"/>
              </a:ext>
            </a:extLst>
          </p:cNvPr>
          <p:cNvSpPr/>
          <p:nvPr/>
        </p:nvSpPr>
        <p:spPr>
          <a:xfrm>
            <a:off x="9437924" y="179301"/>
            <a:ext cx="704280" cy="112866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0" name="Rectangle 9">
            <a:extLst>
              <a:ext uri="{FF2B5EF4-FFF2-40B4-BE49-F238E27FC236}">
                <a16:creationId xmlns:a16="http://schemas.microsoft.com/office/drawing/2014/main" id="{9E993229-7420-72B4-4CA6-5AA58F1D6C2C}"/>
              </a:ext>
            </a:extLst>
          </p:cNvPr>
          <p:cNvSpPr/>
          <p:nvPr/>
        </p:nvSpPr>
        <p:spPr>
          <a:xfrm>
            <a:off x="8742827" y="179541"/>
            <a:ext cx="691315" cy="112901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1" name="TextBox 10">
            <a:extLst>
              <a:ext uri="{FF2B5EF4-FFF2-40B4-BE49-F238E27FC236}">
                <a16:creationId xmlns:a16="http://schemas.microsoft.com/office/drawing/2014/main" id="{8F516C3E-B1A7-AD33-7D3C-8B69A48947E9}"/>
              </a:ext>
            </a:extLst>
          </p:cNvPr>
          <p:cNvSpPr txBox="1"/>
          <p:nvPr/>
        </p:nvSpPr>
        <p:spPr>
          <a:xfrm>
            <a:off x="8076889" y="179293"/>
            <a:ext cx="647059" cy="400110"/>
          </a:xfrm>
          <a:prstGeom prst="rect">
            <a:avLst/>
          </a:prstGeom>
          <a:noFill/>
        </p:spPr>
        <p:txBody>
          <a:bodyPr wrap="square" rtlCol="0">
            <a:spAutoFit/>
          </a:bodyPr>
          <a:lstStyle/>
          <a:p>
            <a:pPr algn="ctr"/>
            <a:r>
              <a:rPr lang="en-US" sz="500" b="1"/>
              <a:t>Research response (solution)</a:t>
            </a:r>
          </a:p>
          <a:p>
            <a:pPr algn="ctr"/>
            <a:endParaRPr lang="en-US" sz="500" b="1"/>
          </a:p>
        </p:txBody>
      </p:sp>
      <p:sp>
        <p:nvSpPr>
          <p:cNvPr id="13" name="TextBox 12">
            <a:extLst>
              <a:ext uri="{FF2B5EF4-FFF2-40B4-BE49-F238E27FC236}">
                <a16:creationId xmlns:a16="http://schemas.microsoft.com/office/drawing/2014/main" id="{FC3F18E7-9211-3292-AA63-7D868266898F}"/>
              </a:ext>
            </a:extLst>
          </p:cNvPr>
          <p:cNvSpPr txBox="1"/>
          <p:nvPr/>
        </p:nvSpPr>
        <p:spPr>
          <a:xfrm>
            <a:off x="9451911" y="1334141"/>
            <a:ext cx="693038" cy="477054"/>
          </a:xfrm>
          <a:prstGeom prst="rect">
            <a:avLst/>
          </a:prstGeom>
          <a:noFill/>
        </p:spPr>
        <p:txBody>
          <a:bodyPr wrap="square" rtlCol="0">
            <a:spAutoFit/>
          </a:bodyPr>
          <a:lstStyle/>
          <a:p>
            <a:pPr algn="ctr"/>
            <a:r>
              <a:rPr lang="en-US" sz="500" b="1" dirty="0"/>
              <a:t>Actions to achieve outcomes/impact/benefits and metrics</a:t>
            </a:r>
          </a:p>
        </p:txBody>
      </p:sp>
      <p:sp>
        <p:nvSpPr>
          <p:cNvPr id="14" name="TextBox 13">
            <a:extLst>
              <a:ext uri="{FF2B5EF4-FFF2-40B4-BE49-F238E27FC236}">
                <a16:creationId xmlns:a16="http://schemas.microsoft.com/office/drawing/2014/main" id="{EF2CAB42-5421-54D3-C57D-39DC07B608B5}"/>
              </a:ext>
            </a:extLst>
          </p:cNvPr>
          <p:cNvSpPr txBox="1"/>
          <p:nvPr/>
        </p:nvSpPr>
        <p:spPr>
          <a:xfrm>
            <a:off x="8737613" y="181968"/>
            <a:ext cx="687944" cy="323165"/>
          </a:xfrm>
          <a:prstGeom prst="rect">
            <a:avLst/>
          </a:prstGeom>
          <a:noFill/>
        </p:spPr>
        <p:txBody>
          <a:bodyPr wrap="square" rtlCol="0">
            <a:spAutoFit/>
          </a:bodyPr>
          <a:lstStyle/>
          <a:p>
            <a:pPr algn="ctr"/>
            <a:r>
              <a:rPr lang="en-US" sz="500" b="1"/>
              <a:t>Research objectives</a:t>
            </a:r>
          </a:p>
          <a:p>
            <a:pPr algn="ctr"/>
            <a:endParaRPr lang="en-US" sz="500" b="1"/>
          </a:p>
        </p:txBody>
      </p:sp>
      <p:sp>
        <p:nvSpPr>
          <p:cNvPr id="15" name="TextBox 14">
            <a:extLst>
              <a:ext uri="{FF2B5EF4-FFF2-40B4-BE49-F238E27FC236}">
                <a16:creationId xmlns:a16="http://schemas.microsoft.com/office/drawing/2014/main" id="{62AF8153-9D5D-3E84-7063-87CC1EEF2ECF}"/>
              </a:ext>
            </a:extLst>
          </p:cNvPr>
          <p:cNvSpPr txBox="1"/>
          <p:nvPr/>
        </p:nvSpPr>
        <p:spPr>
          <a:xfrm>
            <a:off x="10161048" y="185486"/>
            <a:ext cx="632647" cy="323165"/>
          </a:xfrm>
          <a:prstGeom prst="rect">
            <a:avLst/>
          </a:prstGeom>
          <a:noFill/>
        </p:spPr>
        <p:txBody>
          <a:bodyPr wrap="square" rtlCol="0">
            <a:spAutoFit/>
          </a:bodyPr>
          <a:lstStyle/>
          <a:p>
            <a:pPr algn="ctr"/>
            <a:r>
              <a:rPr lang="en-US" sz="500" b="1" dirty="0"/>
              <a:t>Users and Beneficiaries</a:t>
            </a:r>
          </a:p>
          <a:p>
            <a:pPr algn="ctr"/>
            <a:endParaRPr lang="en-US" sz="500" b="1" dirty="0"/>
          </a:p>
        </p:txBody>
      </p:sp>
      <p:sp>
        <p:nvSpPr>
          <p:cNvPr id="16" name="Rectangle 15">
            <a:extLst>
              <a:ext uri="{FF2B5EF4-FFF2-40B4-BE49-F238E27FC236}">
                <a16:creationId xmlns:a16="http://schemas.microsoft.com/office/drawing/2014/main" id="{2CFEE608-3DC1-444E-52DE-C666D44534B8}"/>
              </a:ext>
            </a:extLst>
          </p:cNvPr>
          <p:cNvSpPr/>
          <p:nvPr/>
        </p:nvSpPr>
        <p:spPr>
          <a:xfrm>
            <a:off x="8068247" y="1824162"/>
            <a:ext cx="1732549" cy="2889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7" name="Rectangle 16">
            <a:extLst>
              <a:ext uri="{FF2B5EF4-FFF2-40B4-BE49-F238E27FC236}">
                <a16:creationId xmlns:a16="http://schemas.microsoft.com/office/drawing/2014/main" id="{8A8F682D-2F97-2448-0B74-0185FE001EBE}"/>
              </a:ext>
            </a:extLst>
          </p:cNvPr>
          <p:cNvSpPr/>
          <p:nvPr/>
        </p:nvSpPr>
        <p:spPr>
          <a:xfrm>
            <a:off x="10143279" y="1304728"/>
            <a:ext cx="1325389" cy="5171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0" name="TextBox 19">
            <a:extLst>
              <a:ext uri="{FF2B5EF4-FFF2-40B4-BE49-F238E27FC236}">
                <a16:creationId xmlns:a16="http://schemas.microsoft.com/office/drawing/2014/main" id="{28F3B447-8FCD-6BF6-4A74-9AAB13724C98}"/>
              </a:ext>
            </a:extLst>
          </p:cNvPr>
          <p:cNvSpPr txBox="1"/>
          <p:nvPr/>
        </p:nvSpPr>
        <p:spPr>
          <a:xfrm>
            <a:off x="10161048" y="1314521"/>
            <a:ext cx="1260094" cy="169277"/>
          </a:xfrm>
          <a:prstGeom prst="rect">
            <a:avLst/>
          </a:prstGeom>
          <a:noFill/>
        </p:spPr>
        <p:txBody>
          <a:bodyPr wrap="square" rtlCol="0">
            <a:spAutoFit/>
          </a:bodyPr>
          <a:lstStyle/>
          <a:p>
            <a:pPr algn="ctr"/>
            <a:r>
              <a:rPr lang="en-US" sz="500" b="1"/>
              <a:t>Outcomes/Benefits /Impact</a:t>
            </a:r>
          </a:p>
        </p:txBody>
      </p:sp>
      <p:sp>
        <p:nvSpPr>
          <p:cNvPr id="21" name="Rectangle 20">
            <a:extLst>
              <a:ext uri="{FF2B5EF4-FFF2-40B4-BE49-F238E27FC236}">
                <a16:creationId xmlns:a16="http://schemas.microsoft.com/office/drawing/2014/main" id="{8012B62B-AA6B-DE6D-A86E-66C8A495EDF8}"/>
              </a:ext>
            </a:extLst>
          </p:cNvPr>
          <p:cNvSpPr/>
          <p:nvPr/>
        </p:nvSpPr>
        <p:spPr>
          <a:xfrm>
            <a:off x="8072141" y="1824883"/>
            <a:ext cx="3400420" cy="2878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2" name="TextBox 21">
            <a:extLst>
              <a:ext uri="{FF2B5EF4-FFF2-40B4-BE49-F238E27FC236}">
                <a16:creationId xmlns:a16="http://schemas.microsoft.com/office/drawing/2014/main" id="{7CBB62CF-FB6F-B527-D482-7C8C619243B2}"/>
              </a:ext>
            </a:extLst>
          </p:cNvPr>
          <p:cNvSpPr txBox="1"/>
          <p:nvPr/>
        </p:nvSpPr>
        <p:spPr>
          <a:xfrm>
            <a:off x="9430118" y="183843"/>
            <a:ext cx="744911" cy="400110"/>
          </a:xfrm>
          <a:prstGeom prst="rect">
            <a:avLst/>
          </a:prstGeom>
          <a:noFill/>
        </p:spPr>
        <p:txBody>
          <a:bodyPr wrap="square" rtlCol="0">
            <a:spAutoFit/>
          </a:bodyPr>
          <a:lstStyle/>
          <a:p>
            <a:pPr algn="ctr"/>
            <a:r>
              <a:rPr lang="en-US" sz="500" b="1"/>
              <a:t>Competitive advantage</a:t>
            </a:r>
          </a:p>
          <a:p>
            <a:pPr algn="ctr"/>
            <a:endParaRPr lang="en-US" sz="500" b="1"/>
          </a:p>
          <a:p>
            <a:pPr algn="ctr"/>
            <a:endParaRPr lang="en-US" sz="500"/>
          </a:p>
        </p:txBody>
      </p:sp>
      <p:sp>
        <p:nvSpPr>
          <p:cNvPr id="23" name="TextBox 22">
            <a:extLst>
              <a:ext uri="{FF2B5EF4-FFF2-40B4-BE49-F238E27FC236}">
                <a16:creationId xmlns:a16="http://schemas.microsoft.com/office/drawing/2014/main" id="{FC15A043-3367-370E-FFD4-3B081E8C3E60}"/>
              </a:ext>
            </a:extLst>
          </p:cNvPr>
          <p:cNvSpPr txBox="1"/>
          <p:nvPr/>
        </p:nvSpPr>
        <p:spPr>
          <a:xfrm>
            <a:off x="9438463" y="820618"/>
            <a:ext cx="709589" cy="246221"/>
          </a:xfrm>
          <a:prstGeom prst="rect">
            <a:avLst/>
          </a:prstGeom>
          <a:noFill/>
        </p:spPr>
        <p:txBody>
          <a:bodyPr wrap="square" rtlCol="0">
            <a:spAutoFit/>
          </a:bodyPr>
          <a:lstStyle/>
          <a:p>
            <a:pPr algn="ctr"/>
            <a:r>
              <a:rPr lang="en-US" sz="500" b="1"/>
              <a:t>Unique (value) proposition</a:t>
            </a:r>
          </a:p>
        </p:txBody>
      </p:sp>
      <p:sp>
        <p:nvSpPr>
          <p:cNvPr id="24" name="TextBox 23">
            <a:extLst>
              <a:ext uri="{FF2B5EF4-FFF2-40B4-BE49-F238E27FC236}">
                <a16:creationId xmlns:a16="http://schemas.microsoft.com/office/drawing/2014/main" id="{E9DCCF8E-E063-CA83-7CC5-DEF27D1C4EB4}"/>
              </a:ext>
            </a:extLst>
          </p:cNvPr>
          <p:cNvSpPr txBox="1"/>
          <p:nvPr/>
        </p:nvSpPr>
        <p:spPr>
          <a:xfrm>
            <a:off x="8766826" y="840103"/>
            <a:ext cx="645916" cy="477054"/>
          </a:xfrm>
          <a:prstGeom prst="rect">
            <a:avLst/>
          </a:prstGeom>
          <a:noFill/>
        </p:spPr>
        <p:txBody>
          <a:bodyPr wrap="square" rtlCol="0">
            <a:spAutoFit/>
          </a:bodyPr>
          <a:lstStyle/>
          <a:p>
            <a:pPr algn="ctr"/>
            <a:r>
              <a:rPr lang="en-US" sz="500" b="1" dirty="0"/>
              <a:t>Key collaborators, partners  and resources</a:t>
            </a:r>
          </a:p>
          <a:p>
            <a:pPr algn="ctr"/>
            <a:endParaRPr lang="en-US" sz="500" b="1" dirty="0"/>
          </a:p>
        </p:txBody>
      </p:sp>
      <p:cxnSp>
        <p:nvCxnSpPr>
          <p:cNvPr id="25" name="Straight Connector 24">
            <a:extLst>
              <a:ext uri="{FF2B5EF4-FFF2-40B4-BE49-F238E27FC236}">
                <a16:creationId xmlns:a16="http://schemas.microsoft.com/office/drawing/2014/main" id="{51C192BE-C878-498D-F39A-DD3CF89EF5A9}"/>
              </a:ext>
            </a:extLst>
          </p:cNvPr>
          <p:cNvCxnSpPr>
            <a:cxnSpLocks/>
          </p:cNvCxnSpPr>
          <p:nvPr/>
        </p:nvCxnSpPr>
        <p:spPr>
          <a:xfrm flipV="1">
            <a:off x="8742658" y="823858"/>
            <a:ext cx="697431" cy="1985"/>
          </a:xfrm>
          <a:prstGeom prst="lin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193BE43-39C2-9DB4-C863-C3E26DB2D8EC}"/>
              </a:ext>
            </a:extLst>
          </p:cNvPr>
          <p:cNvSpPr/>
          <p:nvPr/>
        </p:nvSpPr>
        <p:spPr>
          <a:xfrm>
            <a:off x="8089544" y="1307112"/>
            <a:ext cx="676883"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a:t>v</a:t>
            </a:r>
          </a:p>
        </p:txBody>
      </p:sp>
      <p:sp>
        <p:nvSpPr>
          <p:cNvPr id="27" name="TextBox 26">
            <a:extLst>
              <a:ext uri="{FF2B5EF4-FFF2-40B4-BE49-F238E27FC236}">
                <a16:creationId xmlns:a16="http://schemas.microsoft.com/office/drawing/2014/main" id="{3E179603-AEE1-A338-3072-EA6861DED42D}"/>
              </a:ext>
            </a:extLst>
          </p:cNvPr>
          <p:cNvSpPr txBox="1"/>
          <p:nvPr/>
        </p:nvSpPr>
        <p:spPr>
          <a:xfrm>
            <a:off x="8068673" y="1321402"/>
            <a:ext cx="668941" cy="400110"/>
          </a:xfrm>
          <a:prstGeom prst="rect">
            <a:avLst/>
          </a:prstGeom>
          <a:noFill/>
        </p:spPr>
        <p:txBody>
          <a:bodyPr wrap="square" rtlCol="0">
            <a:spAutoFit/>
          </a:bodyPr>
          <a:lstStyle/>
          <a:p>
            <a:pPr algn="ctr"/>
            <a:r>
              <a:rPr lang="en-US" sz="500" b="1" dirty="0"/>
              <a:t>Research output</a:t>
            </a:r>
          </a:p>
          <a:p>
            <a:pPr algn="ctr"/>
            <a:r>
              <a:rPr lang="en-US" sz="500" b="1" dirty="0"/>
              <a:t> </a:t>
            </a:r>
          </a:p>
          <a:p>
            <a:pPr algn="ctr"/>
            <a:endParaRPr lang="en-US" sz="500" b="1" dirty="0"/>
          </a:p>
        </p:txBody>
      </p:sp>
      <p:sp>
        <p:nvSpPr>
          <p:cNvPr id="28" name="Rectangle 27">
            <a:extLst>
              <a:ext uri="{FF2B5EF4-FFF2-40B4-BE49-F238E27FC236}">
                <a16:creationId xmlns:a16="http://schemas.microsoft.com/office/drawing/2014/main" id="{56EC4A74-00B3-9298-25CF-73939DC7167E}"/>
              </a:ext>
            </a:extLst>
          </p:cNvPr>
          <p:cNvSpPr/>
          <p:nvPr/>
        </p:nvSpPr>
        <p:spPr>
          <a:xfrm>
            <a:off x="8747111" y="1304728"/>
            <a:ext cx="687031" cy="514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9" name="TextBox 28">
            <a:extLst>
              <a:ext uri="{FF2B5EF4-FFF2-40B4-BE49-F238E27FC236}">
                <a16:creationId xmlns:a16="http://schemas.microsoft.com/office/drawing/2014/main" id="{749C8F97-43B8-6AD7-CDC0-58BEB25F29D1}"/>
              </a:ext>
            </a:extLst>
          </p:cNvPr>
          <p:cNvSpPr txBox="1"/>
          <p:nvPr/>
        </p:nvSpPr>
        <p:spPr>
          <a:xfrm>
            <a:off x="8724510" y="1362731"/>
            <a:ext cx="668941" cy="323165"/>
          </a:xfrm>
          <a:prstGeom prst="rect">
            <a:avLst/>
          </a:prstGeom>
          <a:noFill/>
        </p:spPr>
        <p:txBody>
          <a:bodyPr wrap="square" rtlCol="0">
            <a:spAutoFit/>
          </a:bodyPr>
          <a:lstStyle/>
          <a:p>
            <a:pPr algn="ctr"/>
            <a:r>
              <a:rPr lang="en-US" sz="500" b="1" dirty="0"/>
              <a:t>Risks</a:t>
            </a:r>
          </a:p>
          <a:p>
            <a:pPr algn="ctr"/>
            <a:r>
              <a:rPr lang="en-US" sz="500" b="1" dirty="0"/>
              <a:t> </a:t>
            </a:r>
          </a:p>
          <a:p>
            <a:pPr algn="ctr"/>
            <a:endParaRPr lang="en-US" sz="500" b="1" dirty="0"/>
          </a:p>
        </p:txBody>
      </p:sp>
      <p:sp>
        <p:nvSpPr>
          <p:cNvPr id="3" name="TextBox 2">
            <a:extLst>
              <a:ext uri="{FF2B5EF4-FFF2-40B4-BE49-F238E27FC236}">
                <a16:creationId xmlns:a16="http://schemas.microsoft.com/office/drawing/2014/main" id="{2BCC14E9-8282-9E3A-EEE1-E3AC27B1FC98}"/>
              </a:ext>
            </a:extLst>
          </p:cNvPr>
          <p:cNvSpPr txBox="1"/>
          <p:nvPr/>
        </p:nvSpPr>
        <p:spPr>
          <a:xfrm>
            <a:off x="8125227" y="1870073"/>
            <a:ext cx="1378674" cy="246221"/>
          </a:xfrm>
          <a:prstGeom prst="rect">
            <a:avLst/>
          </a:prstGeom>
          <a:noFill/>
        </p:spPr>
        <p:txBody>
          <a:bodyPr wrap="square" rtlCol="0">
            <a:spAutoFit/>
          </a:bodyPr>
          <a:lstStyle/>
          <a:p>
            <a:pPr algn="ctr"/>
            <a:r>
              <a:rPr lang="en-US" sz="500" b="1" dirty="0"/>
              <a:t>Research expenses (Costs)</a:t>
            </a:r>
          </a:p>
          <a:p>
            <a:pPr algn="ctr"/>
            <a:endParaRPr lang="en-US" sz="500" b="1" dirty="0"/>
          </a:p>
        </p:txBody>
      </p:sp>
      <p:sp>
        <p:nvSpPr>
          <p:cNvPr id="4" name="TextBox 3">
            <a:extLst>
              <a:ext uri="{FF2B5EF4-FFF2-40B4-BE49-F238E27FC236}">
                <a16:creationId xmlns:a16="http://schemas.microsoft.com/office/drawing/2014/main" id="{24618639-A676-87E7-C1EF-DF947AD94CD0}"/>
              </a:ext>
            </a:extLst>
          </p:cNvPr>
          <p:cNvSpPr txBox="1"/>
          <p:nvPr/>
        </p:nvSpPr>
        <p:spPr>
          <a:xfrm>
            <a:off x="9991667" y="1878812"/>
            <a:ext cx="1278939" cy="169277"/>
          </a:xfrm>
          <a:prstGeom prst="rect">
            <a:avLst/>
          </a:prstGeom>
          <a:noFill/>
        </p:spPr>
        <p:txBody>
          <a:bodyPr wrap="square" rtlCol="0">
            <a:spAutoFit/>
          </a:bodyPr>
          <a:lstStyle/>
          <a:p>
            <a:pPr algn="ctr"/>
            <a:r>
              <a:rPr lang="en-US" sz="500" b="1"/>
              <a:t>Funding streams  (Income)</a:t>
            </a:r>
          </a:p>
        </p:txBody>
      </p:sp>
      <p:sp>
        <p:nvSpPr>
          <p:cNvPr id="34" name="Content Placeholder 2">
            <a:extLst>
              <a:ext uri="{FF2B5EF4-FFF2-40B4-BE49-F238E27FC236}">
                <a16:creationId xmlns:a16="http://schemas.microsoft.com/office/drawing/2014/main" id="{EBEECFCC-AADF-2516-05CB-AD6399AC3733}"/>
              </a:ext>
            </a:extLst>
          </p:cNvPr>
          <p:cNvSpPr>
            <a:spLocks noGrp="1"/>
          </p:cNvSpPr>
          <p:nvPr>
            <p:ph idx="1"/>
          </p:nvPr>
        </p:nvSpPr>
        <p:spPr>
          <a:xfrm>
            <a:off x="778020" y="1078630"/>
            <a:ext cx="7189321" cy="3874370"/>
          </a:xfrm>
        </p:spPr>
        <p:txBody>
          <a:bodyPr vert="horz" lIns="91440" tIns="45720" rIns="91440" bIns="45720" rtlCol="0" anchor="t">
            <a:normAutofit/>
          </a:bodyPr>
          <a:lstStyle/>
          <a:p>
            <a:pPr marL="0" indent="0">
              <a:buNone/>
            </a:pPr>
            <a:r>
              <a:rPr lang="en-US" sz="1800" dirty="0">
                <a:solidFill>
                  <a:srgbClr val="3B3B3B"/>
                </a:solidFill>
              </a:rPr>
              <a:t>A persuasive, concise introduction that provides the listener/funder with </a:t>
            </a:r>
          </a:p>
          <a:p>
            <a:pPr marL="342900" indent="-342900">
              <a:buFont typeface="Arial" panose="020B0604020202020204" pitchFamily="34" charset="0"/>
              <a:buChar char="•"/>
            </a:pPr>
            <a:r>
              <a:rPr lang="en-US" sz="1800" dirty="0">
                <a:solidFill>
                  <a:srgbClr val="3B3B3B"/>
                </a:solidFill>
              </a:rPr>
              <a:t>a solid idea of the purpose and significance/value of your research and to whom; </a:t>
            </a:r>
          </a:p>
          <a:p>
            <a:pPr marL="342900" indent="-342900">
              <a:buFont typeface="Arial" panose="020B0604020202020204" pitchFamily="34" charset="0"/>
              <a:buChar char="•"/>
            </a:pPr>
            <a:r>
              <a:rPr lang="en-US" sz="1800" dirty="0">
                <a:solidFill>
                  <a:srgbClr val="3B3B3B"/>
                </a:solidFill>
              </a:rPr>
              <a:t>what you will do and how – what is novel?</a:t>
            </a:r>
          </a:p>
          <a:p>
            <a:pPr marL="342900" indent="-342900">
              <a:buFont typeface="Arial" panose="020B0604020202020204" pitchFamily="34" charset="0"/>
              <a:buChar char="•"/>
            </a:pPr>
            <a:r>
              <a:rPr lang="en-US" sz="1800" dirty="0">
                <a:solidFill>
                  <a:srgbClr val="3B3B3B"/>
                </a:solidFill>
              </a:rPr>
              <a:t>what’s unique about </a:t>
            </a:r>
            <a:r>
              <a:rPr lang="en-GB" sz="1800" dirty="0">
                <a:solidFill>
                  <a:srgbClr val="3B3B3B"/>
                </a:solidFill>
              </a:rPr>
              <a:t>you, your team, your research to realise these benefits compared to others</a:t>
            </a:r>
          </a:p>
          <a:p>
            <a:pPr marL="342900" indent="-342900">
              <a:buFont typeface="Arial" panose="020B0604020202020204" pitchFamily="34" charset="0"/>
              <a:buChar char="•"/>
            </a:pPr>
            <a:r>
              <a:rPr lang="en-GB" sz="1800" dirty="0">
                <a:solidFill>
                  <a:srgbClr val="3B3B3B"/>
                </a:solidFill>
              </a:rPr>
              <a:t>(And therefore - why you should be funded)</a:t>
            </a:r>
          </a:p>
          <a:p>
            <a:pPr marL="0" indent="0">
              <a:buNone/>
            </a:pPr>
            <a:endParaRPr lang="en-GB" sz="1800" dirty="0">
              <a:solidFill>
                <a:schemeClr val="tx1">
                  <a:lumMod val="65000"/>
                  <a:lumOff val="35000"/>
                </a:schemeClr>
              </a:solidFill>
            </a:endParaRPr>
          </a:p>
        </p:txBody>
      </p:sp>
      <p:sp>
        <p:nvSpPr>
          <p:cNvPr id="36" name="Content Placeholder 2">
            <a:extLst>
              <a:ext uri="{FF2B5EF4-FFF2-40B4-BE49-F238E27FC236}">
                <a16:creationId xmlns:a16="http://schemas.microsoft.com/office/drawing/2014/main" id="{A4B269D0-EC7C-7334-D0EE-6318D157FA41}"/>
              </a:ext>
            </a:extLst>
          </p:cNvPr>
          <p:cNvSpPr txBox="1">
            <a:spLocks/>
          </p:cNvSpPr>
          <p:nvPr/>
        </p:nvSpPr>
        <p:spPr>
          <a:xfrm>
            <a:off x="8089544" y="2354765"/>
            <a:ext cx="3396099" cy="1732697"/>
          </a:xfrm>
          <a:prstGeom prst="rect">
            <a:avLst/>
          </a:prstGeom>
          <a:solidFill>
            <a:srgbClr val="205B62"/>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solidFill>
                  <a:schemeClr val="bg1"/>
                </a:solidFill>
              </a:rPr>
              <a:t>Funders and reviewers see plenty of applications! </a:t>
            </a:r>
          </a:p>
          <a:p>
            <a:pPr marL="0" indent="0">
              <a:buNone/>
            </a:pPr>
            <a:r>
              <a:rPr lang="en-GB" sz="2000" dirty="0">
                <a:solidFill>
                  <a:schemeClr val="bg1"/>
                </a:solidFill>
              </a:rPr>
              <a:t>Make yours stand out and is easy to understand for experts and non experts </a:t>
            </a:r>
            <a:endParaRPr lang="en-US" sz="2000" dirty="0">
              <a:solidFill>
                <a:schemeClr val="bg1"/>
              </a:solidFill>
            </a:endParaRPr>
          </a:p>
          <a:p>
            <a:pPr marL="0" indent="0">
              <a:buNone/>
            </a:pPr>
            <a:endParaRPr lang="en-US" sz="2000" dirty="0">
              <a:solidFill>
                <a:schemeClr val="bg1"/>
              </a:solidFill>
            </a:endParaRPr>
          </a:p>
        </p:txBody>
      </p:sp>
      <p:sp>
        <p:nvSpPr>
          <p:cNvPr id="37" name="TextBox 36">
            <a:extLst>
              <a:ext uri="{FF2B5EF4-FFF2-40B4-BE49-F238E27FC236}">
                <a16:creationId xmlns:a16="http://schemas.microsoft.com/office/drawing/2014/main" id="{62290C30-7F9B-1F49-43BD-AF8DB9F97778}"/>
              </a:ext>
            </a:extLst>
          </p:cNvPr>
          <p:cNvSpPr txBox="1"/>
          <p:nvPr/>
        </p:nvSpPr>
        <p:spPr>
          <a:xfrm>
            <a:off x="443786" y="5057567"/>
            <a:ext cx="7523555" cy="400110"/>
          </a:xfrm>
          <a:prstGeom prst="rect">
            <a:avLst/>
          </a:prstGeom>
          <a:noFill/>
        </p:spPr>
        <p:txBody>
          <a:bodyPr wrap="square">
            <a:spAutoFit/>
          </a:bodyPr>
          <a:lstStyle/>
          <a:p>
            <a:r>
              <a:rPr lang="en-GB" sz="2000" dirty="0">
                <a:solidFill>
                  <a:srgbClr val="205B62"/>
                </a:solidFill>
              </a:rPr>
              <a:t>It takes time to craft a compelling research value proposition !!!</a:t>
            </a:r>
          </a:p>
        </p:txBody>
      </p:sp>
      <p:sp>
        <p:nvSpPr>
          <p:cNvPr id="18" name="TextBox 17">
            <a:extLst>
              <a:ext uri="{FF2B5EF4-FFF2-40B4-BE49-F238E27FC236}">
                <a16:creationId xmlns:a16="http://schemas.microsoft.com/office/drawing/2014/main" id="{EBA4C661-A02F-2E0E-6342-28B52FC7588A}"/>
              </a:ext>
            </a:extLst>
          </p:cNvPr>
          <p:cNvSpPr txBox="1"/>
          <p:nvPr/>
        </p:nvSpPr>
        <p:spPr>
          <a:xfrm>
            <a:off x="8089544" y="4657457"/>
            <a:ext cx="3379123" cy="1200329"/>
          </a:xfrm>
          <a:prstGeom prst="rect">
            <a:avLst/>
          </a:prstGeom>
          <a:solidFill>
            <a:srgbClr val="055D67"/>
          </a:solidFill>
        </p:spPr>
        <p:txBody>
          <a:bodyPr wrap="square" rtlCol="0">
            <a:spAutoFit/>
          </a:bodyPr>
          <a:lstStyle/>
          <a:p>
            <a:r>
              <a:rPr lang="en-US" dirty="0">
                <a:solidFill>
                  <a:schemeClr val="bg1"/>
                </a:solidFill>
              </a:rPr>
              <a:t>Signpost your researchers to resources and training on communication, pitching, storytelling</a:t>
            </a:r>
          </a:p>
        </p:txBody>
      </p:sp>
      <p:sp>
        <p:nvSpPr>
          <p:cNvPr id="19" name="TextBox 18">
            <a:extLst>
              <a:ext uri="{FF2B5EF4-FFF2-40B4-BE49-F238E27FC236}">
                <a16:creationId xmlns:a16="http://schemas.microsoft.com/office/drawing/2014/main" id="{D4BE7AD0-D28C-02EF-BDBE-E6D8E8C71759}"/>
              </a:ext>
            </a:extLst>
          </p:cNvPr>
          <p:cNvSpPr txBox="1"/>
          <p:nvPr/>
        </p:nvSpPr>
        <p:spPr>
          <a:xfrm>
            <a:off x="10827599" y="189994"/>
            <a:ext cx="633878" cy="323165"/>
          </a:xfrm>
          <a:prstGeom prst="rect">
            <a:avLst/>
          </a:prstGeom>
          <a:noFill/>
        </p:spPr>
        <p:txBody>
          <a:bodyPr wrap="square" rtlCol="0">
            <a:spAutoFit/>
          </a:bodyPr>
          <a:lstStyle/>
          <a:p>
            <a:pPr algn="ctr"/>
            <a:r>
              <a:rPr lang="en-US" sz="500" b="1" dirty="0"/>
              <a:t>Problem and context (Challenge)</a:t>
            </a:r>
          </a:p>
        </p:txBody>
      </p:sp>
    </p:spTree>
    <p:extLst>
      <p:ext uri="{BB962C8B-B14F-4D97-AF65-F5344CB8AC3E}">
        <p14:creationId xmlns:p14="http://schemas.microsoft.com/office/powerpoint/2010/main" val="36107395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12BB928-A3D1-97DA-FF47-342C127FE200}"/>
              </a:ext>
            </a:extLst>
          </p:cNvPr>
          <p:cNvSpPr>
            <a:spLocks noGrp="1"/>
          </p:cNvSpPr>
          <p:nvPr>
            <p:ph type="subTitle" idx="1"/>
          </p:nvPr>
        </p:nvSpPr>
        <p:spPr/>
        <p:txBody>
          <a:bodyPr/>
          <a:lstStyle/>
          <a:p>
            <a:r>
              <a:rPr lang="en-US" dirty="0"/>
              <a:t>How to introduce yourself  at Networking events </a:t>
            </a:r>
          </a:p>
        </p:txBody>
      </p:sp>
      <p:sp>
        <p:nvSpPr>
          <p:cNvPr id="3" name="Text Placeholder 2">
            <a:extLst>
              <a:ext uri="{FF2B5EF4-FFF2-40B4-BE49-F238E27FC236}">
                <a16:creationId xmlns:a16="http://schemas.microsoft.com/office/drawing/2014/main" id="{A387877B-DC9A-C33A-DD37-FDCEFFFC4307}"/>
              </a:ext>
            </a:extLst>
          </p:cNvPr>
          <p:cNvSpPr>
            <a:spLocks noGrp="1"/>
          </p:cNvSpPr>
          <p:nvPr>
            <p:ph type="body" sz="quarter" idx="10"/>
          </p:nvPr>
        </p:nvSpPr>
        <p:spPr/>
        <p:txBody>
          <a:bodyPr/>
          <a:lstStyle/>
          <a:p>
            <a:r>
              <a:rPr lang="en-US" dirty="0"/>
              <a:t>Creating a personal pitch </a:t>
            </a:r>
          </a:p>
        </p:txBody>
      </p:sp>
    </p:spTree>
    <p:extLst>
      <p:ext uri="{BB962C8B-B14F-4D97-AF65-F5344CB8AC3E}">
        <p14:creationId xmlns:p14="http://schemas.microsoft.com/office/powerpoint/2010/main" val="2325869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A32CC5-CF99-DCB4-DDAF-842371364E60}"/>
              </a:ext>
            </a:extLst>
          </p:cNvPr>
          <p:cNvSpPr txBox="1"/>
          <p:nvPr/>
        </p:nvSpPr>
        <p:spPr>
          <a:xfrm>
            <a:off x="871838" y="1196000"/>
            <a:ext cx="11053462" cy="52322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solidFill>
                <a:latin typeface="Arial"/>
                <a:cs typeface="Arial"/>
              </a:rPr>
              <a:t>My name is X, and I work at Y. </a:t>
            </a:r>
            <a:r>
              <a:rPr lang="en-GB" sz="2000" dirty="0">
                <a:solidFill>
                  <a:schemeClr val="accent2"/>
                </a:solidFill>
                <a:cs typeface="Calibri" panose="020F0502020204030204" pitchFamily="34" charset="0"/>
              </a:rPr>
              <a:t>My research is addressing</a:t>
            </a:r>
            <a:r>
              <a:rPr lang="en-US" sz="2000" dirty="0">
                <a:solidFill>
                  <a:schemeClr val="accent2"/>
                </a:solidFill>
                <a:cs typeface="Calibri" panose="020F0502020204030204" pitchFamily="34" charset="0"/>
              </a:rPr>
              <a:t> one </a:t>
            </a:r>
            <a:r>
              <a:rPr lang="en-GB" sz="2000" b="0" u="none" strike="noStrike" dirty="0">
                <a:solidFill>
                  <a:schemeClr val="accent2"/>
                </a:solidFill>
                <a:effectLst/>
                <a:cs typeface="Calibri" panose="020F0502020204030204" pitchFamily="34" charset="0"/>
              </a:rPr>
              <a:t>of the most important health threats to humans – </a:t>
            </a:r>
            <a:r>
              <a:rPr lang="en-US" sz="2000" b="0" u="none" strike="noStrike" dirty="0">
                <a:solidFill>
                  <a:schemeClr val="accent2"/>
                </a:solidFill>
                <a:effectLst/>
                <a:cs typeface="Calibri" panose="020F0502020204030204" pitchFamily="34" charset="0"/>
              </a:rPr>
              <a:t>bacterial infections that increasingly can’t be treated with current antibiotics due to bacteria developing resistance against antibiotic drugs.</a:t>
            </a:r>
            <a:r>
              <a:rPr lang="en-GB" sz="2000" dirty="0">
                <a:solidFill>
                  <a:schemeClr val="accent2"/>
                </a:solidFill>
                <a:cs typeface="Calibri" panose="020F0502020204030204" pitchFamily="34" charset="0"/>
              </a:rPr>
              <a:t>This multidrug resistance problem was</a:t>
            </a:r>
            <a:r>
              <a:rPr lang="en-GB" sz="2000" b="0" u="none" strike="noStrike" dirty="0">
                <a:solidFill>
                  <a:schemeClr val="accent2"/>
                </a:solidFill>
                <a:effectLst/>
                <a:cs typeface="Calibri" panose="020F0502020204030204" pitchFamily="34" charset="0"/>
              </a:rPr>
              <a:t> </a:t>
            </a:r>
            <a:r>
              <a:rPr lang="en-GB" sz="2000" b="0" u="none" strike="noStrike" dirty="0">
                <a:solidFill>
                  <a:schemeClr val="accent2"/>
                </a:solidFill>
                <a:effectLst/>
              </a:rPr>
              <a:t>responsible for over 1 million global deaths in 2019 and by 2050 is projected to result in </a:t>
            </a:r>
            <a:r>
              <a:rPr lang="en-GB" sz="2000" dirty="0">
                <a:solidFill>
                  <a:schemeClr val="accent2"/>
                </a:solidFill>
              </a:rPr>
              <a:t>over 8</a:t>
            </a:r>
            <a:r>
              <a:rPr lang="en-GB" sz="2000" b="0" u="none" strike="noStrike" dirty="0">
                <a:solidFill>
                  <a:schemeClr val="accent2"/>
                </a:solidFill>
                <a:effectLst/>
              </a:rPr>
              <a:t> </a:t>
            </a:r>
            <a:r>
              <a:rPr lang="en-GB" sz="2000" dirty="0">
                <a:solidFill>
                  <a:schemeClr val="accent2"/>
                </a:solidFill>
              </a:rPr>
              <a:t>m</a:t>
            </a:r>
            <a:r>
              <a:rPr lang="en-GB" sz="2000" b="0" u="none" strike="noStrike" dirty="0">
                <a:solidFill>
                  <a:schemeClr val="accent2"/>
                </a:solidFill>
                <a:effectLst/>
              </a:rPr>
              <a:t>illion deaths per year globally and </a:t>
            </a:r>
            <a:r>
              <a:rPr lang="en-GB" sz="2000" dirty="0">
                <a:solidFill>
                  <a:schemeClr val="accent2"/>
                </a:solidFill>
              </a:rPr>
              <a:t>1 trillion US $ additional healthcare costs. </a:t>
            </a:r>
          </a:p>
          <a:p>
            <a:pPr algn="l" fontAlgn="base">
              <a:buNone/>
            </a:pPr>
            <a:r>
              <a:rPr lang="en-GB" sz="2000" b="0" u="none" strike="noStrike" dirty="0">
                <a:solidFill>
                  <a:schemeClr val="accent5"/>
                </a:solidFill>
                <a:effectLst/>
                <a:cs typeface="Calibri" panose="020F0502020204030204" pitchFamily="34" charset="0"/>
              </a:rPr>
              <a:t>Our research </a:t>
            </a:r>
            <a:r>
              <a:rPr lang="en-GB" sz="2000" dirty="0">
                <a:solidFill>
                  <a:schemeClr val="accent5"/>
                </a:solidFill>
                <a:cs typeface="Calibri" panose="020F0502020204030204" pitchFamily="34" charset="0"/>
              </a:rPr>
              <a:t>focuses on studying </a:t>
            </a:r>
            <a:r>
              <a:rPr lang="en-GB" sz="2000" b="0" u="none" strike="noStrike" dirty="0">
                <a:solidFill>
                  <a:schemeClr val="accent5"/>
                </a:solidFill>
                <a:effectLst/>
                <a:cs typeface="Calibri" panose="020F0502020204030204" pitchFamily="34" charset="0"/>
              </a:rPr>
              <a:t>one of the least understood mechanisms that enable bacteria to </a:t>
            </a:r>
            <a:r>
              <a:rPr lang="en-GB" sz="2000" dirty="0">
                <a:solidFill>
                  <a:schemeClr val="accent5"/>
                </a:solidFill>
                <a:cs typeface="Calibri" panose="020F0502020204030204" pitchFamily="34" charset="0"/>
              </a:rPr>
              <a:t>spread </a:t>
            </a:r>
            <a:r>
              <a:rPr lang="en-GB" sz="2000" b="0" u="none" strike="noStrike" dirty="0">
                <a:solidFill>
                  <a:schemeClr val="accent5"/>
                </a:solidFill>
                <a:effectLst/>
                <a:cs typeface="Calibri" panose="020F0502020204030204" pitchFamily="34" charset="0"/>
              </a:rPr>
              <a:t>resistance as a promising </a:t>
            </a:r>
            <a:r>
              <a:rPr lang="en-GB" sz="2000" dirty="0">
                <a:solidFill>
                  <a:schemeClr val="accent5"/>
                </a:solidFill>
                <a:cs typeface="Calibri" panose="020F0502020204030204" pitchFamily="34" charset="0"/>
              </a:rPr>
              <a:t>route</a:t>
            </a:r>
            <a:r>
              <a:rPr lang="en-GB" sz="2000" b="0" u="none" strike="noStrike" dirty="0">
                <a:solidFill>
                  <a:schemeClr val="accent5"/>
                </a:solidFill>
                <a:effectLst/>
                <a:cs typeface="Calibri" panose="020F0502020204030204" pitchFamily="34" charset="0"/>
              </a:rPr>
              <a:t> for addressing antibiotic resistance, </a:t>
            </a:r>
            <a:r>
              <a:rPr lang="en-GB" sz="2000" b="0" u="none" strike="noStrike" dirty="0">
                <a:solidFill>
                  <a:schemeClr val="accent6"/>
                </a:solidFill>
                <a:effectLst/>
                <a:cs typeface="Calibri" panose="020F0502020204030204" pitchFamily="34" charset="0"/>
              </a:rPr>
              <a:t>By developing strategic partnerships with industry leaders and academic institutions, we aim to accelerate the translation of our research findings into practical applications to address antibiotic resistance.</a:t>
            </a:r>
            <a:r>
              <a:rPr lang="en-US" sz="2000" dirty="0">
                <a:solidFill>
                  <a:schemeClr val="accent6"/>
                </a:solidFill>
                <a:cs typeface="Calibri" panose="020F0502020204030204" pitchFamily="34" charset="0"/>
              </a:rPr>
              <a:t> </a:t>
            </a:r>
            <a:r>
              <a:rPr lang="en-GB" sz="2000" dirty="0">
                <a:solidFill>
                  <a:schemeClr val="accent6"/>
                </a:solidFill>
                <a:cs typeface="Calibri" panose="020F0502020204030204" pitchFamily="34" charset="0"/>
              </a:rPr>
              <a:t>S</a:t>
            </a:r>
            <a:r>
              <a:rPr lang="en-US" sz="2000" b="0" u="none" strike="noStrike" dirty="0" err="1">
                <a:solidFill>
                  <a:schemeClr val="accent6"/>
                </a:solidFill>
                <a:effectLst/>
                <a:cs typeface="Calibri" panose="020F0502020204030204" pitchFamily="34" charset="0"/>
              </a:rPr>
              <a:t>itting</a:t>
            </a:r>
            <a:r>
              <a:rPr lang="en-US" sz="2000" b="0" u="none" strike="noStrike" dirty="0">
                <a:solidFill>
                  <a:schemeClr val="accent6"/>
                </a:solidFill>
                <a:effectLst/>
                <a:cs typeface="Calibri" panose="020F0502020204030204" pitchFamily="34" charset="0"/>
              </a:rPr>
              <a:t> alongside responsible prescribing and diagnostic tests, </a:t>
            </a:r>
            <a:r>
              <a:rPr lang="en-US" sz="2000" dirty="0">
                <a:solidFill>
                  <a:schemeClr val="accent6"/>
                </a:solidFill>
                <a:cs typeface="Calibri" panose="020F0502020204030204" pitchFamily="34" charset="0"/>
              </a:rPr>
              <a:t>these potential </a:t>
            </a:r>
            <a:r>
              <a:rPr lang="en-US" sz="2000" b="0" u="none" strike="noStrike" dirty="0">
                <a:solidFill>
                  <a:schemeClr val="accent6"/>
                </a:solidFill>
                <a:effectLst/>
                <a:cs typeface="Calibri" panose="020F0502020204030204" pitchFamily="34" charset="0"/>
              </a:rPr>
              <a:t>new drugs will help reduce the </a:t>
            </a:r>
            <a:r>
              <a:rPr lang="en-US" sz="2000" dirty="0">
                <a:solidFill>
                  <a:schemeClr val="accent6"/>
                </a:solidFill>
                <a:cs typeface="Calibri" panose="020F0502020204030204" pitchFamily="34" charset="0"/>
              </a:rPr>
              <a:t>health threat</a:t>
            </a:r>
            <a:r>
              <a:rPr lang="en-US" sz="2000" b="0" u="none" strike="noStrike" dirty="0">
                <a:solidFill>
                  <a:schemeClr val="accent6"/>
                </a:solidFill>
                <a:effectLst/>
                <a:cs typeface="Calibri" panose="020F0502020204030204" pitchFamily="34" charset="0"/>
              </a:rPr>
              <a:t> from antibiotic resistant infections. I’</a:t>
            </a:r>
            <a:r>
              <a:rPr lang="en-US" sz="2000" b="0" u="none" strike="noStrike" dirty="0">
                <a:solidFill>
                  <a:schemeClr val="accent1">
                    <a:lumMod val="60000"/>
                    <a:lumOff val="40000"/>
                  </a:schemeClr>
                </a:solidFill>
                <a:effectLst/>
                <a:cs typeface="Calibri" panose="020F0502020204030204" pitchFamily="34" charset="0"/>
              </a:rPr>
              <a:t>m keen to connect with R</a:t>
            </a:r>
            <a:r>
              <a:rPr lang="en-GB" sz="2000" b="0" i="0" u="none" strike="noStrike" dirty="0" err="1">
                <a:solidFill>
                  <a:schemeClr val="accent1">
                    <a:lumMod val="60000"/>
                    <a:lumOff val="40000"/>
                  </a:schemeClr>
                </a:solidFill>
                <a:effectLst/>
                <a:latin typeface="helvetica-w01-light"/>
              </a:rPr>
              <a:t>esearch</a:t>
            </a:r>
            <a:r>
              <a:rPr lang="en-GB" sz="2000" b="0" i="0" u="none" strike="noStrike" dirty="0">
                <a:solidFill>
                  <a:schemeClr val="accent1">
                    <a:lumMod val="60000"/>
                    <a:lumOff val="40000"/>
                  </a:schemeClr>
                </a:solidFill>
                <a:effectLst/>
                <a:latin typeface="helvetica-w01-light"/>
              </a:rPr>
              <a:t> Strategy Advisor for Innovation </a:t>
            </a:r>
            <a:r>
              <a:rPr lang="en-GB" sz="2000" dirty="0">
                <a:solidFill>
                  <a:schemeClr val="accent1">
                    <a:lumMod val="60000"/>
                    <a:lumOff val="40000"/>
                  </a:schemeClr>
                </a:solidFill>
              </a:rPr>
              <a:t>in the </a:t>
            </a:r>
            <a:r>
              <a:rPr lang="en-GB" sz="2000" b="0" i="0" u="none" strike="noStrike" dirty="0">
                <a:solidFill>
                  <a:schemeClr val="accent1">
                    <a:lumMod val="60000"/>
                    <a:lumOff val="40000"/>
                  </a:schemeClr>
                </a:solidFill>
                <a:effectLst/>
                <a:latin typeface="helvetica-w01-light"/>
              </a:rPr>
              <a:t>Fleming Initiative</a:t>
            </a:r>
            <a:r>
              <a:rPr lang="en-GB" sz="2000" dirty="0">
                <a:solidFill>
                  <a:schemeClr val="accent1">
                    <a:lumMod val="60000"/>
                    <a:lumOff val="40000"/>
                  </a:schemeClr>
                </a:solidFill>
                <a:latin typeface="helvetica-w01-light"/>
              </a:rPr>
              <a:t> and well as with Research leads on antimicrobial resistance </a:t>
            </a:r>
            <a:r>
              <a:rPr lang="en-US" sz="2000" b="0" u="none" strike="noStrike" dirty="0">
                <a:solidFill>
                  <a:schemeClr val="accent1">
                    <a:lumMod val="60000"/>
                    <a:lumOff val="40000"/>
                  </a:schemeClr>
                </a:solidFill>
                <a:effectLst/>
                <a:cs typeface="Calibri" panose="020F0502020204030204" pitchFamily="34" charset="0"/>
              </a:rPr>
              <a:t>in GSK, Pfizer </a:t>
            </a:r>
            <a:r>
              <a:rPr lang="en-US" sz="2000" dirty="0">
                <a:solidFill>
                  <a:schemeClr val="accent1">
                    <a:lumMod val="60000"/>
                    <a:lumOff val="40000"/>
                  </a:schemeClr>
                </a:solidFill>
                <a:cs typeface="Calibri" panose="020F0502020204030204" pitchFamily="34" charset="0"/>
              </a:rPr>
              <a:t>and </a:t>
            </a:r>
            <a:r>
              <a:rPr lang="en-US" sz="2000" b="0" u="none" strike="noStrike" dirty="0">
                <a:solidFill>
                  <a:schemeClr val="accent1">
                    <a:lumMod val="60000"/>
                    <a:lumOff val="40000"/>
                  </a:schemeClr>
                </a:solidFill>
                <a:effectLst/>
                <a:cs typeface="Calibri" panose="020F0502020204030204" pitchFamily="34" charset="0"/>
              </a:rPr>
              <a:t>Johnson and Johnson, who are the leaders in this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u="none" strike="noStrike" dirty="0">
              <a:solidFill>
                <a:schemeClr val="accent6"/>
              </a:solidFill>
              <a:effectLs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 wide range of cutting-edge, complementary techniques including molecular genetics, microscopy, biochemical and structural approaches</a:t>
            </a:r>
            <a:endParaRPr lang="en-US" dirty="0"/>
          </a:p>
        </p:txBody>
      </p:sp>
      <p:sp>
        <p:nvSpPr>
          <p:cNvPr id="7" name="Title 1">
            <a:extLst>
              <a:ext uri="{FF2B5EF4-FFF2-40B4-BE49-F238E27FC236}">
                <a16:creationId xmlns:a16="http://schemas.microsoft.com/office/drawing/2014/main" id="{AC98D3D2-82F8-9E97-D987-49FD27296A72}"/>
              </a:ext>
            </a:extLst>
          </p:cNvPr>
          <p:cNvSpPr txBox="1">
            <a:spLocks/>
          </p:cNvSpPr>
          <p:nvPr/>
        </p:nvSpPr>
        <p:spPr>
          <a:xfrm>
            <a:off x="871838" y="331693"/>
            <a:ext cx="10753123" cy="9530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55D67"/>
                </a:solidFill>
                <a:latin typeface="+mj-lt"/>
                <a:ea typeface="+mj-ea"/>
                <a:cs typeface="+mj-cs"/>
              </a:defRPr>
            </a:lvl1pPr>
          </a:lstStyle>
          <a:p>
            <a:r>
              <a:rPr lang="en-US" dirty="0">
                <a:latin typeface="Arial" panose="020B0604020202020204" pitchFamily="34" charset="0"/>
                <a:cs typeface="Arial" panose="020B0604020202020204" pitchFamily="34" charset="0"/>
              </a:rPr>
              <a:t>Personal pitch example - networking </a:t>
            </a:r>
          </a:p>
        </p:txBody>
      </p:sp>
      <p:graphicFrame>
        <p:nvGraphicFramePr>
          <p:cNvPr id="2" name="Table 1">
            <a:extLst>
              <a:ext uri="{FF2B5EF4-FFF2-40B4-BE49-F238E27FC236}">
                <a16:creationId xmlns:a16="http://schemas.microsoft.com/office/drawing/2014/main" id="{C6B251B2-5C38-3565-1E9C-3EA6393495DA}"/>
              </a:ext>
            </a:extLst>
          </p:cNvPr>
          <p:cNvGraphicFramePr>
            <a:graphicFrameLocks noGrp="1"/>
          </p:cNvGraphicFramePr>
          <p:nvPr>
            <p:extLst>
              <p:ext uri="{D42A27DB-BD31-4B8C-83A1-F6EECF244321}">
                <p14:modId xmlns:p14="http://schemas.microsoft.com/office/powerpoint/2010/main" val="453570829"/>
              </p:ext>
            </p:extLst>
          </p:nvPr>
        </p:nvGraphicFramePr>
        <p:xfrm>
          <a:off x="9281471" y="5334000"/>
          <a:ext cx="2910529" cy="1524000"/>
        </p:xfrm>
        <a:graphic>
          <a:graphicData uri="http://schemas.openxmlformats.org/drawingml/2006/table">
            <a:tbl>
              <a:tblPr firstRow="1" bandRow="1">
                <a:tableStyleId>{616DA210-FB5B-4158-B5E0-FEB733F419BA}</a:tableStyleId>
              </a:tblPr>
              <a:tblGrid>
                <a:gridCol w="2910529">
                  <a:extLst>
                    <a:ext uri="{9D8B030D-6E8A-4147-A177-3AD203B41FA5}">
                      <a16:colId xmlns:a16="http://schemas.microsoft.com/office/drawing/2014/main" val="917523200"/>
                    </a:ext>
                  </a:extLst>
                </a:gridCol>
              </a:tblGrid>
              <a:tr h="260343">
                <a:tc>
                  <a:txBody>
                    <a:bodyPr/>
                    <a:lstStyle/>
                    <a:p>
                      <a:r>
                        <a:rPr lang="en-GB" sz="1400" b="1" dirty="0">
                          <a:solidFill>
                            <a:schemeClr val="accent1"/>
                          </a:solidFill>
                          <a:latin typeface="Calibri"/>
                        </a:rPr>
                        <a:t>Name and credentials</a:t>
                      </a:r>
                    </a:p>
                  </a:txBody>
                  <a:tcPr>
                    <a:solidFill>
                      <a:schemeClr val="bg1"/>
                    </a:solidFill>
                  </a:tcPr>
                </a:tc>
                <a:extLst>
                  <a:ext uri="{0D108BD9-81ED-4DB2-BD59-A6C34878D82A}">
                    <a16:rowId xmlns:a16="http://schemas.microsoft.com/office/drawing/2014/main" val="1221266332"/>
                  </a:ext>
                </a:extLst>
              </a:tr>
              <a:tr h="260343">
                <a:tc>
                  <a:txBody>
                    <a:bodyPr/>
                    <a:lstStyle/>
                    <a:p>
                      <a:r>
                        <a:rPr lang="en-GB" sz="1400" b="1" dirty="0">
                          <a:solidFill>
                            <a:schemeClr val="accent2"/>
                          </a:solidFill>
                          <a:latin typeface="Calibri"/>
                        </a:rPr>
                        <a:t>Context/Problem/impact of problem</a:t>
                      </a:r>
                    </a:p>
                  </a:txBody>
                  <a:tcPr>
                    <a:solidFill>
                      <a:schemeClr val="bg1"/>
                    </a:solidFill>
                  </a:tcPr>
                </a:tc>
                <a:extLst>
                  <a:ext uri="{0D108BD9-81ED-4DB2-BD59-A6C34878D82A}">
                    <a16:rowId xmlns:a16="http://schemas.microsoft.com/office/drawing/2014/main" val="338873492"/>
                  </a:ext>
                </a:extLst>
              </a:tr>
              <a:tr h="260343">
                <a:tc>
                  <a:txBody>
                    <a:bodyPr/>
                    <a:lstStyle/>
                    <a:p>
                      <a:r>
                        <a:rPr lang="en-GB" sz="1400" b="1" dirty="0">
                          <a:solidFill>
                            <a:srgbClr val="C4458D"/>
                          </a:solidFill>
                          <a:latin typeface="Calibri"/>
                        </a:rPr>
                        <a:t>Solution/research/</a:t>
                      </a:r>
                    </a:p>
                  </a:txBody>
                  <a:tcPr>
                    <a:solidFill>
                      <a:schemeClr val="bg1"/>
                    </a:solidFill>
                  </a:tcPr>
                </a:tc>
                <a:extLst>
                  <a:ext uri="{0D108BD9-81ED-4DB2-BD59-A6C34878D82A}">
                    <a16:rowId xmlns:a16="http://schemas.microsoft.com/office/drawing/2014/main" val="2576094760"/>
                  </a:ext>
                </a:extLst>
              </a:tr>
              <a:tr h="260343">
                <a:tc>
                  <a:txBody>
                    <a:bodyPr/>
                    <a:lstStyle/>
                    <a:p>
                      <a:r>
                        <a:rPr lang="en-GB" sz="1400" b="1" dirty="0">
                          <a:solidFill>
                            <a:srgbClr val="92D050"/>
                          </a:solidFill>
                          <a:latin typeface="Calibri"/>
                        </a:rPr>
                        <a:t>Outcomes/Impact</a:t>
                      </a:r>
                    </a:p>
                  </a:txBody>
                  <a:tcPr>
                    <a:solidFill>
                      <a:schemeClr val="bg1"/>
                    </a:solidFill>
                  </a:tcPr>
                </a:tc>
                <a:extLst>
                  <a:ext uri="{0D108BD9-81ED-4DB2-BD59-A6C34878D82A}">
                    <a16:rowId xmlns:a16="http://schemas.microsoft.com/office/drawing/2014/main" val="3607490591"/>
                  </a:ext>
                </a:extLst>
              </a:tr>
              <a:tr h="260343">
                <a:tc>
                  <a:txBody>
                    <a:bodyPr/>
                    <a:lstStyle/>
                    <a:p>
                      <a:r>
                        <a:rPr lang="en-GB" sz="1400" b="1" dirty="0">
                          <a:solidFill>
                            <a:srgbClr val="00B0F0"/>
                          </a:solidFill>
                          <a:latin typeface="Calibri"/>
                        </a:rPr>
                        <a:t>Call to action? Need?</a:t>
                      </a:r>
                    </a:p>
                  </a:txBody>
                  <a:tcPr>
                    <a:solidFill>
                      <a:schemeClr val="bg1"/>
                    </a:solidFill>
                  </a:tcPr>
                </a:tc>
                <a:extLst>
                  <a:ext uri="{0D108BD9-81ED-4DB2-BD59-A6C34878D82A}">
                    <a16:rowId xmlns:a16="http://schemas.microsoft.com/office/drawing/2014/main" val="2303720870"/>
                  </a:ext>
                </a:extLst>
              </a:tr>
            </a:tbl>
          </a:graphicData>
        </a:graphic>
      </p:graphicFrame>
    </p:spTree>
    <p:extLst>
      <p:ext uri="{BB962C8B-B14F-4D97-AF65-F5344CB8AC3E}">
        <p14:creationId xmlns:p14="http://schemas.microsoft.com/office/powerpoint/2010/main" val="28360299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547B7-C23C-7F47-A48E-618C55A9E69E}"/>
              </a:ext>
            </a:extLst>
          </p:cNvPr>
          <p:cNvSpPr>
            <a:spLocks noGrp="1"/>
          </p:cNvSpPr>
          <p:nvPr>
            <p:ph type="title"/>
          </p:nvPr>
        </p:nvSpPr>
        <p:spPr>
          <a:xfrm>
            <a:off x="719438" y="179293"/>
            <a:ext cx="10753123" cy="953008"/>
          </a:xfrm>
        </p:spPr>
        <p:txBody>
          <a:bodyPr/>
          <a:lstStyle/>
          <a:p>
            <a:r>
              <a:rPr lang="en-US" dirty="0">
                <a:latin typeface="Arial" panose="020B0604020202020204" pitchFamily="34" charset="0"/>
                <a:cs typeface="Arial" panose="020B0604020202020204" pitchFamily="34" charset="0"/>
              </a:rPr>
              <a:t>Personal pitch – Example 2- networking </a:t>
            </a:r>
          </a:p>
        </p:txBody>
      </p:sp>
      <p:sp>
        <p:nvSpPr>
          <p:cNvPr id="18" name="Oval 17">
            <a:extLst>
              <a:ext uri="{FF2B5EF4-FFF2-40B4-BE49-F238E27FC236}">
                <a16:creationId xmlns:a16="http://schemas.microsoft.com/office/drawing/2014/main" id="{24E13DEE-F920-4246-8340-90B36EB58D46}"/>
              </a:ext>
            </a:extLst>
          </p:cNvPr>
          <p:cNvSpPr/>
          <p:nvPr/>
        </p:nvSpPr>
        <p:spPr>
          <a:xfrm>
            <a:off x="4684278" y="3613759"/>
            <a:ext cx="2231136" cy="22311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20E1C75E-C723-6B60-6F05-46342220394C}"/>
              </a:ext>
            </a:extLst>
          </p:cNvPr>
          <p:cNvSpPr txBox="1">
            <a:spLocks/>
          </p:cNvSpPr>
          <p:nvPr/>
        </p:nvSpPr>
        <p:spPr>
          <a:xfrm>
            <a:off x="719438" y="834237"/>
            <a:ext cx="9698182" cy="3981544"/>
          </a:xfrm>
          <a:prstGeom prst="rect">
            <a:avLst/>
          </a:prstGeom>
          <a:noFill/>
          <a:ln>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900" dirty="0">
              <a:solidFill>
                <a:srgbClr val="000000"/>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solidFill>
                <a:latin typeface="Arial"/>
                <a:cs typeface="Arial"/>
              </a:rPr>
              <a:t>My name is X, and I work at Y. </a:t>
            </a:r>
            <a:r>
              <a:rPr lang="en-GB" sz="2000" dirty="0">
                <a:solidFill>
                  <a:schemeClr val="accent2"/>
                </a:solidFill>
                <a:latin typeface="Arial"/>
                <a:cs typeface="Arial"/>
              </a:rPr>
              <a:t>In the UK, there has been a gradual decline in numbers of students choosing languages at GCSE, A level and in higher education</a:t>
            </a:r>
            <a:r>
              <a:rPr lang="en-GB" sz="2000" dirty="0">
                <a:solidFill>
                  <a:srgbClr val="FF21C2"/>
                </a:solidFill>
                <a:latin typeface="Arial"/>
                <a:cs typeface="Arial"/>
              </a:rPr>
              <a:t>. </a:t>
            </a:r>
            <a:r>
              <a:rPr lang="en-GB" sz="2000" dirty="0">
                <a:solidFill>
                  <a:schemeClr val="accent2"/>
                </a:solidFill>
                <a:latin typeface="Arial"/>
                <a:cs typeface="Arial"/>
              </a:rPr>
              <a:t>This lack in language skills could be costing UK Businesses up to £48 billion each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FF21C2"/>
                </a:solidFill>
                <a:latin typeface="Arial"/>
                <a:cs typeface="Arial"/>
              </a:rPr>
              <a:t>My research is raising awareness of the value of languages to key social, political and economic issues of our time, and the benefits of speaking more than one language. We are taking two approaches – at policy level and through developing a UK first pop-up languages museum, with events designed to change public opinion by demonstrating the value and the benefits of language learning through fun activities, especially for young people. Through these approaches, we aim </a:t>
            </a:r>
            <a:r>
              <a:rPr lang="en-GB" sz="2000" dirty="0">
                <a:solidFill>
                  <a:schemeClr val="accent6"/>
                </a:solidFill>
                <a:latin typeface="Arial"/>
                <a:cs typeface="Arial"/>
              </a:rPr>
              <a:t>to increase uptake in number of students choosing languages.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B0F0"/>
                </a:solidFill>
                <a:latin typeface="Arial"/>
                <a:cs typeface="Arial"/>
              </a:rPr>
              <a:t>I’m interested in connecting with heads of education or outreach at regional museums around UK to host one of our pop us.</a:t>
            </a:r>
          </a:p>
          <a:p>
            <a:pPr>
              <a:lnSpc>
                <a:spcPct val="150000"/>
              </a:lnSpc>
            </a:pPr>
            <a:endParaRPr lang="en-GB" dirty="0">
              <a:solidFill>
                <a:srgbClr val="00B0F0"/>
              </a:solidFill>
              <a:cs typeface="Calibri" panose="020F0502020204030204"/>
            </a:endParaRPr>
          </a:p>
          <a:p>
            <a:pPr>
              <a:buFont typeface="Arial" panose="020B0604020202020204" pitchFamily="34" charset="0"/>
              <a:buNone/>
            </a:pPr>
            <a:endParaRPr lang="en-GB" sz="1400" dirty="0">
              <a:solidFill>
                <a:srgbClr val="000000"/>
              </a:solidFill>
              <a:latin typeface=""/>
              <a:cs typeface="Calibri"/>
            </a:endParaRPr>
          </a:p>
          <a:p>
            <a:pPr>
              <a:buFont typeface="Arial" panose="020B0604020202020204" pitchFamily="34" charset="0"/>
              <a:buNone/>
            </a:pPr>
            <a:endParaRPr lang="en-GB" sz="1400" dirty="0">
              <a:solidFill>
                <a:srgbClr val="000000"/>
              </a:solidFill>
              <a:latin typeface=""/>
              <a:ea typeface="+mn-lt"/>
              <a:cs typeface="+mn-lt"/>
            </a:endParaRPr>
          </a:p>
        </p:txBody>
      </p:sp>
      <p:graphicFrame>
        <p:nvGraphicFramePr>
          <p:cNvPr id="4" name="Table 3">
            <a:extLst>
              <a:ext uri="{FF2B5EF4-FFF2-40B4-BE49-F238E27FC236}">
                <a16:creationId xmlns:a16="http://schemas.microsoft.com/office/drawing/2014/main" id="{DD313343-36A9-0FAB-BF29-864C66FCA2BF}"/>
              </a:ext>
            </a:extLst>
          </p:cNvPr>
          <p:cNvGraphicFramePr>
            <a:graphicFrameLocks noGrp="1"/>
          </p:cNvGraphicFramePr>
          <p:nvPr/>
        </p:nvGraphicFramePr>
        <p:xfrm>
          <a:off x="9281471" y="4750263"/>
          <a:ext cx="2910529" cy="1524000"/>
        </p:xfrm>
        <a:graphic>
          <a:graphicData uri="http://schemas.openxmlformats.org/drawingml/2006/table">
            <a:tbl>
              <a:tblPr firstRow="1" bandRow="1">
                <a:tableStyleId>{616DA210-FB5B-4158-B5E0-FEB733F419BA}</a:tableStyleId>
              </a:tblPr>
              <a:tblGrid>
                <a:gridCol w="2910529">
                  <a:extLst>
                    <a:ext uri="{9D8B030D-6E8A-4147-A177-3AD203B41FA5}">
                      <a16:colId xmlns:a16="http://schemas.microsoft.com/office/drawing/2014/main" val="917523200"/>
                    </a:ext>
                  </a:extLst>
                </a:gridCol>
              </a:tblGrid>
              <a:tr h="260343">
                <a:tc>
                  <a:txBody>
                    <a:bodyPr/>
                    <a:lstStyle/>
                    <a:p>
                      <a:r>
                        <a:rPr lang="en-GB" sz="1400" b="1" dirty="0">
                          <a:solidFill>
                            <a:schemeClr val="accent1"/>
                          </a:solidFill>
                          <a:latin typeface="Calibri"/>
                        </a:rPr>
                        <a:t>Name and credentials</a:t>
                      </a:r>
                    </a:p>
                  </a:txBody>
                  <a:tcPr>
                    <a:noFill/>
                  </a:tcPr>
                </a:tc>
                <a:extLst>
                  <a:ext uri="{0D108BD9-81ED-4DB2-BD59-A6C34878D82A}">
                    <a16:rowId xmlns:a16="http://schemas.microsoft.com/office/drawing/2014/main" val="1221266332"/>
                  </a:ext>
                </a:extLst>
              </a:tr>
              <a:tr h="260343">
                <a:tc>
                  <a:txBody>
                    <a:bodyPr/>
                    <a:lstStyle/>
                    <a:p>
                      <a:r>
                        <a:rPr lang="en-GB" sz="1400" b="1" dirty="0">
                          <a:solidFill>
                            <a:schemeClr val="accent2"/>
                          </a:solidFill>
                          <a:latin typeface="Calibri"/>
                        </a:rPr>
                        <a:t>Context/Problem/impact of problem</a:t>
                      </a:r>
                    </a:p>
                  </a:txBody>
                  <a:tcPr>
                    <a:noFill/>
                  </a:tcPr>
                </a:tc>
                <a:extLst>
                  <a:ext uri="{0D108BD9-81ED-4DB2-BD59-A6C34878D82A}">
                    <a16:rowId xmlns:a16="http://schemas.microsoft.com/office/drawing/2014/main" val="338873492"/>
                  </a:ext>
                </a:extLst>
              </a:tr>
              <a:tr h="260343">
                <a:tc>
                  <a:txBody>
                    <a:bodyPr/>
                    <a:lstStyle/>
                    <a:p>
                      <a:r>
                        <a:rPr lang="en-GB" sz="1400" b="1">
                          <a:solidFill>
                            <a:srgbClr val="C4458D"/>
                          </a:solidFill>
                          <a:latin typeface="Calibri"/>
                        </a:rPr>
                        <a:t>Solution/research/</a:t>
                      </a:r>
                    </a:p>
                  </a:txBody>
                  <a:tcPr>
                    <a:noFill/>
                  </a:tcPr>
                </a:tc>
                <a:extLst>
                  <a:ext uri="{0D108BD9-81ED-4DB2-BD59-A6C34878D82A}">
                    <a16:rowId xmlns:a16="http://schemas.microsoft.com/office/drawing/2014/main" val="2576094760"/>
                  </a:ext>
                </a:extLst>
              </a:tr>
              <a:tr h="260343">
                <a:tc>
                  <a:txBody>
                    <a:bodyPr/>
                    <a:lstStyle/>
                    <a:p>
                      <a:r>
                        <a:rPr lang="en-GB" sz="1400" b="1">
                          <a:solidFill>
                            <a:srgbClr val="92D050"/>
                          </a:solidFill>
                          <a:latin typeface="Calibri"/>
                        </a:rPr>
                        <a:t>Impact</a:t>
                      </a:r>
                    </a:p>
                  </a:txBody>
                  <a:tcPr>
                    <a:noFill/>
                  </a:tcPr>
                </a:tc>
                <a:extLst>
                  <a:ext uri="{0D108BD9-81ED-4DB2-BD59-A6C34878D82A}">
                    <a16:rowId xmlns:a16="http://schemas.microsoft.com/office/drawing/2014/main" val="3607490591"/>
                  </a:ext>
                </a:extLst>
              </a:tr>
              <a:tr h="260343">
                <a:tc>
                  <a:txBody>
                    <a:bodyPr/>
                    <a:lstStyle/>
                    <a:p>
                      <a:r>
                        <a:rPr lang="en-GB" sz="1400" b="1" dirty="0">
                          <a:solidFill>
                            <a:srgbClr val="00B0F0"/>
                          </a:solidFill>
                          <a:latin typeface="Calibri"/>
                        </a:rPr>
                        <a:t>Call to action? Need?</a:t>
                      </a:r>
                    </a:p>
                  </a:txBody>
                  <a:tcPr>
                    <a:noFill/>
                  </a:tcPr>
                </a:tc>
                <a:extLst>
                  <a:ext uri="{0D108BD9-81ED-4DB2-BD59-A6C34878D82A}">
                    <a16:rowId xmlns:a16="http://schemas.microsoft.com/office/drawing/2014/main" val="2303720870"/>
                  </a:ext>
                </a:extLst>
              </a:tr>
            </a:tbl>
          </a:graphicData>
        </a:graphic>
      </p:graphicFrame>
    </p:spTree>
    <p:extLst>
      <p:ext uri="{BB962C8B-B14F-4D97-AF65-F5344CB8AC3E}">
        <p14:creationId xmlns:p14="http://schemas.microsoft.com/office/powerpoint/2010/main" val="1188582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CC830-6FD7-27C7-C66C-6A6AD78B2BF8}"/>
              </a:ext>
            </a:extLst>
          </p:cNvPr>
          <p:cNvSpPr>
            <a:spLocks noGrp="1"/>
          </p:cNvSpPr>
          <p:nvPr>
            <p:ph type="title"/>
          </p:nvPr>
        </p:nvSpPr>
        <p:spPr>
          <a:xfrm>
            <a:off x="4531894" y="179293"/>
            <a:ext cx="6940667" cy="953008"/>
          </a:xfrm>
        </p:spPr>
        <p:txBody>
          <a:bodyPr>
            <a:normAutofit fontScale="90000"/>
          </a:bodyPr>
          <a:lstStyle/>
          <a:p>
            <a:r>
              <a:rPr lang="en-US" dirty="0"/>
              <a:t>What postdocs hear and what they tell us</a:t>
            </a:r>
          </a:p>
        </p:txBody>
      </p:sp>
      <p:sp>
        <p:nvSpPr>
          <p:cNvPr id="3" name="Content Placeholder 2">
            <a:extLst>
              <a:ext uri="{FF2B5EF4-FFF2-40B4-BE49-F238E27FC236}">
                <a16:creationId xmlns:a16="http://schemas.microsoft.com/office/drawing/2014/main" id="{59139F28-DE4D-FCC2-AB36-9159CD2B706F}"/>
              </a:ext>
            </a:extLst>
          </p:cNvPr>
          <p:cNvSpPr>
            <a:spLocks noGrp="1"/>
          </p:cNvSpPr>
          <p:nvPr>
            <p:ph idx="1"/>
          </p:nvPr>
        </p:nvSpPr>
        <p:spPr>
          <a:xfrm>
            <a:off x="4531894" y="1440000"/>
            <a:ext cx="6940667" cy="3885035"/>
          </a:xfrm>
        </p:spPr>
        <p:txBody>
          <a:bodyPr>
            <a:normAutofit lnSpcReduction="10000"/>
          </a:bodyPr>
          <a:lstStyle/>
          <a:p>
            <a:r>
              <a:rPr lang="en-US" dirty="0"/>
              <a:t>“You should apply for a grant or fellowship”</a:t>
            </a:r>
          </a:p>
          <a:p>
            <a:pPr lvl="1"/>
            <a:r>
              <a:rPr lang="en-US" dirty="0"/>
              <a:t>Lack of guidance on funding – what is the funding available? Where to find the info, how to approach the process? What makes an application competitive? How to get started, who to talk to for advice? Where can I find support resources? </a:t>
            </a:r>
          </a:p>
          <a:p>
            <a:pPr lvl="1"/>
            <a:endParaRPr lang="en-US" dirty="0"/>
          </a:p>
          <a:p>
            <a:r>
              <a:rPr lang="en-US" dirty="0"/>
              <a:t>“You should ask people for insights and support”</a:t>
            </a:r>
          </a:p>
          <a:p>
            <a:pPr lvl="1"/>
            <a:r>
              <a:rPr lang="en-US" dirty="0"/>
              <a:t>Concern and hesitancy</a:t>
            </a:r>
          </a:p>
          <a:p>
            <a:pPr lvl="1"/>
            <a:r>
              <a:rPr lang="en-US" dirty="0"/>
              <a:t>Etiquette? Fear of being bothersome. Intercultural dynamics (approaching someone more senior?)</a:t>
            </a:r>
          </a:p>
          <a:p>
            <a:pPr lvl="1"/>
            <a:r>
              <a:rPr lang="en-US" dirty="0"/>
              <a:t>Lack of network</a:t>
            </a:r>
          </a:p>
          <a:p>
            <a:endParaRPr lang="en-US" sz="2000" dirty="0"/>
          </a:p>
        </p:txBody>
      </p:sp>
      <p:pic>
        <p:nvPicPr>
          <p:cNvPr id="4" name="Picture 3">
            <a:extLst>
              <a:ext uri="{FF2B5EF4-FFF2-40B4-BE49-F238E27FC236}">
                <a16:creationId xmlns:a16="http://schemas.microsoft.com/office/drawing/2014/main" id="{191F0934-F024-CEC2-A2EB-4617D541C22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4531894" cy="6293224"/>
          </a:xfrm>
          <a:prstGeom prst="rect">
            <a:avLst/>
          </a:prstGeom>
        </p:spPr>
      </p:pic>
      <p:sp>
        <p:nvSpPr>
          <p:cNvPr id="6" name="TextBox 5">
            <a:extLst>
              <a:ext uri="{FF2B5EF4-FFF2-40B4-BE49-F238E27FC236}">
                <a16:creationId xmlns:a16="http://schemas.microsoft.com/office/drawing/2014/main" id="{360E7884-D9B6-A85B-CB84-29654CA7B9B8}"/>
              </a:ext>
            </a:extLst>
          </p:cNvPr>
          <p:cNvSpPr txBox="1"/>
          <p:nvPr/>
        </p:nvSpPr>
        <p:spPr>
          <a:xfrm>
            <a:off x="4739074" y="5383468"/>
            <a:ext cx="6940666" cy="707886"/>
          </a:xfrm>
          <a:prstGeom prst="rect">
            <a:avLst/>
          </a:prstGeom>
          <a:solidFill>
            <a:srgbClr val="055D67"/>
          </a:solidFill>
        </p:spPr>
        <p:txBody>
          <a:bodyPr wrap="square">
            <a:spAutoFit/>
          </a:bodyPr>
          <a:lstStyle/>
          <a:p>
            <a:r>
              <a:rPr lang="en-GB" sz="2000" b="0" i="0" u="none" strike="noStrike" dirty="0">
                <a:solidFill>
                  <a:schemeClr val="bg1"/>
                </a:solidFill>
                <a:effectLst/>
              </a:rPr>
              <a:t>They don’t know – but everyone may assume that they know and therefore they are afraid to ask</a:t>
            </a:r>
          </a:p>
        </p:txBody>
      </p:sp>
    </p:spTree>
    <p:extLst>
      <p:ext uri="{BB962C8B-B14F-4D97-AF65-F5344CB8AC3E}">
        <p14:creationId xmlns:p14="http://schemas.microsoft.com/office/powerpoint/2010/main" val="297082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E236E-6A29-9936-8C35-EF891DEBC1E6}"/>
              </a:ext>
            </a:extLst>
          </p:cNvPr>
          <p:cNvSpPr>
            <a:spLocks noGrp="1"/>
          </p:cNvSpPr>
          <p:nvPr>
            <p:ph type="title"/>
          </p:nvPr>
        </p:nvSpPr>
        <p:spPr>
          <a:xfrm>
            <a:off x="719438" y="179293"/>
            <a:ext cx="11124219" cy="953008"/>
          </a:xfrm>
        </p:spPr>
        <p:txBody>
          <a:bodyPr>
            <a:noAutofit/>
          </a:bodyPr>
          <a:lstStyle/>
          <a:p>
            <a:r>
              <a:rPr lang="en-US" dirty="0"/>
              <a:t>Entrepreneurship training gives researchers a powerful edge</a:t>
            </a:r>
          </a:p>
        </p:txBody>
      </p:sp>
      <p:sp>
        <p:nvSpPr>
          <p:cNvPr id="3" name="Content Placeholder 2">
            <a:extLst>
              <a:ext uri="{FF2B5EF4-FFF2-40B4-BE49-F238E27FC236}">
                <a16:creationId xmlns:a16="http://schemas.microsoft.com/office/drawing/2014/main" id="{F67B9550-81B3-111A-B232-C2ABAFE16FB5}"/>
              </a:ext>
            </a:extLst>
          </p:cNvPr>
          <p:cNvSpPr>
            <a:spLocks noGrp="1"/>
          </p:cNvSpPr>
          <p:nvPr>
            <p:ph idx="1"/>
          </p:nvPr>
        </p:nvSpPr>
        <p:spPr/>
        <p:txBody>
          <a:bodyPr/>
          <a:lstStyle/>
          <a:p>
            <a:r>
              <a:rPr lang="en-US" dirty="0"/>
              <a:t>… whether staying in academia or moving beyond</a:t>
            </a:r>
          </a:p>
          <a:p>
            <a:endParaRPr lang="en-US" dirty="0"/>
          </a:p>
          <a:p>
            <a:r>
              <a:rPr lang="en-US" dirty="0"/>
              <a:t>Equips researchers with a powerful mix of mindsets and transferable skills that enhance their effectiveness within academia and prepare them for diverse future careers across sectors. </a:t>
            </a:r>
          </a:p>
          <a:p>
            <a:endParaRPr lang="en-US" dirty="0"/>
          </a:p>
          <a:p>
            <a:r>
              <a:rPr lang="en-US" dirty="0"/>
              <a:t>But low % of researchers are motived by entrepreneurship and engage with entrepreneurship </a:t>
            </a:r>
            <a:r>
              <a:rPr lang="en-US" dirty="0" err="1"/>
              <a:t>programmes</a:t>
            </a:r>
            <a:endParaRPr lang="en-US" dirty="0"/>
          </a:p>
          <a:p>
            <a:endParaRPr lang="en-US" dirty="0"/>
          </a:p>
          <a:p>
            <a:endParaRPr lang="en-US" dirty="0"/>
          </a:p>
        </p:txBody>
      </p:sp>
    </p:spTree>
    <p:extLst>
      <p:ext uri="{BB962C8B-B14F-4D97-AF65-F5344CB8AC3E}">
        <p14:creationId xmlns:p14="http://schemas.microsoft.com/office/powerpoint/2010/main" val="2826285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6F67F-EA59-AAFB-D834-AA7721E521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BDD88-B282-0B90-5D15-8C0F47C94AE7}"/>
              </a:ext>
            </a:extLst>
          </p:cNvPr>
          <p:cNvSpPr>
            <a:spLocks noGrp="1"/>
          </p:cNvSpPr>
          <p:nvPr>
            <p:ph type="title"/>
          </p:nvPr>
        </p:nvSpPr>
        <p:spPr>
          <a:xfrm>
            <a:off x="299277" y="321344"/>
            <a:ext cx="11827521" cy="1325563"/>
          </a:xfrm>
        </p:spPr>
        <p:txBody>
          <a:bodyPr>
            <a:noAutofit/>
          </a:bodyPr>
          <a:lstStyle/>
          <a:p>
            <a:r>
              <a:rPr lang="en-US" sz="4000" b="1" dirty="0">
                <a:solidFill>
                  <a:srgbClr val="055D67"/>
                </a:solidFill>
              </a:rPr>
              <a:t>Exposing researchers to entrepreneurial skills and </a:t>
            </a:r>
            <a:r>
              <a:rPr lang="en-US" dirty="0"/>
              <a:t>mindset training </a:t>
            </a:r>
            <a:r>
              <a:rPr lang="en-US" sz="4000" b="1" dirty="0">
                <a:solidFill>
                  <a:srgbClr val="055D67"/>
                </a:solidFill>
              </a:rPr>
              <a:t>affects researchers positively </a:t>
            </a:r>
          </a:p>
        </p:txBody>
      </p:sp>
      <p:sp>
        <p:nvSpPr>
          <p:cNvPr id="14" name="TextBox 13">
            <a:extLst>
              <a:ext uri="{FF2B5EF4-FFF2-40B4-BE49-F238E27FC236}">
                <a16:creationId xmlns:a16="http://schemas.microsoft.com/office/drawing/2014/main" id="{AEA1BCFA-BDDF-9E55-CD53-D56C816625FE}"/>
              </a:ext>
            </a:extLst>
          </p:cNvPr>
          <p:cNvSpPr txBox="1"/>
          <p:nvPr/>
        </p:nvSpPr>
        <p:spPr>
          <a:xfrm>
            <a:off x="443938" y="5011215"/>
            <a:ext cx="5414694" cy="1200329"/>
          </a:xfrm>
          <a:prstGeom prst="rect">
            <a:avLst/>
          </a:prstGeom>
          <a:solidFill>
            <a:schemeClr val="bg1">
              <a:lumMod val="95000"/>
            </a:schemeClr>
          </a:solidFill>
        </p:spPr>
        <p:txBody>
          <a:bodyPr wrap="square">
            <a:spAutoFit/>
          </a:bodyPr>
          <a:lstStyle/>
          <a:p>
            <a:r>
              <a:rPr lang="en-GB" i="1" dirty="0">
                <a:solidFill>
                  <a:schemeClr val="accent1">
                    <a:lumMod val="75000"/>
                  </a:schemeClr>
                </a:solidFill>
                <a:latin typeface="+mj-lt"/>
              </a:rPr>
              <a:t>“The course greatly </a:t>
            </a:r>
            <a:r>
              <a:rPr lang="en-GB" b="1" i="1" dirty="0">
                <a:solidFill>
                  <a:schemeClr val="accent1">
                    <a:lumMod val="75000"/>
                  </a:schemeClr>
                </a:solidFill>
                <a:latin typeface="+mj-lt"/>
              </a:rPr>
              <a:t>changed my perspective </a:t>
            </a:r>
            <a:r>
              <a:rPr lang="en-GB" i="1" dirty="0">
                <a:solidFill>
                  <a:schemeClr val="accent1">
                    <a:lumMod val="75000"/>
                  </a:schemeClr>
                </a:solidFill>
                <a:latin typeface="+mj-lt"/>
              </a:rPr>
              <a:t>on what is possible with academic research - particularly with respect to producing a strong societal impact”</a:t>
            </a:r>
            <a:endParaRPr lang="en-US" i="1" dirty="0">
              <a:solidFill>
                <a:schemeClr val="accent1">
                  <a:lumMod val="75000"/>
                </a:schemeClr>
              </a:solidFill>
              <a:latin typeface="+mj-lt"/>
            </a:endParaRPr>
          </a:p>
        </p:txBody>
      </p:sp>
      <p:sp>
        <p:nvSpPr>
          <p:cNvPr id="15" name="TextBox 14">
            <a:extLst>
              <a:ext uri="{FF2B5EF4-FFF2-40B4-BE49-F238E27FC236}">
                <a16:creationId xmlns:a16="http://schemas.microsoft.com/office/drawing/2014/main" id="{2FEE8093-BAE6-3E7C-34DB-B0384B32EC34}"/>
              </a:ext>
            </a:extLst>
          </p:cNvPr>
          <p:cNvSpPr txBox="1"/>
          <p:nvPr/>
        </p:nvSpPr>
        <p:spPr>
          <a:xfrm>
            <a:off x="6096000" y="5284516"/>
            <a:ext cx="6030798" cy="923330"/>
          </a:xfrm>
          <a:prstGeom prst="rect">
            <a:avLst/>
          </a:prstGeom>
          <a:solidFill>
            <a:schemeClr val="bg1">
              <a:lumMod val="95000"/>
            </a:schemeClr>
          </a:solidFill>
        </p:spPr>
        <p:txBody>
          <a:bodyPr wrap="square">
            <a:spAutoFit/>
          </a:bodyPr>
          <a:lstStyle/>
          <a:p>
            <a:r>
              <a:rPr lang="en-US" b="1" i="1" dirty="0">
                <a:solidFill>
                  <a:schemeClr val="accent1">
                    <a:lumMod val="75000"/>
                  </a:schemeClr>
                </a:solidFill>
                <a:latin typeface="+mj-lt"/>
              </a:rPr>
              <a:t>“Whenever I now have an idea,  I try to think of it as a business case</a:t>
            </a:r>
            <a:r>
              <a:rPr lang="en-US" i="1" dirty="0">
                <a:solidFill>
                  <a:schemeClr val="accent1">
                    <a:lumMod val="75000"/>
                  </a:schemeClr>
                </a:solidFill>
                <a:latin typeface="+mj-lt"/>
              </a:rPr>
              <a:t>. I put together enough information to make a strong enough case to present it. “</a:t>
            </a:r>
          </a:p>
        </p:txBody>
      </p:sp>
      <p:sp>
        <p:nvSpPr>
          <p:cNvPr id="16" name="TextBox 15">
            <a:extLst>
              <a:ext uri="{FF2B5EF4-FFF2-40B4-BE49-F238E27FC236}">
                <a16:creationId xmlns:a16="http://schemas.microsoft.com/office/drawing/2014/main" id="{3F0F6C79-66F3-6434-5629-124AB86066EB}"/>
              </a:ext>
            </a:extLst>
          </p:cNvPr>
          <p:cNvSpPr txBox="1"/>
          <p:nvPr/>
        </p:nvSpPr>
        <p:spPr>
          <a:xfrm>
            <a:off x="443938" y="3422898"/>
            <a:ext cx="5414694" cy="1477328"/>
          </a:xfrm>
          <a:prstGeom prst="rect">
            <a:avLst/>
          </a:prstGeom>
          <a:solidFill>
            <a:schemeClr val="bg1">
              <a:lumMod val="95000"/>
            </a:schemeClr>
          </a:solidFill>
        </p:spPr>
        <p:txBody>
          <a:bodyPr wrap="square">
            <a:spAutoFit/>
          </a:bodyPr>
          <a:lstStyle/>
          <a:p>
            <a:pPr marL="0" lvl="0" indent="0" algn="l" rtl="0">
              <a:lnSpc>
                <a:spcPct val="100000"/>
              </a:lnSpc>
              <a:spcBef>
                <a:spcPts val="0"/>
              </a:spcBef>
              <a:spcAft>
                <a:spcPts val="800"/>
              </a:spcAft>
              <a:buSzPts val="1100"/>
              <a:buNone/>
            </a:pPr>
            <a:r>
              <a:rPr lang="en-US" i="1" dirty="0">
                <a:solidFill>
                  <a:schemeClr val="accent1">
                    <a:lumMod val="75000"/>
                  </a:schemeClr>
                </a:solidFill>
                <a:latin typeface="+mj-lt"/>
                <a:sym typeface="Calibri"/>
              </a:rPr>
              <a:t>“I learned that it’s not a ‘bad thing’ to </a:t>
            </a:r>
            <a:r>
              <a:rPr lang="en-US" b="1" i="1" dirty="0">
                <a:solidFill>
                  <a:schemeClr val="accent1">
                    <a:lumMod val="75000"/>
                  </a:schemeClr>
                </a:solidFill>
                <a:latin typeface="+mj-lt"/>
                <a:sym typeface="Calibri"/>
              </a:rPr>
              <a:t>start a venture whilst at university</a:t>
            </a:r>
            <a:r>
              <a:rPr lang="en-US" i="1" dirty="0">
                <a:solidFill>
                  <a:schemeClr val="accent1">
                    <a:lumMod val="75000"/>
                  </a:schemeClr>
                </a:solidFill>
                <a:latin typeface="+mj-lt"/>
                <a:sym typeface="Calibri"/>
              </a:rPr>
              <a:t>; it can be a </a:t>
            </a:r>
            <a:r>
              <a:rPr lang="en-US" b="1" i="1" dirty="0">
                <a:solidFill>
                  <a:schemeClr val="accent1">
                    <a:lumMod val="75000"/>
                  </a:schemeClr>
                </a:solidFill>
                <a:latin typeface="+mj-lt"/>
                <a:sym typeface="Calibri"/>
              </a:rPr>
              <a:t>great synergy for the university and for researchers with the aspirations to start a venture based on their research</a:t>
            </a:r>
            <a:r>
              <a:rPr lang="en-US" i="1" dirty="0">
                <a:solidFill>
                  <a:schemeClr val="accent1">
                    <a:lumMod val="75000"/>
                  </a:schemeClr>
                </a:solidFill>
                <a:latin typeface="+mj-lt"/>
                <a:sym typeface="Calibri"/>
              </a:rPr>
              <a:t>.”</a:t>
            </a:r>
          </a:p>
        </p:txBody>
      </p:sp>
      <p:sp>
        <p:nvSpPr>
          <p:cNvPr id="17" name="TextBox 16">
            <a:extLst>
              <a:ext uri="{FF2B5EF4-FFF2-40B4-BE49-F238E27FC236}">
                <a16:creationId xmlns:a16="http://schemas.microsoft.com/office/drawing/2014/main" id="{5E7FA08A-EDAF-532F-CE15-8D92FF9D4F93}"/>
              </a:ext>
            </a:extLst>
          </p:cNvPr>
          <p:cNvSpPr txBox="1"/>
          <p:nvPr/>
        </p:nvSpPr>
        <p:spPr>
          <a:xfrm>
            <a:off x="6096000" y="3732785"/>
            <a:ext cx="6030798" cy="1200329"/>
          </a:xfrm>
          <a:prstGeom prst="rect">
            <a:avLst/>
          </a:prstGeom>
          <a:solidFill>
            <a:schemeClr val="bg1">
              <a:lumMod val="95000"/>
            </a:schemeClr>
          </a:solidFill>
        </p:spPr>
        <p:txBody>
          <a:bodyPr wrap="square">
            <a:spAutoFit/>
          </a:bodyPr>
          <a:lstStyle>
            <a:defPPr>
              <a:defRPr lang="en-US"/>
            </a:defPPr>
            <a:lvl1pPr fontAlgn="base">
              <a:defRPr b="1" i="1">
                <a:solidFill>
                  <a:schemeClr val="accent1">
                    <a:lumMod val="75000"/>
                  </a:schemeClr>
                </a:solidFill>
              </a:defRPr>
            </a:lvl1pPr>
          </a:lstStyle>
          <a:p>
            <a:r>
              <a:rPr lang="en-GB" b="0" dirty="0">
                <a:latin typeface="+mj-lt"/>
              </a:rPr>
              <a:t>“</a:t>
            </a:r>
            <a:r>
              <a:rPr lang="en-GB" dirty="0">
                <a:latin typeface="+mj-lt"/>
              </a:rPr>
              <a:t>Pursuing different avenues that are peripheral to your research enriches your personality </a:t>
            </a:r>
            <a:r>
              <a:rPr lang="en-GB" b="0" dirty="0">
                <a:latin typeface="+mj-lt"/>
              </a:rPr>
              <a:t>and it makes you more aware of the reality around you, and hence a </a:t>
            </a:r>
            <a:r>
              <a:rPr lang="en-GB" dirty="0">
                <a:latin typeface="+mj-lt"/>
              </a:rPr>
              <a:t>more realistic researcher.” </a:t>
            </a:r>
          </a:p>
        </p:txBody>
      </p:sp>
      <p:sp>
        <p:nvSpPr>
          <p:cNvPr id="18" name="TextBox 17">
            <a:extLst>
              <a:ext uri="{FF2B5EF4-FFF2-40B4-BE49-F238E27FC236}">
                <a16:creationId xmlns:a16="http://schemas.microsoft.com/office/drawing/2014/main" id="{CD77C081-EAFA-1431-2856-3B80D9B25E6F}"/>
              </a:ext>
            </a:extLst>
          </p:cNvPr>
          <p:cNvSpPr txBox="1"/>
          <p:nvPr/>
        </p:nvSpPr>
        <p:spPr>
          <a:xfrm>
            <a:off x="6096000" y="1739448"/>
            <a:ext cx="6030798" cy="1754326"/>
          </a:xfrm>
          <a:prstGeom prst="rect">
            <a:avLst/>
          </a:prstGeom>
          <a:solidFill>
            <a:schemeClr val="bg1">
              <a:lumMod val="95000"/>
            </a:schemeClr>
          </a:solidFill>
        </p:spPr>
        <p:txBody>
          <a:bodyPr wrap="square">
            <a:spAutoFit/>
          </a:bodyPr>
          <a:lstStyle/>
          <a:p>
            <a:pPr algn="l" fontAlgn="base"/>
            <a:r>
              <a:rPr lang="en-US" sz="1800" b="1" i="1" dirty="0">
                <a:solidFill>
                  <a:schemeClr val="accent1">
                    <a:lumMod val="75000"/>
                  </a:schemeClr>
                </a:solidFill>
                <a:latin typeface="+mj-lt"/>
              </a:rPr>
              <a:t>“Running a research group and running a start-up is actually very similar”.</a:t>
            </a:r>
            <a:r>
              <a:rPr lang="en-GB" b="1" i="1" u="none" strike="noStrike" dirty="0">
                <a:solidFill>
                  <a:srgbClr val="114F88"/>
                </a:solidFill>
                <a:effectLst/>
                <a:latin typeface="+mj-lt"/>
              </a:rPr>
              <a:t> </a:t>
            </a:r>
            <a:r>
              <a:rPr lang="en-US" sz="1800" i="1" dirty="0">
                <a:solidFill>
                  <a:schemeClr val="accent1">
                    <a:lumMod val="75000"/>
                  </a:schemeClr>
                </a:solidFill>
                <a:latin typeface="+mj-lt"/>
              </a:rPr>
              <a:t>You have to use the same skill set. </a:t>
            </a:r>
            <a:r>
              <a:rPr lang="en-US" i="1" dirty="0">
                <a:solidFill>
                  <a:schemeClr val="accent1">
                    <a:lumMod val="75000"/>
                  </a:schemeClr>
                </a:solidFill>
                <a:latin typeface="+mj-lt"/>
              </a:rPr>
              <a:t>You need a vision, communicate that vision effectively to allow people to relate and makes them want to fund you and work with you under conditions of uncertainty.”</a:t>
            </a:r>
            <a:endParaRPr lang="en-GB" b="0" i="0" u="none" strike="noStrike" dirty="0">
              <a:effectLst/>
              <a:latin typeface="+mj-lt"/>
            </a:endParaRPr>
          </a:p>
        </p:txBody>
      </p:sp>
      <p:sp>
        <p:nvSpPr>
          <p:cNvPr id="3" name="TextBox 2">
            <a:extLst>
              <a:ext uri="{FF2B5EF4-FFF2-40B4-BE49-F238E27FC236}">
                <a16:creationId xmlns:a16="http://schemas.microsoft.com/office/drawing/2014/main" id="{C30129D1-81AA-4B84-56C1-029658ED6204}"/>
              </a:ext>
            </a:extLst>
          </p:cNvPr>
          <p:cNvSpPr txBox="1"/>
          <p:nvPr/>
        </p:nvSpPr>
        <p:spPr>
          <a:xfrm>
            <a:off x="443938" y="2015856"/>
            <a:ext cx="5414694" cy="1200329"/>
          </a:xfrm>
          <a:prstGeom prst="rect">
            <a:avLst/>
          </a:prstGeom>
          <a:solidFill>
            <a:schemeClr val="bg1">
              <a:lumMod val="95000"/>
            </a:schemeClr>
          </a:solidFill>
        </p:spPr>
        <p:txBody>
          <a:bodyPr wrap="square">
            <a:spAutoFit/>
          </a:bodyPr>
          <a:lstStyle/>
          <a:p>
            <a:r>
              <a:rPr lang="en-US" i="1" dirty="0">
                <a:solidFill>
                  <a:schemeClr val="accent1">
                    <a:lumMod val="75000"/>
                  </a:schemeClr>
                </a:solidFill>
                <a:latin typeface="+mj-lt"/>
                <a:sym typeface="Calibri"/>
              </a:rPr>
              <a:t>“Before engaging in entrepreneurial training, </a:t>
            </a:r>
            <a:r>
              <a:rPr lang="en-US" b="1" i="1" dirty="0">
                <a:solidFill>
                  <a:schemeClr val="accent1">
                    <a:lumMod val="75000"/>
                  </a:schemeClr>
                </a:solidFill>
                <a:latin typeface="+mj-lt"/>
                <a:sym typeface="Calibri"/>
              </a:rPr>
              <a:t>I believed that academia and the world of innovation and entrepreneurship had little in common.   </a:t>
            </a:r>
            <a:r>
              <a:rPr lang="en-US" i="1" dirty="0">
                <a:solidFill>
                  <a:schemeClr val="accent1">
                    <a:lumMod val="75000"/>
                  </a:schemeClr>
                </a:solidFill>
                <a:latin typeface="+mj-lt"/>
                <a:sym typeface="Calibri"/>
              </a:rPr>
              <a:t>How mistaken I was!”</a:t>
            </a:r>
          </a:p>
        </p:txBody>
      </p:sp>
    </p:spTree>
    <p:extLst>
      <p:ext uri="{BB962C8B-B14F-4D97-AF65-F5344CB8AC3E}">
        <p14:creationId xmlns:p14="http://schemas.microsoft.com/office/powerpoint/2010/main" val="281528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BB44D-420F-8D94-C436-FB52817D6D0F}"/>
              </a:ext>
            </a:extLst>
          </p:cNvPr>
          <p:cNvSpPr>
            <a:spLocks noGrp="1"/>
          </p:cNvSpPr>
          <p:nvPr>
            <p:ph type="title"/>
          </p:nvPr>
        </p:nvSpPr>
        <p:spPr>
          <a:xfrm>
            <a:off x="719438" y="179293"/>
            <a:ext cx="11472562" cy="953008"/>
          </a:xfrm>
        </p:spPr>
        <p:txBody>
          <a:bodyPr>
            <a:normAutofit fontScale="90000"/>
          </a:bodyPr>
          <a:lstStyle/>
          <a:p>
            <a:r>
              <a:rPr lang="en-US" dirty="0"/>
              <a:t>Barriers to engaging with entrepreneurship training</a:t>
            </a:r>
          </a:p>
        </p:txBody>
      </p:sp>
      <p:sp>
        <p:nvSpPr>
          <p:cNvPr id="4" name="Google Shape;183;p7">
            <a:extLst>
              <a:ext uri="{FF2B5EF4-FFF2-40B4-BE49-F238E27FC236}">
                <a16:creationId xmlns:a16="http://schemas.microsoft.com/office/drawing/2014/main" id="{44DA5DB4-F4EF-C93E-266D-F50DCE8A6739}"/>
              </a:ext>
            </a:extLst>
          </p:cNvPr>
          <p:cNvSpPr txBox="1">
            <a:spLocks/>
          </p:cNvSpPr>
          <p:nvPr/>
        </p:nvSpPr>
        <p:spPr>
          <a:xfrm>
            <a:off x="6319655" y="1605891"/>
            <a:ext cx="5794898" cy="671599"/>
          </a:xfrm>
          <a:prstGeom prst="rect">
            <a:avLst/>
          </a:prstGeom>
          <a:solidFill>
            <a:schemeClr val="bg2"/>
          </a:solid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400"/>
              <a:buFont typeface="Arial" panose="020B0604020202020204" pitchFamily="34" charset="0"/>
              <a:buNone/>
            </a:pPr>
            <a:r>
              <a:rPr lang="en-US" sz="2000" dirty="0">
                <a:ea typeface="Calibri"/>
                <a:cs typeface="Calibri"/>
                <a:sym typeface="Calibri"/>
              </a:rPr>
              <a:t>“Entrepreneurship programs are not relevant to me, I don’t want to start a company”</a:t>
            </a:r>
            <a:endParaRPr lang="en-US" sz="2000" dirty="0"/>
          </a:p>
        </p:txBody>
      </p:sp>
      <p:sp>
        <p:nvSpPr>
          <p:cNvPr id="5" name="Google Shape;187;p7">
            <a:extLst>
              <a:ext uri="{FF2B5EF4-FFF2-40B4-BE49-F238E27FC236}">
                <a16:creationId xmlns:a16="http://schemas.microsoft.com/office/drawing/2014/main" id="{273C2228-CB07-CC94-ADD0-38F51C1FF576}"/>
              </a:ext>
            </a:extLst>
          </p:cNvPr>
          <p:cNvSpPr txBox="1"/>
          <p:nvPr/>
        </p:nvSpPr>
        <p:spPr>
          <a:xfrm>
            <a:off x="301102" y="2729892"/>
            <a:ext cx="5794897" cy="671599"/>
          </a:xfrm>
          <a:prstGeom prst="rect">
            <a:avLst/>
          </a:prstGeom>
          <a:solidFill>
            <a:schemeClr val="bg2"/>
          </a:solid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400"/>
              <a:buFont typeface="Arial"/>
              <a:buNone/>
            </a:pPr>
            <a:r>
              <a:rPr lang="en-US" sz="2000" dirty="0">
                <a:ea typeface="Calibri"/>
                <a:cs typeface="Calibri"/>
                <a:sym typeface="Calibri"/>
              </a:rPr>
              <a:t>“ I don’t have time, my research takes priority as I want an academic position”</a:t>
            </a:r>
            <a:endParaRPr sz="2000" dirty="0">
              <a:ea typeface="Calibri"/>
              <a:cs typeface="Calibri"/>
              <a:sym typeface="Calibri"/>
            </a:endParaRPr>
          </a:p>
        </p:txBody>
      </p:sp>
      <p:sp>
        <p:nvSpPr>
          <p:cNvPr id="6" name="Google Shape;190;p7">
            <a:extLst>
              <a:ext uri="{FF2B5EF4-FFF2-40B4-BE49-F238E27FC236}">
                <a16:creationId xmlns:a16="http://schemas.microsoft.com/office/drawing/2014/main" id="{33A7D59F-2CD9-2D8B-FA81-59D4688A48FE}"/>
              </a:ext>
            </a:extLst>
          </p:cNvPr>
          <p:cNvSpPr txBox="1"/>
          <p:nvPr/>
        </p:nvSpPr>
        <p:spPr>
          <a:xfrm>
            <a:off x="6319655" y="2908894"/>
            <a:ext cx="5794896" cy="671599"/>
          </a:xfrm>
          <a:prstGeom prst="rect">
            <a:avLst/>
          </a:prstGeom>
          <a:solidFill>
            <a:schemeClr val="bg2"/>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000" dirty="0">
                <a:ea typeface="Calibri"/>
                <a:cs typeface="Calibri"/>
                <a:sym typeface="Calibri"/>
              </a:rPr>
              <a:t>“ I don’t understand business language. I lack confidence to engage”</a:t>
            </a:r>
            <a:endParaRPr sz="2000" dirty="0">
              <a:ea typeface="Calibri"/>
              <a:cs typeface="Calibri"/>
              <a:sym typeface="Calibri"/>
            </a:endParaRPr>
          </a:p>
        </p:txBody>
      </p:sp>
      <p:sp>
        <p:nvSpPr>
          <p:cNvPr id="7" name="Google Shape;190;p7">
            <a:extLst>
              <a:ext uri="{FF2B5EF4-FFF2-40B4-BE49-F238E27FC236}">
                <a16:creationId xmlns:a16="http://schemas.microsoft.com/office/drawing/2014/main" id="{FB44D0AC-A1D2-1C44-84D8-259C2990EF64}"/>
              </a:ext>
            </a:extLst>
          </p:cNvPr>
          <p:cNvSpPr txBox="1"/>
          <p:nvPr/>
        </p:nvSpPr>
        <p:spPr>
          <a:xfrm>
            <a:off x="3558270" y="4018938"/>
            <a:ext cx="5794897" cy="836860"/>
          </a:xfrm>
          <a:prstGeom prst="rect">
            <a:avLst/>
          </a:prstGeom>
          <a:solidFill>
            <a:schemeClr val="bg2"/>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000" dirty="0">
                <a:ea typeface="Calibri"/>
                <a:cs typeface="Calibri"/>
                <a:sym typeface="Calibri"/>
              </a:rPr>
              <a:t>“ I’ve fought hard for recognition in Academia , I do not want to look stupid in business environment ” (woman researcher)</a:t>
            </a:r>
            <a:endParaRPr sz="2000" dirty="0">
              <a:ea typeface="Calibri"/>
              <a:cs typeface="Calibri"/>
              <a:sym typeface="Calibri"/>
            </a:endParaRPr>
          </a:p>
        </p:txBody>
      </p:sp>
      <p:sp>
        <p:nvSpPr>
          <p:cNvPr id="8" name="Google Shape;183;p7">
            <a:extLst>
              <a:ext uri="{FF2B5EF4-FFF2-40B4-BE49-F238E27FC236}">
                <a16:creationId xmlns:a16="http://schemas.microsoft.com/office/drawing/2014/main" id="{4C76E82F-D9FE-5191-3769-BCAB2BD249FB}"/>
              </a:ext>
            </a:extLst>
          </p:cNvPr>
          <p:cNvSpPr txBox="1">
            <a:spLocks/>
          </p:cNvSpPr>
          <p:nvPr/>
        </p:nvSpPr>
        <p:spPr>
          <a:xfrm>
            <a:off x="301102" y="1680221"/>
            <a:ext cx="5794898" cy="395757"/>
          </a:xfrm>
          <a:prstGeom prst="rect">
            <a:avLst/>
          </a:prstGeom>
          <a:solidFill>
            <a:schemeClr val="bg2"/>
          </a:solid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2400"/>
              <a:buFont typeface="Arial" panose="020B0604020202020204" pitchFamily="34" charset="0"/>
              <a:buNone/>
            </a:pPr>
            <a:r>
              <a:rPr lang="en-US" sz="2000" dirty="0">
                <a:cs typeface="Calibri"/>
                <a:sym typeface="Calibri"/>
              </a:rPr>
              <a:t>“Business and commercialization puts me off” </a:t>
            </a:r>
            <a:endParaRPr lang="en-US" sz="2000" dirty="0"/>
          </a:p>
        </p:txBody>
      </p:sp>
      <p:sp>
        <p:nvSpPr>
          <p:cNvPr id="12" name="Google Shape;190;p7">
            <a:extLst>
              <a:ext uri="{FF2B5EF4-FFF2-40B4-BE49-F238E27FC236}">
                <a16:creationId xmlns:a16="http://schemas.microsoft.com/office/drawing/2014/main" id="{0343E6D3-C508-1ACA-AEC3-D884740EB44B}"/>
              </a:ext>
            </a:extLst>
          </p:cNvPr>
          <p:cNvSpPr txBox="1"/>
          <p:nvPr/>
        </p:nvSpPr>
        <p:spPr>
          <a:xfrm>
            <a:off x="2736405" y="5398604"/>
            <a:ext cx="7706308" cy="652668"/>
          </a:xfrm>
          <a:prstGeom prst="rect">
            <a:avLst/>
          </a:prstGeom>
          <a:solidFill>
            <a:schemeClr val="tx1">
              <a:lumMod val="50000"/>
              <a:lumOff val="50000"/>
            </a:schemeClr>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GB" sz="2000" dirty="0">
                <a:solidFill>
                  <a:schemeClr val="bg1"/>
                </a:solidFill>
                <a:ea typeface="Calibri"/>
                <a:cs typeface="Calibri"/>
                <a:sym typeface="Calibri"/>
              </a:rPr>
              <a:t>Some PIs think that entrepreneurial training is a distraction to the research activities postdocs are employed to carry out</a:t>
            </a:r>
            <a:endParaRPr sz="2000" dirty="0">
              <a:solidFill>
                <a:schemeClr val="bg1"/>
              </a:solidFill>
              <a:ea typeface="Calibri"/>
              <a:cs typeface="Calibri"/>
              <a:sym typeface="Calibri"/>
            </a:endParaRPr>
          </a:p>
        </p:txBody>
      </p:sp>
      <p:sp>
        <p:nvSpPr>
          <p:cNvPr id="13" name="TextBox 12">
            <a:extLst>
              <a:ext uri="{FF2B5EF4-FFF2-40B4-BE49-F238E27FC236}">
                <a16:creationId xmlns:a16="http://schemas.microsoft.com/office/drawing/2014/main" id="{67E50BA3-FE05-7CD9-BEF4-23608FF633A8}"/>
              </a:ext>
            </a:extLst>
          </p:cNvPr>
          <p:cNvSpPr txBox="1"/>
          <p:nvPr/>
        </p:nvSpPr>
        <p:spPr>
          <a:xfrm>
            <a:off x="4551351" y="1040914"/>
            <a:ext cx="3536607" cy="461665"/>
          </a:xfrm>
          <a:prstGeom prst="rect">
            <a:avLst/>
          </a:prstGeom>
          <a:noFill/>
        </p:spPr>
        <p:txBody>
          <a:bodyPr wrap="square" rtlCol="0">
            <a:spAutoFit/>
          </a:bodyPr>
          <a:lstStyle/>
          <a:p>
            <a:r>
              <a:rPr lang="en-US" sz="2400" b="1" dirty="0">
                <a:solidFill>
                  <a:srgbClr val="FF0000"/>
                </a:solidFill>
              </a:rPr>
              <a:t>X </a:t>
            </a:r>
            <a:r>
              <a:rPr lang="en-US" sz="2400" dirty="0"/>
              <a:t>Common concerns</a:t>
            </a:r>
          </a:p>
        </p:txBody>
      </p:sp>
    </p:spTree>
    <p:extLst>
      <p:ext uri="{BB962C8B-B14F-4D97-AF65-F5344CB8AC3E}">
        <p14:creationId xmlns:p14="http://schemas.microsoft.com/office/powerpoint/2010/main" val="2317074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4D944814-EC56-7F49-8943-6CFD742CA0FA}" vid="{F2683900-4726-EA4A-931F-05F0BC9643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2F383168B52A41B631C4711F250E0E" ma:contentTypeVersion="18" ma:contentTypeDescription="Create a new document." ma:contentTypeScope="" ma:versionID="69728b740be0a715bb378dd5f68e1253">
  <xsd:schema xmlns:xsd="http://www.w3.org/2001/XMLSchema" xmlns:xs="http://www.w3.org/2001/XMLSchema" xmlns:p="http://schemas.microsoft.com/office/2006/metadata/properties" xmlns:ns2="3e66a261-be31-40cd-901e-f2f05e31101f" xmlns:ns3="a69782c5-a296-4cc3-a956-a8dd22251042" targetNamespace="http://schemas.microsoft.com/office/2006/metadata/properties" ma:root="true" ma:fieldsID="3fbf7912bf0246935cb3026abb997972" ns2:_="" ns3:_="">
    <xsd:import namespace="3e66a261-be31-40cd-901e-f2f05e31101f"/>
    <xsd:import namespace="a69782c5-a296-4cc3-a956-a8dd2225104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Added" minOccurs="0"/>
                <xsd:element ref="ns3:SharedWithUsers" minOccurs="0"/>
                <xsd:element ref="ns3:SharedWithDetails" minOccurs="0"/>
                <xsd:element ref="ns2:MediaServiceObjectDetectorVersion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66a261-be31-40cd-901e-f2f05e3110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a27f011-1a9c-4bbb-bffd-f61e666ec8a0"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Added" ma:index="19" nillable="true" ma:displayName="Added" ma:format="DateOnly" ma:internalName="Added">
      <xsd:simpleType>
        <xsd:restriction base="dms:DateTim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9782c5-a296-4cc3-a956-a8dd22251042"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ac168e2-f944-4799-967e-9f3ba8826137}" ma:internalName="TaxCatchAll" ma:showField="CatchAllData" ma:web="a69782c5-a296-4cc3-a956-a8dd2225104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69782c5-a296-4cc3-a956-a8dd22251042" xsi:nil="true"/>
    <Added xmlns="3e66a261-be31-40cd-901e-f2f05e31101f" xsi:nil="true"/>
    <lcf76f155ced4ddcb4097134ff3c332f xmlns="3e66a261-be31-40cd-901e-f2f05e31101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AAF7FD-5F83-4136-92FE-5726AF5A3A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66a261-be31-40cd-901e-f2f05e31101f"/>
    <ds:schemaRef ds:uri="a69782c5-a296-4cc3-a956-a8dd222510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DDAC3C-C9A4-4B23-A924-4FA7A9E46828}">
  <ds:schemaRefs>
    <ds:schemaRef ds:uri="http://schemas.microsoft.com/office/2006/documentManagement/types"/>
    <ds:schemaRef ds:uri="http://purl.org/dc/terms/"/>
    <ds:schemaRef ds:uri="http://purl.org/dc/elements/1.1/"/>
    <ds:schemaRef ds:uri="3e66a261-be31-40cd-901e-f2f05e31101f"/>
    <ds:schemaRef ds:uri="http://schemas.microsoft.com/office/2006/metadata/properties"/>
    <ds:schemaRef ds:uri="http://schemas.microsoft.com/office/infopath/2007/PartnerControls"/>
    <ds:schemaRef ds:uri="http://purl.org/dc/dcmitype/"/>
    <ds:schemaRef ds:uri="http://www.w3.org/XML/1998/namespace"/>
    <ds:schemaRef ds:uri="http://schemas.openxmlformats.org/package/2006/metadata/core-properties"/>
    <ds:schemaRef ds:uri="a69782c5-a296-4cc3-a956-a8dd22251042"/>
  </ds:schemaRefs>
</ds:datastoreItem>
</file>

<file path=customXml/itemProps3.xml><?xml version="1.0" encoding="utf-8"?>
<ds:datastoreItem xmlns:ds="http://schemas.openxmlformats.org/officeDocument/2006/customXml" ds:itemID="{DB61E4A3-78F1-4CB2-BDEB-4C9DA7CAB3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7706</TotalTime>
  <Words>6886</Words>
  <Application>Microsoft Macintosh PowerPoint</Application>
  <PresentationFormat>Widescreen</PresentationFormat>
  <Paragraphs>916</Paragraphs>
  <Slides>54</Slides>
  <Notes>53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Aptos</vt:lpstr>
      <vt:lpstr>Arial</vt:lpstr>
      <vt:lpstr>Calibri</vt:lpstr>
      <vt:lpstr>helvetica-w01-light</vt:lpstr>
      <vt:lpstr>Myriad Pro</vt:lpstr>
      <vt:lpstr>regular_bold</vt:lpstr>
      <vt:lpstr>Segoe UI</vt:lpstr>
      <vt:lpstr>Times New Roman</vt:lpstr>
      <vt:lpstr>Office Theme</vt:lpstr>
      <vt:lpstr>PowerPoint Presentation</vt:lpstr>
      <vt:lpstr>Today’s session</vt:lpstr>
      <vt:lpstr>Actions after this session</vt:lpstr>
      <vt:lpstr>Growing pressure to demonstrate real world impact and develop transferable skills of researchers</vt:lpstr>
      <vt:lpstr>European competence framework for researchers</vt:lpstr>
      <vt:lpstr>What postdocs hear and what they tell us</vt:lpstr>
      <vt:lpstr>Entrepreneurship training gives researchers a powerful edge</vt:lpstr>
      <vt:lpstr>Exposing researchers to entrepreneurial skills and mindset training affects researchers positively </vt:lpstr>
      <vt:lpstr>Barriers to engaging with entrepreneurship training</vt:lpstr>
      <vt:lpstr>The Research Canvas as a Multi-Purpose Tool</vt:lpstr>
      <vt:lpstr>Entrepreneurial mindset:  A set of mental habits that empower individuals to spot and seize opportunities in diverse environments  </vt:lpstr>
      <vt:lpstr>PowerPoint Presentation</vt:lpstr>
      <vt:lpstr>PowerPoint Presentation</vt:lpstr>
      <vt:lpstr>PowerPoint Presentation</vt:lpstr>
      <vt:lpstr>Business Model Canvas</vt:lpstr>
      <vt:lpstr>Example: Nespresso</vt:lpstr>
      <vt:lpstr>PowerPoint Presentation</vt:lpstr>
      <vt:lpstr>Customer value proposition</vt:lpstr>
      <vt:lpstr>PowerPoint Presentation</vt:lpstr>
      <vt:lpstr>Nespresso CVPs</vt:lpstr>
      <vt:lpstr>PowerPoint Presentation</vt:lpstr>
      <vt:lpstr>Over to you</vt:lpstr>
      <vt:lpstr>Research Canvas</vt:lpstr>
      <vt:lpstr>Research Canvas – early stages of translational research</vt:lpstr>
      <vt:lpstr>Guidance Research Canvas</vt:lpstr>
      <vt:lpstr>Over to you</vt:lpstr>
      <vt:lpstr>Desirability </vt:lpstr>
      <vt:lpstr>1. Problem &amp; context (challenge) </vt:lpstr>
      <vt:lpstr>Be more outward looking – wider context of research - WHY</vt:lpstr>
      <vt:lpstr>Methodology- building knowledge &amp; skills</vt:lpstr>
      <vt:lpstr>Methodology: Market/Industry Reports</vt:lpstr>
      <vt:lpstr>Methodology: Consultancy insight reports</vt:lpstr>
      <vt:lpstr>Methodology – Patent databases</vt:lpstr>
      <vt:lpstr>Identifying a need/priority: UNSDGs</vt:lpstr>
      <vt:lpstr>Identifying a need/priority: Engaging with policy makers</vt:lpstr>
      <vt:lpstr>How to Identify the Right People to Speak With</vt:lpstr>
      <vt:lpstr>Over to you</vt:lpstr>
      <vt:lpstr>2.Users and Beneficiaries</vt:lpstr>
      <vt:lpstr>Tool: Beneficiary value proposition</vt:lpstr>
      <vt:lpstr>PowerPoint Presentation</vt:lpstr>
      <vt:lpstr>4. Research response</vt:lpstr>
      <vt:lpstr>5. Research objectives &amp; work plan</vt:lpstr>
      <vt:lpstr>6. Research Outputs</vt:lpstr>
      <vt:lpstr>7. Actions to achieve outcomes/Impact</vt:lpstr>
      <vt:lpstr>8. Key collaborators, partners, resources</vt:lpstr>
      <vt:lpstr>8. Key collaborators, partners, resources</vt:lpstr>
      <vt:lpstr>9. Competitive advantage</vt:lpstr>
      <vt:lpstr>10. Research expenses (costs)</vt:lpstr>
      <vt:lpstr>11. Funding streams (income)</vt:lpstr>
      <vt:lpstr>12. Risks</vt:lpstr>
      <vt:lpstr>13. Unique value proposition</vt:lpstr>
      <vt:lpstr>PowerPoint Presentation</vt:lpstr>
      <vt:lpstr>PowerPoint Presentation</vt:lpstr>
      <vt:lpstr>Personal pitch – Example 2- networking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Katia Smith-Litiere</dc:creator>
  <cp:keywords/>
  <dc:description/>
  <cp:lastModifiedBy>Katia Smith-Litiere</cp:lastModifiedBy>
  <cp:revision>40</cp:revision>
  <dcterms:created xsi:type="dcterms:W3CDTF">2025-01-10T15:48:37Z</dcterms:created>
  <dcterms:modified xsi:type="dcterms:W3CDTF">2025-06-12T14:47:44Z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0x010100922F383168B52A41B631C4711F250E0E</vt:lpwstr>
  </property>
  <property fmtid="{D5CDD505-2E9C-101B-9397-08002B2CF9AE}" pid="3" name="MediaServiceImageTags">
    <vt:lpwstr/>
  </property>
</Properties>
</file>