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80" r:id="rId3"/>
    <p:sldId id="260" r:id="rId4"/>
    <p:sldId id="282" r:id="rId5"/>
    <p:sldId id="297" r:id="rId6"/>
    <p:sldId id="261" r:id="rId7"/>
    <p:sldId id="258" r:id="rId8"/>
    <p:sldId id="298" r:id="rId9"/>
    <p:sldId id="272" r:id="rId10"/>
    <p:sldId id="299" r:id="rId11"/>
    <p:sldId id="292" r:id="rId12"/>
    <p:sldId id="262" r:id="rId13"/>
    <p:sldId id="284" r:id="rId14"/>
    <p:sldId id="285" r:id="rId15"/>
    <p:sldId id="288" r:id="rId16"/>
    <p:sldId id="287" r:id="rId17"/>
    <p:sldId id="289" r:id="rId18"/>
    <p:sldId id="265" r:id="rId19"/>
    <p:sldId id="264" r:id="rId20"/>
    <p:sldId id="278" r:id="rId21"/>
    <p:sldId id="293" r:id="rId22"/>
    <p:sldId id="283" r:id="rId23"/>
    <p:sldId id="294" r:id="rId24"/>
    <p:sldId id="266" r:id="rId25"/>
    <p:sldId id="286" r:id="rId26"/>
    <p:sldId id="296" r:id="rId27"/>
    <p:sldId id="277" r:id="rId28"/>
  </p:sldIdLst>
  <p:sldSz cx="9144000" cy="5143500" type="screen16x9"/>
  <p:notesSz cx="6797675" cy="9928225"/>
  <p:embeddedFontLst>
    <p:embeddedFont>
      <p:font typeface="Comfortaa" panose="020B0604020202020204" charset="0"/>
      <p:regular r:id="rId30"/>
      <p:bold r:id="rId31"/>
    </p:embeddedFont>
    <p:embeddedFont>
      <p:font typeface="Georgia" panose="02040502050405020303" pitchFamily="18"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432">
          <p15:clr>
            <a:srgbClr val="747775"/>
          </p15:clr>
        </p15:guide>
        <p15:guide id="4" orient="horz" pos="3055">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T6YcRyyP1oO/rboXSFEYswhlY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6" autoAdjust="0"/>
  </p:normalViewPr>
  <p:slideViewPr>
    <p:cSldViewPr snapToGrid="0">
      <p:cViewPr varScale="1">
        <p:scale>
          <a:sx n="126" d="100"/>
          <a:sy n="126" d="100"/>
        </p:scale>
        <p:origin x="1426" y="312"/>
      </p:cViewPr>
      <p:guideLst>
        <p:guide orient="horz" pos="1620"/>
        <p:guide pos="2880"/>
        <p:guide orient="horz" pos="432"/>
        <p:guide orient="horz" pos="30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ca1jas\AppData\Local\Temp\c12733d0-562a-46f0-9312-6636054ee9cc_drive-download-20240417T081030Z-001.zip.9cc\Survey%20plo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Postdoc</a:t>
            </a:r>
            <a:r>
              <a:rPr lang="en-GB" baseline="0" dirty="0"/>
              <a:t> perceptions of</a:t>
            </a:r>
            <a:r>
              <a:rPr lang="en-GB" dirty="0"/>
              <a:t> PI Support (by time</a:t>
            </a:r>
            <a:r>
              <a:rPr lang="en-GB" baseline="0" dirty="0"/>
              <a:t> at UoS)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14768921407377861"/>
          <c:y val="0.17231126596980256"/>
          <c:w val="0.82177643478118323"/>
          <c:h val="0.60896558661874578"/>
        </c:manualLayout>
      </c:layout>
      <c:barChart>
        <c:barDir val="col"/>
        <c:grouping val="clustered"/>
        <c:varyColors val="0"/>
        <c:ser>
          <c:idx val="0"/>
          <c:order val="0"/>
          <c:tx>
            <c:strRef>
              <c:f>'Time-Freq-Support'!$C$10</c:f>
              <c:strCache>
                <c:ptCount val="1"/>
                <c:pt idx="0">
                  <c:v>Desired freq</c:v>
                </c:pt>
              </c:strCache>
            </c:strRef>
          </c:tx>
          <c:spPr>
            <a:solidFill>
              <a:schemeClr val="accent1"/>
            </a:solidFill>
            <a:ln>
              <a:noFill/>
            </a:ln>
            <a:effectLst/>
          </c:spPr>
          <c:invertIfNegative val="0"/>
          <c:errBars>
            <c:errBarType val="plus"/>
            <c:errValType val="cust"/>
            <c:noEndCap val="0"/>
            <c:plus>
              <c:numRef>
                <c:f>'Time-Freq-Support'!$D$97:$D$101</c:f>
                <c:numCache>
                  <c:formatCode>General</c:formatCode>
                  <c:ptCount val="5"/>
                  <c:pt idx="0">
                    <c:v>0.5</c:v>
                  </c:pt>
                  <c:pt idx="1">
                    <c:v>0.6</c:v>
                  </c:pt>
                  <c:pt idx="2">
                    <c:v>0.6</c:v>
                  </c:pt>
                  <c:pt idx="3">
                    <c:v>0.7</c:v>
                  </c:pt>
                  <c:pt idx="4">
                    <c:v>0.5</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'Time-Freq-Support'!$B$97:$B$101</c:f>
              <c:strCache>
                <c:ptCount val="5"/>
                <c:pt idx="0">
                  <c:v>10+ years</c:v>
                </c:pt>
                <c:pt idx="1">
                  <c:v>5-10 years</c:v>
                </c:pt>
                <c:pt idx="2">
                  <c:v>2-5 years</c:v>
                </c:pt>
                <c:pt idx="3">
                  <c:v>1-2 years</c:v>
                </c:pt>
                <c:pt idx="4">
                  <c:v>Less than 1 year</c:v>
                </c:pt>
              </c:strCache>
            </c:strRef>
          </c:cat>
          <c:val>
            <c:numRef>
              <c:f>'Time-Freq-Support'!$C$97:$C$101</c:f>
              <c:numCache>
                <c:formatCode>0.0</c:formatCode>
                <c:ptCount val="5"/>
                <c:pt idx="0">
                  <c:v>1.6</c:v>
                </c:pt>
                <c:pt idx="1">
                  <c:v>1.4</c:v>
                </c:pt>
                <c:pt idx="2">
                  <c:v>1.4</c:v>
                </c:pt>
                <c:pt idx="3">
                  <c:v>0.9</c:v>
                </c:pt>
                <c:pt idx="4">
                  <c:v>1.6</c:v>
                </c:pt>
              </c:numCache>
            </c:numRef>
          </c:val>
          <c:extLst>
            <c:ext xmlns:c16="http://schemas.microsoft.com/office/drawing/2014/chart" uri="{C3380CC4-5D6E-409C-BE32-E72D297353CC}">
              <c16:uniqueId val="{00000000-9D02-400B-BE7A-423F1D86F25D}"/>
            </c:ext>
          </c:extLst>
        </c:ser>
        <c:dLbls>
          <c:showLegendKey val="0"/>
          <c:showVal val="0"/>
          <c:showCatName val="0"/>
          <c:showSerName val="0"/>
          <c:showPercent val="0"/>
          <c:showBubbleSize val="0"/>
        </c:dLbls>
        <c:gapWidth val="219"/>
        <c:overlap val="-27"/>
        <c:axId val="1536861391"/>
        <c:axId val="1521742031"/>
      </c:barChart>
      <c:catAx>
        <c:axId val="15368613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Time at</a:t>
                </a:r>
                <a:r>
                  <a:rPr lang="en-GB" baseline="0" dirty="0"/>
                  <a:t> UoS</a:t>
                </a:r>
                <a:endParaRPr lang="en-GB" dirty="0"/>
              </a:p>
            </c:rich>
          </c:tx>
          <c:layout>
            <c:manualLayout>
              <c:xMode val="edge"/>
              <c:yMode val="edge"/>
              <c:x val="0.46090914555180951"/>
              <c:y val="0.874192067454982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1742031"/>
        <c:crosses val="autoZero"/>
        <c:auto val="1"/>
        <c:lblAlgn val="ctr"/>
        <c:lblOffset val="100"/>
        <c:noMultiLvlLbl val="0"/>
      </c:catAx>
      <c:valAx>
        <c:axId val="1521742031"/>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PI Support</a:t>
                </a:r>
              </a:p>
            </c:rich>
          </c:tx>
          <c:layout>
            <c:manualLayout>
              <c:xMode val="edge"/>
              <c:yMode val="edge"/>
              <c:x val="3.6086150995831408E-2"/>
              <c:y val="0.329492007478998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6861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GB" dirty="0">
                <a:solidFill>
                  <a:schemeClr val="dk1"/>
                </a:solidFill>
              </a:rPr>
              <a:t>Mechanisms exist at the University of Sheffield (UoS) to encourage academic and research staff engagement with organisations outside academia, including knowledge exchange and consultancy</a:t>
            </a:r>
            <a:endParaRPr lang="en-GB" sz="1800" dirty="0">
              <a:solidFill>
                <a:schemeClr val="dk2"/>
              </a:solidFill>
              <a:latin typeface="Arial"/>
              <a:ea typeface="Arial"/>
              <a:cs typeface="Arial"/>
              <a:sym typeface="Arial"/>
            </a:endParaRPr>
          </a:p>
          <a:p>
            <a:pPr marL="457200" lvl="0" indent="-228600" algn="l" rtl="0">
              <a:lnSpc>
                <a:spcPct val="100000"/>
              </a:lnSpc>
              <a:spcBef>
                <a:spcPts val="0"/>
              </a:spcBef>
              <a:spcAft>
                <a:spcPts val="0"/>
              </a:spcAft>
              <a:buSzPts val="1800"/>
              <a:buNone/>
            </a:pPr>
            <a:endParaRPr lang="en-GB" dirty="0">
              <a:solidFill>
                <a:schemeClr val="dk1"/>
              </a:solidFill>
            </a:endParaRPr>
          </a:p>
          <a:p>
            <a:pPr marL="457200" lvl="0" indent="-342900" algn="l" rtl="0">
              <a:lnSpc>
                <a:spcPct val="100000"/>
              </a:lnSpc>
              <a:spcBef>
                <a:spcPts val="0"/>
              </a:spcBef>
              <a:spcAft>
                <a:spcPts val="0"/>
              </a:spcAft>
              <a:buSzPts val="1800"/>
              <a:buChar char="●"/>
            </a:pPr>
            <a:r>
              <a:rPr lang="en-GB" dirty="0">
                <a:solidFill>
                  <a:schemeClr val="dk1"/>
                </a:solidFill>
              </a:rPr>
              <a:t>Anecdotal evidence indicated that fixed-term research staff (called ‘postdocs’ here) do not make use of Concordat-mandated professional and career development days, despite the availability of internal mechanisms to support this.</a:t>
            </a:r>
            <a:endParaRPr lang="en-GB"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9024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255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4315df81d9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4315df81d9_0_6: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952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3862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0158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85856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525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315df81d9_0_3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315df81d9_0_3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315df81d9_0_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4315df81d9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91069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37973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96261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38870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3698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8370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94316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7: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t>Notes and thoughts</a:t>
            </a:r>
          </a:p>
          <a:p>
            <a:pPr marL="214313" indent="-214313">
              <a:buFont typeface="Arial" panose="020B0604020202020204" pitchFamily="34" charset="0"/>
              <a:buChar char="•"/>
            </a:pPr>
            <a:r>
              <a:rPr lang="en-GB" sz="1050" dirty="0"/>
              <a:t>Faculties fairly well represented</a:t>
            </a:r>
          </a:p>
          <a:p>
            <a:pPr marL="557213" lvl="1" indent="-214313">
              <a:buFont typeface="Arial" panose="020B0604020202020204" pitchFamily="34" charset="0"/>
              <a:buChar char="•"/>
            </a:pPr>
            <a:r>
              <a:rPr lang="en-GB" sz="1050" dirty="0"/>
              <a:t>A&amp;H under-represented in comparison to other faculties (only 5 in total – although not a bad proportion in regards to A&amp;H itself)</a:t>
            </a:r>
          </a:p>
          <a:p>
            <a:endParaRPr lang="en-GB" dirty="0"/>
          </a:p>
        </p:txBody>
      </p:sp>
    </p:spTree>
    <p:extLst>
      <p:ext uri="{BB962C8B-B14F-4D97-AF65-F5344CB8AC3E}">
        <p14:creationId xmlns:p14="http://schemas.microsoft.com/office/powerpoint/2010/main" val="174712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t>Notes and thoughts</a:t>
            </a:r>
          </a:p>
          <a:p>
            <a:pPr marL="214313" indent="-214313">
              <a:buFont typeface="Arial" panose="020B0604020202020204" pitchFamily="34" charset="0"/>
              <a:buChar char="•"/>
            </a:pPr>
            <a:r>
              <a:rPr lang="en-GB" sz="1050" dirty="0"/>
              <a:t>Faculties fairly well represented</a:t>
            </a:r>
          </a:p>
          <a:p>
            <a:pPr marL="557213" lvl="1" indent="-214313">
              <a:buFont typeface="Arial" panose="020B0604020202020204" pitchFamily="34" charset="0"/>
              <a:buChar char="•"/>
            </a:pPr>
            <a:r>
              <a:rPr lang="en-GB" sz="1050" dirty="0"/>
              <a:t>A&amp;H FTRS under-represented in comparison to other faculties (only 5 in total – although not a bad proportion in regards to A&amp;H itself)</a:t>
            </a:r>
          </a:p>
          <a:p>
            <a:endParaRPr lang="en-GB" dirty="0"/>
          </a:p>
        </p:txBody>
      </p:sp>
    </p:spTree>
    <p:extLst>
      <p:ext uri="{BB962C8B-B14F-4D97-AF65-F5344CB8AC3E}">
        <p14:creationId xmlns:p14="http://schemas.microsoft.com/office/powerpoint/2010/main" val="180769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315df81d9_0_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4315df81d9_0_3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67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2: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CUSTOM_2_1">
    <p:bg>
      <p:bgPr>
        <a:solidFill>
          <a:srgbClr val="F3F3F3"/>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298500" y="251150"/>
            <a:ext cx="8392200" cy="17898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2"/>
              </a:buClr>
              <a:buSzPts val="5400"/>
              <a:buFont typeface="Arial"/>
              <a:buNone/>
              <a:defRPr sz="5400">
                <a:solidFill>
                  <a:schemeClr val="dk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9"/>
          <p:cNvSpPr txBox="1">
            <a:spLocks noGrp="1"/>
          </p:cNvSpPr>
          <p:nvPr>
            <p:ph type="subTitle" idx="1"/>
          </p:nvPr>
        </p:nvSpPr>
        <p:spPr>
          <a:xfrm>
            <a:off x="325925" y="2117000"/>
            <a:ext cx="8364600" cy="11781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chemeClr val="dk1"/>
              </a:buClr>
              <a:buSzPts val="2300"/>
              <a:buNone/>
              <a:defRPr sz="23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12" name="Google Shape;12;p19" descr="University of the Year Whatuni? Student Choice Awards 2024"/>
          <p:cNvPicPr preferRelativeResize="0"/>
          <p:nvPr/>
        </p:nvPicPr>
        <p:blipFill rotWithShape="1">
          <a:blip r:embed="rId2">
            <a:alphaModFix/>
          </a:blip>
          <a:srcRect/>
          <a:stretch/>
        </p:blipFill>
        <p:spPr>
          <a:xfrm>
            <a:off x="6748646" y="4309724"/>
            <a:ext cx="2246807" cy="550125"/>
          </a:xfrm>
          <a:prstGeom prst="rect">
            <a:avLst/>
          </a:prstGeom>
          <a:noFill/>
          <a:ln>
            <a:noFill/>
          </a:ln>
        </p:spPr>
      </p:pic>
      <p:pic>
        <p:nvPicPr>
          <p:cNvPr id="13" name="Google Shape;13;p19"/>
          <p:cNvPicPr preferRelativeResize="0"/>
          <p:nvPr/>
        </p:nvPicPr>
        <p:blipFill rotWithShape="1">
          <a:blip r:embed="rId3">
            <a:alphaModFix/>
          </a:blip>
          <a:srcRect/>
          <a:stretch/>
        </p:blipFill>
        <p:spPr>
          <a:xfrm>
            <a:off x="5014585" y="4349047"/>
            <a:ext cx="1495202" cy="551950"/>
          </a:xfrm>
          <a:prstGeom prst="rect">
            <a:avLst/>
          </a:prstGeom>
          <a:noFill/>
          <a:ln>
            <a:noFill/>
          </a:ln>
        </p:spPr>
      </p:pic>
      <p:pic>
        <p:nvPicPr>
          <p:cNvPr id="14" name="Google Shape;14;p19"/>
          <p:cNvPicPr preferRelativeResize="0"/>
          <p:nvPr/>
        </p:nvPicPr>
        <p:blipFill rotWithShape="1">
          <a:blip r:embed="rId4">
            <a:alphaModFix/>
          </a:blip>
          <a:srcRect l="-1510" t="-7560" r="-2007" b="-5971"/>
          <a:stretch/>
        </p:blipFill>
        <p:spPr>
          <a:xfrm>
            <a:off x="325918" y="4329388"/>
            <a:ext cx="3102932" cy="591275"/>
          </a:xfrm>
          <a:prstGeom prst="rect">
            <a:avLst/>
          </a:prstGeom>
          <a:noFill/>
          <a:ln>
            <a:noFill/>
          </a:ln>
        </p:spPr>
      </p:pic>
    </p:spTree>
  </p:cSld>
  <p:clrMapOvr>
    <a:masterClrMapping/>
  </p:clrMapOvr>
  <p:extLst>
    <p:ext uri="{DCECCB84-F9BA-43D5-87BE-67443E8EF086}">
      <p15:sldGuideLst xmlns:p15="http://schemas.microsoft.com/office/powerpoint/2012/main">
        <p15:guide id="1" pos="26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 Blank">
  <p:cSld name="CUSTOM_1_1">
    <p:spTree>
      <p:nvGrpSpPr>
        <p:cNvPr id="1" name="Shape 15"/>
        <p:cNvGrpSpPr/>
        <p:nvPr/>
      </p:nvGrpSpPr>
      <p:grpSpPr>
        <a:xfrm>
          <a:off x="0" y="0"/>
          <a:ext cx="0" cy="0"/>
          <a:chOff x="0" y="0"/>
          <a:chExt cx="0" cy="0"/>
        </a:xfrm>
      </p:grpSpPr>
      <p:sp>
        <p:nvSpPr>
          <p:cNvPr id="16" name="Google Shape;16;p20"/>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Title text" type="blank">
  <p:cSld name="BLANK">
    <p:bg>
      <p:bgPr>
        <a:solidFill>
          <a:srgbClr val="F3F3F3"/>
        </a:solidFill>
        <a:effectLst/>
      </p:bgPr>
    </p:bg>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305550" y="174950"/>
            <a:ext cx="8274300" cy="739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Arial"/>
              <a:buNone/>
              <a:defRPr sz="3000">
                <a:solidFill>
                  <a:schemeClr val="dk2"/>
                </a:solidFill>
                <a:latin typeface="Arial"/>
                <a:ea typeface="Arial"/>
                <a:cs typeface="Arial"/>
                <a:sym typeface="Aria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cxnSp>
        <p:nvCxnSpPr>
          <p:cNvPr id="19" name="Google Shape;19;p21"/>
          <p:cNvCxnSpPr/>
          <p:nvPr/>
        </p:nvCxnSpPr>
        <p:spPr>
          <a:xfrm>
            <a:off x="379526" y="801485"/>
            <a:ext cx="8200200" cy="0"/>
          </a:xfrm>
          <a:prstGeom prst="straightConnector1">
            <a:avLst/>
          </a:prstGeom>
          <a:noFill/>
          <a:ln w="9525" cap="flat" cmpd="sng">
            <a:solidFill>
              <a:schemeClr val="dk2"/>
            </a:solidFill>
            <a:prstDash val="solid"/>
            <a:round/>
            <a:headEnd type="none" w="sm" len="sm"/>
            <a:tailEnd type="none" w="sm" len="sm"/>
          </a:ln>
        </p:spPr>
      </p:cxnSp>
      <p:sp>
        <p:nvSpPr>
          <p:cNvPr id="20" name="Google Shape;20;p21"/>
          <p:cNvSpPr txBox="1">
            <a:spLocks noGrp="1"/>
          </p:cNvSpPr>
          <p:nvPr>
            <p:ph type="body" idx="1"/>
          </p:nvPr>
        </p:nvSpPr>
        <p:spPr>
          <a:xfrm>
            <a:off x="317700" y="1073200"/>
            <a:ext cx="8274300" cy="3537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21" name="Google Shape;21;p21"/>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Two equal columns">
  <p:cSld name="BLANK_2">
    <p:bg>
      <p:bgPr>
        <a:solidFill>
          <a:srgbClr val="F3F3F3"/>
        </a:solidFill>
        <a:effectLst/>
      </p:bgPr>
    </p:bg>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305550" y="174950"/>
            <a:ext cx="8274300" cy="739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Arial"/>
              <a:buNone/>
              <a:defRPr sz="3000">
                <a:solidFill>
                  <a:schemeClr val="dk2"/>
                </a:solidFill>
                <a:latin typeface="Arial"/>
                <a:ea typeface="Arial"/>
                <a:cs typeface="Arial"/>
                <a:sym typeface="Aria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cxnSp>
        <p:nvCxnSpPr>
          <p:cNvPr id="24" name="Google Shape;24;p22"/>
          <p:cNvCxnSpPr/>
          <p:nvPr/>
        </p:nvCxnSpPr>
        <p:spPr>
          <a:xfrm>
            <a:off x="379526" y="801485"/>
            <a:ext cx="8200200" cy="0"/>
          </a:xfrm>
          <a:prstGeom prst="straightConnector1">
            <a:avLst/>
          </a:prstGeom>
          <a:noFill/>
          <a:ln w="9525" cap="flat" cmpd="sng">
            <a:solidFill>
              <a:schemeClr val="dk2"/>
            </a:solidFill>
            <a:prstDash val="solid"/>
            <a:round/>
            <a:headEnd type="none" w="sm" len="sm"/>
            <a:tailEnd type="none" w="sm" len="sm"/>
          </a:ln>
        </p:spPr>
      </p:cxnSp>
      <p:sp>
        <p:nvSpPr>
          <p:cNvPr id="25" name="Google Shape;25;p22"/>
          <p:cNvSpPr txBox="1">
            <a:spLocks noGrp="1"/>
          </p:cNvSpPr>
          <p:nvPr>
            <p:ph type="body" idx="1"/>
          </p:nvPr>
        </p:nvSpPr>
        <p:spPr>
          <a:xfrm>
            <a:off x="317700" y="1073200"/>
            <a:ext cx="3901500" cy="3537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26" name="Google Shape;26;p22"/>
          <p:cNvSpPr txBox="1">
            <a:spLocks noGrp="1"/>
          </p:cNvSpPr>
          <p:nvPr>
            <p:ph type="body" idx="2"/>
          </p:nvPr>
        </p:nvSpPr>
        <p:spPr>
          <a:xfrm>
            <a:off x="4661100" y="1073200"/>
            <a:ext cx="3901500" cy="3537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27" name="Google Shape;27;p22"/>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stat">
  <p:cSld name="CUSTOM_5">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305550" y="174950"/>
            <a:ext cx="8274300" cy="739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Arial"/>
              <a:buNone/>
              <a:defRPr sz="3000">
                <a:solidFill>
                  <a:schemeClr val="dk2"/>
                </a:solidFill>
                <a:latin typeface="Arial"/>
                <a:ea typeface="Arial"/>
                <a:cs typeface="Arial"/>
                <a:sym typeface="Aria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cxnSp>
        <p:nvCxnSpPr>
          <p:cNvPr id="30" name="Google Shape;30;p23"/>
          <p:cNvCxnSpPr/>
          <p:nvPr/>
        </p:nvCxnSpPr>
        <p:spPr>
          <a:xfrm>
            <a:off x="379526" y="801485"/>
            <a:ext cx="8200200" cy="0"/>
          </a:xfrm>
          <a:prstGeom prst="straightConnector1">
            <a:avLst/>
          </a:prstGeom>
          <a:noFill/>
          <a:ln w="9525" cap="flat" cmpd="sng">
            <a:solidFill>
              <a:schemeClr val="dk2"/>
            </a:solidFill>
            <a:prstDash val="solid"/>
            <a:round/>
            <a:headEnd type="none" w="sm" len="sm"/>
            <a:tailEnd type="none" w="sm" len="sm"/>
          </a:ln>
        </p:spPr>
      </p:cxnSp>
      <p:sp>
        <p:nvSpPr>
          <p:cNvPr id="31" name="Google Shape;31;p23"/>
          <p:cNvSpPr txBox="1">
            <a:spLocks noGrp="1"/>
          </p:cNvSpPr>
          <p:nvPr>
            <p:ph type="body" idx="1"/>
          </p:nvPr>
        </p:nvSpPr>
        <p:spPr>
          <a:xfrm>
            <a:off x="317700" y="1073200"/>
            <a:ext cx="3549900" cy="3537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32" name="Google Shape;32;p23"/>
          <p:cNvSpPr txBox="1">
            <a:spLocks noGrp="1"/>
          </p:cNvSpPr>
          <p:nvPr>
            <p:ph type="title" idx="2"/>
          </p:nvPr>
        </p:nvSpPr>
        <p:spPr>
          <a:xfrm>
            <a:off x="3917900" y="1850905"/>
            <a:ext cx="4662000" cy="2230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440099"/>
              </a:buClr>
              <a:buSzPts val="14000"/>
              <a:buFont typeface="Arial"/>
              <a:buNone/>
              <a:defRPr sz="14000">
                <a:solidFill>
                  <a:srgbClr val="440099"/>
                </a:solidFill>
                <a:latin typeface="Arial"/>
                <a:ea typeface="Arial"/>
                <a:cs typeface="Arial"/>
                <a:sym typeface="Arial"/>
              </a:defRPr>
            </a:lvl1pPr>
            <a:lvl2pPr lvl="1" algn="ctr">
              <a:lnSpc>
                <a:spcPct val="100000"/>
              </a:lnSpc>
              <a:spcBef>
                <a:spcPts val="0"/>
              </a:spcBef>
              <a:spcAft>
                <a:spcPts val="0"/>
              </a:spcAft>
              <a:buClr>
                <a:srgbClr val="440099"/>
              </a:buClr>
              <a:buSzPts val="4000"/>
              <a:buFont typeface="Arial"/>
              <a:buNone/>
              <a:defRPr sz="4000">
                <a:solidFill>
                  <a:srgbClr val="440099"/>
                </a:solidFill>
                <a:latin typeface="Arial"/>
                <a:ea typeface="Arial"/>
                <a:cs typeface="Arial"/>
                <a:sym typeface="Arial"/>
              </a:defRPr>
            </a:lvl2pPr>
            <a:lvl3pPr lvl="2" algn="ctr">
              <a:lnSpc>
                <a:spcPct val="100000"/>
              </a:lnSpc>
              <a:spcBef>
                <a:spcPts val="0"/>
              </a:spcBef>
              <a:spcAft>
                <a:spcPts val="0"/>
              </a:spcAft>
              <a:buClr>
                <a:srgbClr val="440099"/>
              </a:buClr>
              <a:buSzPts val="4000"/>
              <a:buFont typeface="Arial"/>
              <a:buNone/>
              <a:defRPr sz="4000">
                <a:solidFill>
                  <a:srgbClr val="440099"/>
                </a:solidFill>
                <a:latin typeface="Arial"/>
                <a:ea typeface="Arial"/>
                <a:cs typeface="Arial"/>
                <a:sym typeface="Arial"/>
              </a:defRPr>
            </a:lvl3pPr>
            <a:lvl4pPr lvl="3" algn="ctr">
              <a:lnSpc>
                <a:spcPct val="100000"/>
              </a:lnSpc>
              <a:spcBef>
                <a:spcPts val="0"/>
              </a:spcBef>
              <a:spcAft>
                <a:spcPts val="0"/>
              </a:spcAft>
              <a:buClr>
                <a:srgbClr val="440099"/>
              </a:buClr>
              <a:buSzPts val="4000"/>
              <a:buFont typeface="Arial"/>
              <a:buNone/>
              <a:defRPr sz="4000">
                <a:solidFill>
                  <a:srgbClr val="440099"/>
                </a:solidFill>
                <a:latin typeface="Arial"/>
                <a:ea typeface="Arial"/>
                <a:cs typeface="Arial"/>
                <a:sym typeface="Arial"/>
              </a:defRPr>
            </a:lvl4pPr>
            <a:lvl5pPr lvl="4" algn="ctr">
              <a:lnSpc>
                <a:spcPct val="100000"/>
              </a:lnSpc>
              <a:spcBef>
                <a:spcPts val="0"/>
              </a:spcBef>
              <a:spcAft>
                <a:spcPts val="0"/>
              </a:spcAft>
              <a:buClr>
                <a:srgbClr val="440099"/>
              </a:buClr>
              <a:buSzPts val="4000"/>
              <a:buFont typeface="Arial"/>
              <a:buNone/>
              <a:defRPr sz="4000">
                <a:solidFill>
                  <a:srgbClr val="440099"/>
                </a:solidFill>
                <a:latin typeface="Arial"/>
                <a:ea typeface="Arial"/>
                <a:cs typeface="Arial"/>
                <a:sym typeface="Arial"/>
              </a:defRPr>
            </a:lvl5pPr>
            <a:lvl6pPr lvl="5" algn="ctr">
              <a:lnSpc>
                <a:spcPct val="100000"/>
              </a:lnSpc>
              <a:spcBef>
                <a:spcPts val="0"/>
              </a:spcBef>
              <a:spcAft>
                <a:spcPts val="0"/>
              </a:spcAft>
              <a:buClr>
                <a:srgbClr val="440099"/>
              </a:buClr>
              <a:buSzPts val="4000"/>
              <a:buFont typeface="Arial"/>
              <a:buNone/>
              <a:defRPr sz="4000">
                <a:solidFill>
                  <a:srgbClr val="440099"/>
                </a:solidFill>
                <a:latin typeface="Arial"/>
                <a:ea typeface="Arial"/>
                <a:cs typeface="Arial"/>
                <a:sym typeface="Arial"/>
              </a:defRPr>
            </a:lvl6pPr>
            <a:lvl7pPr lvl="6" algn="ctr">
              <a:lnSpc>
                <a:spcPct val="100000"/>
              </a:lnSpc>
              <a:spcBef>
                <a:spcPts val="0"/>
              </a:spcBef>
              <a:spcAft>
                <a:spcPts val="0"/>
              </a:spcAft>
              <a:buClr>
                <a:srgbClr val="440099"/>
              </a:buClr>
              <a:buSzPts val="4000"/>
              <a:buFont typeface="Arial"/>
              <a:buNone/>
              <a:defRPr sz="4000">
                <a:solidFill>
                  <a:srgbClr val="440099"/>
                </a:solidFill>
                <a:latin typeface="Arial"/>
                <a:ea typeface="Arial"/>
                <a:cs typeface="Arial"/>
                <a:sym typeface="Arial"/>
              </a:defRPr>
            </a:lvl7pPr>
            <a:lvl8pPr lvl="7" algn="ctr">
              <a:lnSpc>
                <a:spcPct val="100000"/>
              </a:lnSpc>
              <a:spcBef>
                <a:spcPts val="0"/>
              </a:spcBef>
              <a:spcAft>
                <a:spcPts val="0"/>
              </a:spcAft>
              <a:buClr>
                <a:srgbClr val="440099"/>
              </a:buClr>
              <a:buSzPts val="4000"/>
              <a:buFont typeface="Arial"/>
              <a:buNone/>
              <a:defRPr sz="4000">
                <a:solidFill>
                  <a:srgbClr val="440099"/>
                </a:solidFill>
                <a:latin typeface="Arial"/>
                <a:ea typeface="Arial"/>
                <a:cs typeface="Arial"/>
                <a:sym typeface="Arial"/>
              </a:defRPr>
            </a:lvl8pPr>
            <a:lvl9pPr lvl="8" algn="ctr">
              <a:lnSpc>
                <a:spcPct val="100000"/>
              </a:lnSpc>
              <a:spcBef>
                <a:spcPts val="0"/>
              </a:spcBef>
              <a:spcAft>
                <a:spcPts val="0"/>
              </a:spcAft>
              <a:buClr>
                <a:srgbClr val="440099"/>
              </a:buClr>
              <a:buSzPts val="4000"/>
              <a:buFont typeface="Arial"/>
              <a:buNone/>
              <a:defRPr sz="4000">
                <a:solidFill>
                  <a:srgbClr val="440099"/>
                </a:solidFill>
                <a:latin typeface="Arial"/>
                <a:ea typeface="Arial"/>
                <a:cs typeface="Arial"/>
                <a:sym typeface="Arial"/>
              </a:defRPr>
            </a:lvl9pPr>
          </a:lstStyle>
          <a:p>
            <a:endParaRPr/>
          </a:p>
        </p:txBody>
      </p:sp>
      <p:sp>
        <p:nvSpPr>
          <p:cNvPr id="33" name="Google Shape;33;p23"/>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 Closing slide">
  <p:cSld name="CUSTOM_4">
    <p:spTree>
      <p:nvGrpSpPr>
        <p:cNvPr id="1" name="Shape 38"/>
        <p:cNvGrpSpPr/>
        <p:nvPr/>
      </p:nvGrpSpPr>
      <p:grpSpPr>
        <a:xfrm>
          <a:off x="0" y="0"/>
          <a:ext cx="0" cy="0"/>
          <a:chOff x="0" y="0"/>
          <a:chExt cx="0" cy="0"/>
        </a:xfrm>
      </p:grpSpPr>
      <p:pic>
        <p:nvPicPr>
          <p:cNvPr id="39" name="Google Shape;39;p25" descr="University of Sheffield logo"/>
          <p:cNvPicPr preferRelativeResize="0"/>
          <p:nvPr/>
        </p:nvPicPr>
        <p:blipFill rotWithShape="1">
          <a:blip r:embed="rId2">
            <a:alphaModFix/>
          </a:blip>
          <a:srcRect/>
          <a:stretch/>
        </p:blipFill>
        <p:spPr>
          <a:xfrm>
            <a:off x="2485300" y="1371942"/>
            <a:ext cx="3891251" cy="1180400"/>
          </a:xfrm>
          <a:prstGeom prst="rect">
            <a:avLst/>
          </a:prstGeom>
          <a:noFill/>
          <a:ln>
            <a:noFill/>
          </a:ln>
        </p:spPr>
      </p:pic>
      <p:sp>
        <p:nvSpPr>
          <p:cNvPr id="40" name="Google Shape;40;p25"/>
          <p:cNvSpPr txBox="1">
            <a:spLocks noGrp="1"/>
          </p:cNvSpPr>
          <p:nvPr>
            <p:ph type="body" idx="1"/>
          </p:nvPr>
        </p:nvSpPr>
        <p:spPr>
          <a:xfrm>
            <a:off x="1707800" y="3134325"/>
            <a:ext cx="5454900" cy="1717800"/>
          </a:xfrm>
          <a:prstGeom prst="rect">
            <a:avLst/>
          </a:prstGeom>
          <a:noFill/>
          <a:ln>
            <a:noFill/>
          </a:ln>
        </p:spPr>
        <p:txBody>
          <a:bodyPr spcFirstLastPara="1" wrap="square" lIns="91425" tIns="91425" rIns="91425" bIns="91425" anchor="t" anchorCtr="0">
            <a:normAutofit/>
          </a:bodyPr>
          <a:lstStyle>
            <a:lvl1pPr marL="457200" lvl="0" indent="-349250" algn="ctr">
              <a:lnSpc>
                <a:spcPct val="115000"/>
              </a:lnSpc>
              <a:spcBef>
                <a:spcPts val="0"/>
              </a:spcBef>
              <a:spcAft>
                <a:spcPts val="0"/>
              </a:spcAft>
              <a:buSzPts val="1900"/>
              <a:buChar char="●"/>
              <a:defRPr sz="1900"/>
            </a:lvl1pPr>
            <a:lvl2pPr marL="914400" lvl="1" indent="-349250" algn="ctr">
              <a:lnSpc>
                <a:spcPct val="115000"/>
              </a:lnSpc>
              <a:spcBef>
                <a:spcPts val="0"/>
              </a:spcBef>
              <a:spcAft>
                <a:spcPts val="0"/>
              </a:spcAft>
              <a:buSzPts val="1900"/>
              <a:buChar char="○"/>
              <a:defRPr sz="1900"/>
            </a:lvl2pPr>
            <a:lvl3pPr marL="1371600" lvl="2" indent="-349250" algn="ctr">
              <a:lnSpc>
                <a:spcPct val="115000"/>
              </a:lnSpc>
              <a:spcBef>
                <a:spcPts val="0"/>
              </a:spcBef>
              <a:spcAft>
                <a:spcPts val="0"/>
              </a:spcAft>
              <a:buSzPts val="1900"/>
              <a:buChar char="■"/>
              <a:defRPr sz="1900"/>
            </a:lvl3pPr>
            <a:lvl4pPr marL="1828800" lvl="3" indent="-349250" algn="ctr">
              <a:lnSpc>
                <a:spcPct val="115000"/>
              </a:lnSpc>
              <a:spcBef>
                <a:spcPts val="0"/>
              </a:spcBef>
              <a:spcAft>
                <a:spcPts val="0"/>
              </a:spcAft>
              <a:buSzPts val="1900"/>
              <a:buChar char="●"/>
              <a:defRPr sz="1900"/>
            </a:lvl4pPr>
            <a:lvl5pPr marL="2286000" lvl="4" indent="-349250" algn="ctr">
              <a:lnSpc>
                <a:spcPct val="115000"/>
              </a:lnSpc>
              <a:spcBef>
                <a:spcPts val="0"/>
              </a:spcBef>
              <a:spcAft>
                <a:spcPts val="0"/>
              </a:spcAft>
              <a:buSzPts val="1900"/>
              <a:buChar char="○"/>
              <a:defRPr sz="1900"/>
            </a:lvl5pPr>
            <a:lvl6pPr marL="2743200" lvl="5" indent="-349250" algn="ctr">
              <a:lnSpc>
                <a:spcPct val="115000"/>
              </a:lnSpc>
              <a:spcBef>
                <a:spcPts val="0"/>
              </a:spcBef>
              <a:spcAft>
                <a:spcPts val="0"/>
              </a:spcAft>
              <a:buSzPts val="1900"/>
              <a:buChar char="■"/>
              <a:defRPr sz="1900"/>
            </a:lvl6pPr>
            <a:lvl7pPr marL="3200400" lvl="6" indent="-349250" algn="ctr">
              <a:lnSpc>
                <a:spcPct val="115000"/>
              </a:lnSpc>
              <a:spcBef>
                <a:spcPts val="0"/>
              </a:spcBef>
              <a:spcAft>
                <a:spcPts val="0"/>
              </a:spcAft>
              <a:buSzPts val="1900"/>
              <a:buChar char="●"/>
              <a:defRPr sz="1900"/>
            </a:lvl7pPr>
            <a:lvl8pPr marL="3657600" lvl="7" indent="-349250" algn="ctr">
              <a:lnSpc>
                <a:spcPct val="115000"/>
              </a:lnSpc>
              <a:spcBef>
                <a:spcPts val="0"/>
              </a:spcBef>
              <a:spcAft>
                <a:spcPts val="0"/>
              </a:spcAft>
              <a:buSzPts val="1900"/>
              <a:buChar char="○"/>
              <a:defRPr sz="1900"/>
            </a:lvl8pPr>
            <a:lvl9pPr marL="4114800" lvl="8" indent="-349250" algn="ctr">
              <a:lnSpc>
                <a:spcPct val="115000"/>
              </a:lnSpc>
              <a:spcBef>
                <a:spcPts val="0"/>
              </a:spcBef>
              <a:spcAft>
                <a:spcPts val="0"/>
              </a:spcAft>
              <a:buSzPts val="1900"/>
              <a:buChar char="■"/>
              <a:defRPr sz="1900"/>
            </a:lvl9pPr>
          </a:lstStyle>
          <a:p>
            <a:endParaRPr/>
          </a:p>
        </p:txBody>
      </p:sp>
      <p:sp>
        <p:nvSpPr>
          <p:cNvPr id="41" name="Google Shape;41;p25"/>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Section header (book)">
  <p:cSld name="CUSTOM_3_1">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464650" y="1223900"/>
            <a:ext cx="5914500" cy="27327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2"/>
              </a:buClr>
              <a:buSzPts val="5200"/>
              <a:buFont typeface="Arial"/>
              <a:buNone/>
              <a:defRPr sz="5200">
                <a:solidFill>
                  <a:schemeClr val="dk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 name="Google Shape;44;p26"/>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26"/>
          <p:cNvPicPr preferRelativeResize="0"/>
          <p:nvPr/>
        </p:nvPicPr>
        <p:blipFill rotWithShape="1">
          <a:blip r:embed="rId3">
            <a:alphaModFix/>
          </a:blip>
          <a:srcRect t="-7166" r="-1317" b="-6044"/>
          <a:stretch/>
        </p:blipFill>
        <p:spPr>
          <a:xfrm>
            <a:off x="464650" y="410225"/>
            <a:ext cx="2742200" cy="532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Section header (rose)">
  <p:cSld name="CUSTOM_3_1_1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464650" y="1223900"/>
            <a:ext cx="5984700" cy="27327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2"/>
              </a:buClr>
              <a:buSzPts val="5200"/>
              <a:buFont typeface="Arial"/>
              <a:buNone/>
              <a:defRPr sz="5200">
                <a:solidFill>
                  <a:schemeClr val="dk2"/>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28"/>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28"/>
          <p:cNvPicPr preferRelativeResize="0"/>
          <p:nvPr/>
        </p:nvPicPr>
        <p:blipFill rotWithShape="1">
          <a:blip r:embed="rId3">
            <a:alphaModFix/>
          </a:blip>
          <a:srcRect t="-7166" r="-1317" b="-6044"/>
          <a:stretch/>
        </p:blipFill>
        <p:spPr>
          <a:xfrm>
            <a:off x="464650" y="410225"/>
            <a:ext cx="2742200" cy="532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CCED-E8B7-8BBC-44CE-6D5F372F2F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4F75B3-94EC-F7AE-C40C-659652FB1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1381F1-B721-DF6A-D0A4-F6786A94DBDF}"/>
              </a:ext>
            </a:extLst>
          </p:cNvPr>
          <p:cNvSpPr>
            <a:spLocks noGrp="1"/>
          </p:cNvSpPr>
          <p:nvPr>
            <p:ph type="dt" sz="half" idx="10"/>
          </p:nvPr>
        </p:nvSpPr>
        <p:spPr/>
        <p:txBody>
          <a:bodyPr/>
          <a:lstStyle/>
          <a:p>
            <a:fld id="{8701E9C9-496E-4883-86A2-72F82CB0E68F}" type="datetimeFigureOut">
              <a:rPr lang="en-GB" smtClean="0"/>
              <a:t>03/07/2025</a:t>
            </a:fld>
            <a:endParaRPr lang="en-GB"/>
          </a:p>
        </p:txBody>
      </p:sp>
      <p:sp>
        <p:nvSpPr>
          <p:cNvPr id="5" name="Footer Placeholder 4">
            <a:extLst>
              <a:ext uri="{FF2B5EF4-FFF2-40B4-BE49-F238E27FC236}">
                <a16:creationId xmlns:a16="http://schemas.microsoft.com/office/drawing/2014/main" id="{F08E55B4-78B5-5F39-A50B-DCDD3DD9F7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76B08B-25BB-E66C-1356-B292B0CC65F0}"/>
              </a:ext>
            </a:extLst>
          </p:cNvPr>
          <p:cNvSpPr>
            <a:spLocks noGrp="1"/>
          </p:cNvSpPr>
          <p:nvPr>
            <p:ph type="sldNum" sz="quarter" idx="12"/>
          </p:nvPr>
        </p:nvSpPr>
        <p:spPr/>
        <p:txBody>
          <a:bodyPr/>
          <a:lstStyle/>
          <a:p>
            <a:fld id="{A5D5798C-19E5-4837-8C42-E9ADCDEF46A9}" type="slidenum">
              <a:rPr lang="en-GB" smtClean="0"/>
              <a:t>‹#›</a:t>
            </a:fld>
            <a:endParaRPr lang="en-GB"/>
          </a:p>
        </p:txBody>
      </p:sp>
    </p:spTree>
    <p:extLst>
      <p:ext uri="{BB962C8B-B14F-4D97-AF65-F5344CB8AC3E}">
        <p14:creationId xmlns:p14="http://schemas.microsoft.com/office/powerpoint/2010/main" val="296844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131E29"/>
              </a:buClr>
              <a:buSzPts val="2800"/>
              <a:buFont typeface="Arial"/>
              <a:buNone/>
              <a:defRPr sz="2800" b="0" i="0" u="none" strike="noStrike" cap="none">
                <a:solidFill>
                  <a:srgbClr val="131E29"/>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131E29"/>
              </a:buClr>
              <a:buSzPts val="1800"/>
              <a:buFont typeface="Arial"/>
              <a:buChar char="●"/>
              <a:defRPr sz="1800" b="0" i="0" u="none" strike="noStrike" cap="none">
                <a:solidFill>
                  <a:srgbClr val="131E29"/>
                </a:solidFill>
                <a:latin typeface="Arial"/>
                <a:ea typeface="Arial"/>
                <a:cs typeface="Arial"/>
                <a:sym typeface="Arial"/>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padlet.com/thinkahead/what-barriers-prevent-postdocs-in-your-institution-from-unde-ab30dyfyzi3hjio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joebloggs@sheffield.ac.uk"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www.sheffield.ac.uk/?hom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padlet.com/thinkahead/postdoc-interest-vs-engagement-in-non-academic-career-develo-d8q79peo3negfkm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title"/>
          </p:nvPr>
        </p:nvSpPr>
        <p:spPr>
          <a:xfrm>
            <a:off x="298500" y="251150"/>
            <a:ext cx="8392200" cy="2929372"/>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SzPts val="6000"/>
              <a:buNone/>
            </a:pPr>
            <a:r>
              <a:rPr lang="en" sz="4400" dirty="0"/>
              <a:t>Career development - what do postdocs want and do PIs provide it?</a:t>
            </a:r>
            <a:endParaRPr sz="4400" dirty="0"/>
          </a:p>
        </p:txBody>
      </p:sp>
      <p:sp>
        <p:nvSpPr>
          <p:cNvPr id="59" name="Google Shape;59;p1"/>
          <p:cNvSpPr txBox="1">
            <a:spLocks noGrp="1"/>
          </p:cNvSpPr>
          <p:nvPr>
            <p:ph type="subTitle" idx="1"/>
          </p:nvPr>
        </p:nvSpPr>
        <p:spPr>
          <a:xfrm>
            <a:off x="389700" y="2806447"/>
            <a:ext cx="8364600" cy="11781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ts val="2300"/>
              <a:buNone/>
            </a:pPr>
            <a:r>
              <a:rPr lang="en"/>
              <a:t>Dr Rebecca Ehata</a:t>
            </a:r>
            <a:endParaRPr/>
          </a:p>
          <a:p>
            <a:pPr marL="0" lvl="0" indent="0" algn="l" rtl="0">
              <a:lnSpc>
                <a:spcPct val="115000"/>
              </a:lnSpc>
              <a:spcBef>
                <a:spcPts val="1200"/>
              </a:spcBef>
              <a:spcAft>
                <a:spcPts val="1200"/>
              </a:spcAft>
              <a:buSzPts val="2300"/>
              <a:buNone/>
            </a:pPr>
            <a:r>
              <a:rPr lang="en"/>
              <a:t>Careers &amp; Employability Consultant for Researchers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32E009-16A7-11BC-B2F5-90B3569F80F9}"/>
              </a:ext>
            </a:extLst>
          </p:cNvPr>
          <p:cNvSpPr>
            <a:spLocks noGrp="1"/>
          </p:cNvSpPr>
          <p:nvPr>
            <p:ph type="title"/>
          </p:nvPr>
        </p:nvSpPr>
        <p:spPr>
          <a:xfrm>
            <a:off x="533526" y="208280"/>
            <a:ext cx="8172601" cy="572700"/>
          </a:xfrm>
        </p:spPr>
        <p:txBody>
          <a:bodyPr wrap="square" anchor="ctr">
            <a:normAutofit/>
          </a:bodyPr>
          <a:lstStyle/>
          <a:p>
            <a:pPr>
              <a:lnSpc>
                <a:spcPct val="90000"/>
              </a:lnSpc>
            </a:pPr>
            <a:r>
              <a:rPr lang="en-GB" sz="2400" dirty="0">
                <a:solidFill>
                  <a:srgbClr val="7030A0"/>
                </a:solidFill>
              </a:rPr>
              <a:t>How many days are actually used for career development?</a:t>
            </a:r>
          </a:p>
        </p:txBody>
      </p:sp>
      <p:pic>
        <p:nvPicPr>
          <p:cNvPr id="5124" name="Picture 4">
            <a:extLst>
              <a:ext uri="{FF2B5EF4-FFF2-40B4-BE49-F238E27FC236}">
                <a16:creationId xmlns:a16="http://schemas.microsoft.com/office/drawing/2014/main" id="{30827DA5-CB7A-DC89-72C6-D91D2D8996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41077" y="1152474"/>
            <a:ext cx="4165050" cy="3427089"/>
          </a:xfrm>
          <a:prstGeom prst="rect">
            <a:avLst/>
          </a:prstGeom>
          <a:solidFill>
            <a:srgbClr val="FFFFFF"/>
          </a:solidFill>
        </p:spPr>
      </p:pic>
      <p:sp>
        <p:nvSpPr>
          <p:cNvPr id="5" name="Slide Number Placeholder 4">
            <a:extLst>
              <a:ext uri="{FF2B5EF4-FFF2-40B4-BE49-F238E27FC236}">
                <a16:creationId xmlns:a16="http://schemas.microsoft.com/office/drawing/2014/main" id="{1AE043FA-7078-AC50-2431-64F048177435}"/>
              </a:ext>
            </a:extLst>
          </p:cNvPr>
          <p:cNvSpPr>
            <a:spLocks noGrp="1"/>
          </p:cNvSpPr>
          <p:nvPr>
            <p:ph type="sldNum" sz="quarter" idx="12"/>
          </p:nvPr>
        </p:nvSpPr>
        <p:spPr>
          <a:xfrm>
            <a:off x="8556784" y="4749851"/>
            <a:ext cx="548700" cy="393600"/>
          </a:xfrm>
        </p:spPr>
        <p:txBody>
          <a:bodyPr wrap="square" anchor="t">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10</a:t>
            </a:fld>
            <a:endParaRPr lang="en" sz="900"/>
          </a:p>
        </p:txBody>
      </p:sp>
      <p:pic>
        <p:nvPicPr>
          <p:cNvPr id="5122" name="Picture 2">
            <a:extLst>
              <a:ext uri="{FF2B5EF4-FFF2-40B4-BE49-F238E27FC236}">
                <a16:creationId xmlns:a16="http://schemas.microsoft.com/office/drawing/2014/main" id="{6527272F-2736-F324-5B1D-700A8CC61B9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3526" y="1163164"/>
            <a:ext cx="3733770" cy="3416400"/>
          </a:xfrm>
          <a:prstGeom prst="rect">
            <a:avLst/>
          </a:prstGeom>
          <a:solidFill>
            <a:srgbClr val="FFFFFF"/>
          </a:solidFill>
          <a:ln>
            <a:noFill/>
          </a:ln>
        </p:spPr>
      </p:pic>
    </p:spTree>
    <p:extLst>
      <p:ext uri="{BB962C8B-B14F-4D97-AF65-F5344CB8AC3E}">
        <p14:creationId xmlns:p14="http://schemas.microsoft.com/office/powerpoint/2010/main" val="117805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C393D1-6A1D-B303-0FED-F23B453326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5" descr="A person kneeling next to a robot&#10;&#10;AI-generated content may be incorrect.">
            <a:extLst>
              <a:ext uri="{FF2B5EF4-FFF2-40B4-BE49-F238E27FC236}">
                <a16:creationId xmlns:a16="http://schemas.microsoft.com/office/drawing/2014/main" id="{4F93D07B-32FF-F4D3-0914-8A7561507368}"/>
              </a:ext>
            </a:extLst>
          </p:cNvPr>
          <p:cNvPicPr>
            <a:picLocks noChangeAspect="1"/>
          </p:cNvPicPr>
          <p:nvPr/>
        </p:nvPicPr>
        <p:blipFill>
          <a:blip r:embed="rId3">
            <a:alphaModFix amt="20000"/>
          </a:blip>
          <a:stretch>
            <a:fillRect/>
          </a:stretch>
        </p:blipFill>
        <p:spPr>
          <a:xfrm>
            <a:off x="0" y="-4174"/>
            <a:ext cx="9144000" cy="5143500"/>
          </a:xfrm>
          <a:prstGeom prst="rect">
            <a:avLst/>
          </a:prstGeom>
        </p:spPr>
      </p:pic>
      <p:sp>
        <p:nvSpPr>
          <p:cNvPr id="7" name="TextBox 6">
            <a:extLst>
              <a:ext uri="{FF2B5EF4-FFF2-40B4-BE49-F238E27FC236}">
                <a16:creationId xmlns:a16="http://schemas.microsoft.com/office/drawing/2014/main" id="{622DDDE3-7A72-55C1-5784-9E0FA646FD72}"/>
              </a:ext>
            </a:extLst>
          </p:cNvPr>
          <p:cNvSpPr txBox="1"/>
          <p:nvPr/>
        </p:nvSpPr>
        <p:spPr>
          <a:xfrm>
            <a:off x="4884579" y="309342"/>
            <a:ext cx="3967641" cy="4493538"/>
          </a:xfrm>
          <a:prstGeom prst="rect">
            <a:avLst/>
          </a:prstGeom>
          <a:noFill/>
        </p:spPr>
        <p:txBody>
          <a:bodyPr wrap="square" rtlCol="0">
            <a:spAutoFit/>
          </a:bodyPr>
          <a:lstStyle/>
          <a:p>
            <a:r>
              <a:rPr lang="en-GB" sz="2600" b="1" dirty="0"/>
              <a:t>Brainstorm:</a:t>
            </a:r>
          </a:p>
          <a:p>
            <a:endParaRPr lang="en-GB" sz="2000" dirty="0"/>
          </a:p>
          <a:p>
            <a:r>
              <a:rPr lang="en-GB" sz="2000" dirty="0"/>
              <a:t>What barriers prevent postdocs at your institution from carrying out career development activities?</a:t>
            </a:r>
          </a:p>
          <a:p>
            <a:endParaRPr lang="en-GB" sz="2000" dirty="0"/>
          </a:p>
          <a:p>
            <a:r>
              <a:rPr lang="en-GB" sz="2000" dirty="0"/>
              <a:t>Add your thoughts to the Padlet sheet:</a:t>
            </a:r>
          </a:p>
          <a:p>
            <a:endParaRPr lang="en-GB" sz="2000" dirty="0"/>
          </a:p>
          <a:p>
            <a:r>
              <a:rPr lang="en-GB" sz="2000" dirty="0">
                <a:hlinkClick r:id="rId4"/>
              </a:rPr>
              <a:t>https://padlet.com/thinkahead/what-barriers-prevent-postdocs-in-your-institution-from-unde-ab30dyfyzi3hjiog</a:t>
            </a:r>
            <a:endParaRPr lang="en-GB" sz="2000" dirty="0"/>
          </a:p>
        </p:txBody>
      </p:sp>
      <p:pic>
        <p:nvPicPr>
          <p:cNvPr id="3" name="Picture 2" descr="A qr code with a paper crane&#10;&#10;AI-generated content may be incorrect.">
            <a:extLst>
              <a:ext uri="{FF2B5EF4-FFF2-40B4-BE49-F238E27FC236}">
                <a16:creationId xmlns:a16="http://schemas.microsoft.com/office/drawing/2014/main" id="{C7916376-425A-97BC-745E-A8585A737C2A}"/>
              </a:ext>
            </a:extLst>
          </p:cNvPr>
          <p:cNvPicPr>
            <a:picLocks noChangeAspect="1"/>
          </p:cNvPicPr>
          <p:nvPr/>
        </p:nvPicPr>
        <p:blipFill>
          <a:blip r:embed="rId5"/>
          <a:stretch>
            <a:fillRect/>
          </a:stretch>
        </p:blipFill>
        <p:spPr>
          <a:xfrm>
            <a:off x="291780" y="369835"/>
            <a:ext cx="4280220" cy="4280220"/>
          </a:xfrm>
          <a:prstGeom prst="rect">
            <a:avLst/>
          </a:prstGeom>
        </p:spPr>
      </p:pic>
    </p:spTree>
    <p:extLst>
      <p:ext uri="{BB962C8B-B14F-4D97-AF65-F5344CB8AC3E}">
        <p14:creationId xmlns:p14="http://schemas.microsoft.com/office/powerpoint/2010/main" val="16491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13" name="Google Shape;113;g34315df81d9_0_6" title="image6.JPG"/>
          <p:cNvPicPr preferRelativeResize="0"/>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Lst>
          </a:blip>
          <a:srcRect t="27424"/>
          <a:stretch/>
        </p:blipFill>
        <p:spPr>
          <a:xfrm>
            <a:off x="3680323" y="3076051"/>
            <a:ext cx="1693997" cy="1866475"/>
          </a:xfrm>
          <a:prstGeom prst="rect">
            <a:avLst/>
          </a:prstGeom>
          <a:noFill/>
          <a:ln>
            <a:noFill/>
          </a:ln>
        </p:spPr>
      </p:pic>
      <p:sp>
        <p:nvSpPr>
          <p:cNvPr id="108" name="Google Shape;108;g34315df81d9_0_6"/>
          <p:cNvSpPr txBox="1">
            <a:spLocks noGrp="1"/>
          </p:cNvSpPr>
          <p:nvPr>
            <p:ph type="sldNum" idx="12"/>
          </p:nvPr>
        </p:nvSpPr>
        <p:spPr>
          <a:xfrm>
            <a:off x="8444334" y="47457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12</a:t>
            </a:fld>
            <a:endParaRPr/>
          </a:p>
        </p:txBody>
      </p:sp>
      <p:sp>
        <p:nvSpPr>
          <p:cNvPr id="109" name="Google Shape;109;g34315df81d9_0_6"/>
          <p:cNvSpPr/>
          <p:nvPr/>
        </p:nvSpPr>
        <p:spPr>
          <a:xfrm>
            <a:off x="457200" y="959782"/>
            <a:ext cx="3507000" cy="1858800"/>
          </a:xfrm>
          <a:prstGeom prst="wedgeRoundRectCallout">
            <a:avLst>
              <a:gd name="adj1" fmla="val 55387"/>
              <a:gd name="adj2" fmla="val 53958"/>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dirty="0">
                <a:solidFill>
                  <a:srgbClr val="741B47"/>
                </a:solidFill>
                <a:latin typeface="Comfortaa"/>
                <a:ea typeface="Comfortaa"/>
                <a:cs typeface="Comfortaa"/>
                <a:sym typeface="Comfortaa"/>
              </a:rPr>
              <a:t>“I've been told to use annual leave for professional/career</a:t>
            </a:r>
            <a:endParaRPr sz="1900" dirty="0">
              <a:solidFill>
                <a:srgbClr val="741B47"/>
              </a:solidFill>
              <a:latin typeface="Comfortaa"/>
              <a:ea typeface="Comfortaa"/>
              <a:cs typeface="Comfortaa"/>
              <a:sym typeface="Comfortaa"/>
            </a:endParaRPr>
          </a:p>
          <a:p>
            <a:pPr marL="0" lvl="0" indent="0" algn="ctr" rtl="0">
              <a:spcBef>
                <a:spcPts val="0"/>
              </a:spcBef>
              <a:spcAft>
                <a:spcPts val="0"/>
              </a:spcAft>
              <a:buNone/>
            </a:pPr>
            <a:r>
              <a:rPr lang="en" sz="1900" dirty="0">
                <a:solidFill>
                  <a:srgbClr val="741B47"/>
                </a:solidFill>
                <a:latin typeface="Comfortaa"/>
                <a:ea typeface="Comfortaa"/>
                <a:cs typeface="Comfortaa"/>
                <a:sym typeface="Comfortaa"/>
              </a:rPr>
              <a:t>development activities, which is what I do.”</a:t>
            </a:r>
            <a:endParaRPr sz="1900" dirty="0">
              <a:solidFill>
                <a:srgbClr val="741B47"/>
              </a:solidFill>
              <a:latin typeface="Comfortaa"/>
              <a:ea typeface="Comfortaa"/>
              <a:cs typeface="Comfortaa"/>
              <a:sym typeface="Comfortaa"/>
            </a:endParaRPr>
          </a:p>
        </p:txBody>
      </p:sp>
      <p:sp>
        <p:nvSpPr>
          <p:cNvPr id="110" name="Google Shape;110;g34315df81d9_0_6"/>
          <p:cNvSpPr/>
          <p:nvPr/>
        </p:nvSpPr>
        <p:spPr>
          <a:xfrm>
            <a:off x="5590071" y="3076051"/>
            <a:ext cx="3285000" cy="1940400"/>
          </a:xfrm>
          <a:prstGeom prst="wedgeRoundRectCallout">
            <a:avLst>
              <a:gd name="adj1" fmla="val -75494"/>
              <a:gd name="adj2" fmla="val -2838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990000"/>
                </a:solidFill>
                <a:latin typeface="Source Sans Pro"/>
                <a:ea typeface="Source Sans Pro"/>
                <a:cs typeface="Source Sans Pro"/>
                <a:sym typeface="Source Sans Pro"/>
              </a:rPr>
              <a:t>“I'm working on a EU-funded project and I haven't been told that I'm allowed to take 12 days of PD per year.”</a:t>
            </a:r>
            <a:endParaRPr sz="1800" dirty="0">
              <a:solidFill>
                <a:srgbClr val="990000"/>
              </a:solidFill>
              <a:latin typeface="Source Sans Pro"/>
              <a:ea typeface="Source Sans Pro"/>
              <a:cs typeface="Source Sans Pro"/>
              <a:sym typeface="Source Sans Pro"/>
            </a:endParaRPr>
          </a:p>
        </p:txBody>
      </p:sp>
      <p:sp>
        <p:nvSpPr>
          <p:cNvPr id="111" name="Google Shape;111;g34315df81d9_0_6"/>
          <p:cNvSpPr/>
          <p:nvPr/>
        </p:nvSpPr>
        <p:spPr>
          <a:xfrm>
            <a:off x="4572000" y="878181"/>
            <a:ext cx="4114800" cy="1940401"/>
          </a:xfrm>
          <a:prstGeom prst="wedgeEllipseCallout">
            <a:avLst>
              <a:gd name="adj1" fmla="val -48316"/>
              <a:gd name="adj2" fmla="val 6159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134F5C"/>
                </a:solidFill>
              </a:rPr>
              <a:t>“There have been</a:t>
            </a:r>
            <a:endParaRPr sz="1700" dirty="0">
              <a:solidFill>
                <a:srgbClr val="134F5C"/>
              </a:solidFill>
            </a:endParaRPr>
          </a:p>
          <a:p>
            <a:pPr marL="0" lvl="0" indent="0" algn="ctr" rtl="0">
              <a:spcBef>
                <a:spcPts val="0"/>
              </a:spcBef>
              <a:spcAft>
                <a:spcPts val="0"/>
              </a:spcAft>
              <a:buNone/>
            </a:pPr>
            <a:r>
              <a:rPr lang="en" sz="1700" dirty="0">
                <a:solidFill>
                  <a:srgbClr val="134F5C"/>
                </a:solidFill>
              </a:rPr>
              <a:t>issues in our department where PIs state that the needs of the funder come before allowing</a:t>
            </a:r>
            <a:endParaRPr sz="1700" dirty="0">
              <a:solidFill>
                <a:srgbClr val="134F5C"/>
              </a:solidFill>
            </a:endParaRPr>
          </a:p>
          <a:p>
            <a:pPr marL="0" lvl="0" indent="0" algn="ctr" rtl="0">
              <a:spcBef>
                <a:spcPts val="0"/>
              </a:spcBef>
              <a:spcAft>
                <a:spcPts val="0"/>
              </a:spcAft>
              <a:buNone/>
            </a:pPr>
            <a:r>
              <a:rPr lang="en" sz="1700" dirty="0">
                <a:solidFill>
                  <a:srgbClr val="134F5C"/>
                </a:solidFill>
              </a:rPr>
              <a:t>for days of personal development.”</a:t>
            </a:r>
            <a:endParaRPr sz="1700" dirty="0">
              <a:solidFill>
                <a:srgbClr val="134F5C"/>
              </a:solidFill>
            </a:endParaRPr>
          </a:p>
        </p:txBody>
      </p:sp>
      <p:sp>
        <p:nvSpPr>
          <p:cNvPr id="112" name="Google Shape;112;g34315df81d9_0_6"/>
          <p:cNvSpPr/>
          <p:nvPr/>
        </p:nvSpPr>
        <p:spPr>
          <a:xfrm>
            <a:off x="715617" y="3376226"/>
            <a:ext cx="2362666" cy="1566300"/>
          </a:xfrm>
          <a:prstGeom prst="wedgeRectCallout">
            <a:avLst>
              <a:gd name="adj1" fmla="val 75580"/>
              <a:gd name="adj2" fmla="val -3714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0000FF"/>
                </a:solidFill>
                <a:latin typeface="Georgia"/>
                <a:ea typeface="Georgia"/>
                <a:cs typeface="Georgia"/>
                <a:sym typeface="Georgia"/>
              </a:rPr>
              <a:t>“I’m aware of some of my colleagues using</a:t>
            </a:r>
            <a:endParaRPr sz="1700" dirty="0">
              <a:solidFill>
                <a:srgbClr val="0000FF"/>
              </a:solidFill>
              <a:latin typeface="Georgia"/>
              <a:ea typeface="Georgia"/>
              <a:cs typeface="Georgia"/>
              <a:sym typeface="Georgia"/>
            </a:endParaRPr>
          </a:p>
          <a:p>
            <a:pPr marL="0" lvl="0" indent="0" algn="ctr" rtl="0">
              <a:spcBef>
                <a:spcPts val="0"/>
              </a:spcBef>
              <a:spcAft>
                <a:spcPts val="0"/>
              </a:spcAft>
              <a:buNone/>
            </a:pPr>
            <a:r>
              <a:rPr lang="en" sz="1700" dirty="0">
                <a:solidFill>
                  <a:srgbClr val="0000FF"/>
                </a:solidFill>
                <a:latin typeface="Georgia"/>
                <a:ea typeface="Georgia"/>
                <a:cs typeface="Georgia"/>
                <a:sym typeface="Georgia"/>
              </a:rPr>
              <a:t>[development days] but it feels very ‘under the carpet.’”</a:t>
            </a:r>
            <a:endParaRPr sz="1700" dirty="0">
              <a:solidFill>
                <a:srgbClr val="0000FF"/>
              </a:solidFill>
              <a:latin typeface="Georgia"/>
              <a:ea typeface="Georgia"/>
              <a:cs typeface="Georgia"/>
              <a:sym typeface="Georgia"/>
            </a:endParaRPr>
          </a:p>
        </p:txBody>
      </p:sp>
      <p:sp>
        <p:nvSpPr>
          <p:cNvPr id="2" name="Rectangle 1">
            <a:extLst>
              <a:ext uri="{FF2B5EF4-FFF2-40B4-BE49-F238E27FC236}">
                <a16:creationId xmlns:a16="http://schemas.microsoft.com/office/drawing/2014/main" id="{BD0CEC0B-B49C-09B3-785A-A5D5B991D6F0}"/>
              </a:ext>
            </a:extLst>
          </p:cNvPr>
          <p:cNvSpPr/>
          <p:nvPr/>
        </p:nvSpPr>
        <p:spPr>
          <a:xfrm>
            <a:off x="4389120" y="3076051"/>
            <a:ext cx="564543" cy="3001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BAF2D879-C8F0-1644-6D13-E242FA1D3E86}"/>
              </a:ext>
            </a:extLst>
          </p:cNvPr>
          <p:cNvSpPr txBox="1"/>
          <p:nvPr/>
        </p:nvSpPr>
        <p:spPr>
          <a:xfrm>
            <a:off x="143451" y="200974"/>
            <a:ext cx="8933438" cy="461665"/>
          </a:xfrm>
          <a:prstGeom prst="rect">
            <a:avLst/>
          </a:prstGeom>
          <a:noFill/>
        </p:spPr>
        <p:txBody>
          <a:bodyPr wrap="square" rtlCol="0">
            <a:spAutoFit/>
          </a:bodyPr>
          <a:lstStyle/>
          <a:p>
            <a:r>
              <a:rPr lang="en-GB" sz="2400" dirty="0">
                <a:solidFill>
                  <a:srgbClr val="7030A0"/>
                </a:solidFill>
              </a:rPr>
              <a:t>Why don’t postdocs use their professional development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3A1F-D7B8-D7E9-0396-1E206492B310}"/>
              </a:ext>
            </a:extLst>
          </p:cNvPr>
          <p:cNvSpPr>
            <a:spLocks noGrp="1"/>
          </p:cNvSpPr>
          <p:nvPr>
            <p:ph type="title"/>
          </p:nvPr>
        </p:nvSpPr>
        <p:spPr/>
        <p:txBody>
          <a:bodyPr/>
          <a:lstStyle/>
          <a:p>
            <a:r>
              <a:rPr lang="en-GB" dirty="0"/>
              <a:t>Barriers identified by postdocs: time</a:t>
            </a:r>
          </a:p>
        </p:txBody>
      </p:sp>
      <p:sp>
        <p:nvSpPr>
          <p:cNvPr id="3" name="Text Placeholder 2">
            <a:extLst>
              <a:ext uri="{FF2B5EF4-FFF2-40B4-BE49-F238E27FC236}">
                <a16:creationId xmlns:a16="http://schemas.microsoft.com/office/drawing/2014/main" id="{871BD622-2BC9-7CD9-B9D6-5CD54C387425}"/>
              </a:ext>
            </a:extLst>
          </p:cNvPr>
          <p:cNvSpPr>
            <a:spLocks noGrp="1"/>
          </p:cNvSpPr>
          <p:nvPr>
            <p:ph type="body" idx="1"/>
          </p:nvPr>
        </p:nvSpPr>
        <p:spPr>
          <a:xfrm>
            <a:off x="317700" y="1073200"/>
            <a:ext cx="8274300" cy="3895350"/>
          </a:xfrm>
        </p:spPr>
        <p:txBody>
          <a:bodyPr>
            <a:normAutofit/>
          </a:bodyPr>
          <a:lstStyle/>
          <a:p>
            <a:pPr>
              <a:spcAft>
                <a:spcPts val="1200"/>
              </a:spcAft>
            </a:pPr>
            <a:r>
              <a:rPr lang="en-GB" sz="1800" b="0" i="0" u="none" strike="noStrike" dirty="0">
                <a:solidFill>
                  <a:srgbClr val="000000"/>
                </a:solidFill>
                <a:effectLst/>
                <a:latin typeface="Arial" panose="020B0604020202020204" pitchFamily="34" charset="0"/>
              </a:rPr>
              <a:t>“ECRs lack time [for career development] due to consideration of where their next contract is coming from – they already have to work extra to fill out a CV to get the next position.”</a:t>
            </a:r>
          </a:p>
          <a:p>
            <a:pPr>
              <a:spcAft>
                <a:spcPts val="1200"/>
              </a:spcAft>
            </a:pPr>
            <a:r>
              <a:rPr lang="en-GB" sz="1800" b="0" i="0" u="none" strike="noStrike" dirty="0">
                <a:solidFill>
                  <a:srgbClr val="000000"/>
                </a:solidFill>
                <a:effectLst/>
                <a:latin typeface="Arial" panose="020B0604020202020204" pitchFamily="34" charset="0"/>
              </a:rPr>
              <a:t>“The lack of job security means time has to be spent maximising the project output so I can then try and find another job afterwards using the experience.”</a:t>
            </a:r>
          </a:p>
          <a:p>
            <a:pPr>
              <a:spcAft>
                <a:spcPts val="1200"/>
              </a:spcAft>
            </a:pPr>
            <a:r>
              <a:rPr lang="en-GB" sz="1800" b="0" i="0" u="none" strike="noStrike" dirty="0">
                <a:solidFill>
                  <a:srgbClr val="000000"/>
                </a:solidFill>
                <a:effectLst/>
                <a:latin typeface="Arial" panose="020B0604020202020204" pitchFamily="34" charset="0"/>
              </a:rPr>
              <a:t>“I would be extremely interested in these opportunities! but very much needed to hear at the beginning of my contract as will take some time to organise; I am nearing the last 3 months of my contract.”</a:t>
            </a:r>
            <a:endParaRPr lang="en-GB" dirty="0"/>
          </a:p>
        </p:txBody>
      </p:sp>
      <p:sp>
        <p:nvSpPr>
          <p:cNvPr id="4" name="Slide Number Placeholder 3">
            <a:extLst>
              <a:ext uri="{FF2B5EF4-FFF2-40B4-BE49-F238E27FC236}">
                <a16:creationId xmlns:a16="http://schemas.microsoft.com/office/drawing/2014/main" id="{03D910AF-4797-66F4-ED5D-C6A7E78E33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84432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1F2B-8776-D5F7-5AA9-F3179FBAB10E}"/>
              </a:ext>
            </a:extLst>
          </p:cNvPr>
          <p:cNvSpPr>
            <a:spLocks noGrp="1"/>
          </p:cNvSpPr>
          <p:nvPr>
            <p:ph type="title"/>
          </p:nvPr>
        </p:nvSpPr>
        <p:spPr/>
        <p:txBody>
          <a:bodyPr/>
          <a:lstStyle/>
          <a:p>
            <a:r>
              <a:rPr lang="en-GB" dirty="0"/>
              <a:t>Barriers identified by postdocs: knowledge</a:t>
            </a:r>
          </a:p>
        </p:txBody>
      </p:sp>
      <p:sp>
        <p:nvSpPr>
          <p:cNvPr id="3" name="Text Placeholder 2">
            <a:extLst>
              <a:ext uri="{FF2B5EF4-FFF2-40B4-BE49-F238E27FC236}">
                <a16:creationId xmlns:a16="http://schemas.microsoft.com/office/drawing/2014/main" id="{4A6CF16F-F4A7-1E08-0572-DAFF57A71002}"/>
              </a:ext>
            </a:extLst>
          </p:cNvPr>
          <p:cNvSpPr>
            <a:spLocks noGrp="1"/>
          </p:cNvSpPr>
          <p:nvPr>
            <p:ph type="body" idx="1"/>
          </p:nvPr>
        </p:nvSpPr>
        <p:spPr/>
        <p:txBody>
          <a:bodyPr>
            <a:normAutofit fontScale="92500"/>
          </a:bodyPr>
          <a:lstStyle/>
          <a:p>
            <a:r>
              <a:rPr lang="en-GB" sz="1800" b="0" i="0" u="none" strike="noStrike" dirty="0">
                <a:solidFill>
                  <a:srgbClr val="000000"/>
                </a:solidFill>
                <a:effectLst/>
                <a:latin typeface="Arial" panose="020B0604020202020204" pitchFamily="34" charset="0"/>
              </a:rPr>
              <a:t>“I had little awareness of secondments before doing my own, and even now, not sure of the workings – my PI suggested it after money came in.”</a:t>
            </a:r>
          </a:p>
          <a:p>
            <a:endParaRPr lang="en-GB" sz="1800" b="0" i="0" u="none" strike="noStrike" dirty="0">
              <a:solidFill>
                <a:srgbClr val="000000"/>
              </a:solidFill>
              <a:effectLst/>
              <a:latin typeface="Arial" panose="020B0604020202020204" pitchFamily="34" charset="0"/>
            </a:endParaRPr>
          </a:p>
          <a:p>
            <a:pPr>
              <a:spcAft>
                <a:spcPts val="1200"/>
              </a:spcAft>
            </a:pPr>
            <a:r>
              <a:rPr lang="en-GB" dirty="0">
                <a:solidFill>
                  <a:srgbClr val="000000"/>
                </a:solidFill>
                <a:latin typeface="Arial" panose="020B0604020202020204" pitchFamily="34" charset="0"/>
              </a:rPr>
              <a:t>“I k</a:t>
            </a:r>
            <a:r>
              <a:rPr lang="en-GB" sz="1800" b="0" i="0" u="none" strike="noStrike" dirty="0">
                <a:solidFill>
                  <a:srgbClr val="000000"/>
                </a:solidFill>
                <a:effectLst/>
                <a:latin typeface="Arial" panose="020B0604020202020204" pitchFamily="34" charset="0"/>
              </a:rPr>
              <a:t>now about consultancy for academics but not for ECRs”</a:t>
            </a:r>
          </a:p>
          <a:p>
            <a:pPr>
              <a:spcAft>
                <a:spcPts val="1200"/>
              </a:spcAft>
            </a:pPr>
            <a:r>
              <a:rPr lang="en-GB" sz="1800" b="0" i="0" u="none" strike="noStrike" dirty="0">
                <a:solidFill>
                  <a:srgbClr val="000000"/>
                </a:solidFill>
                <a:effectLst/>
                <a:latin typeface="Arial" panose="020B0604020202020204" pitchFamily="34" charset="0"/>
              </a:rPr>
              <a:t>“Many ECRs don’t know where to start with process of KE - who to contact, how to market themselves.”</a:t>
            </a:r>
          </a:p>
          <a:p>
            <a:pPr>
              <a:spcAft>
                <a:spcPts val="1200"/>
              </a:spcAft>
            </a:pPr>
            <a:r>
              <a:rPr lang="en-GB" sz="1800" b="0" i="0" u="none" strike="noStrike" dirty="0">
                <a:solidFill>
                  <a:srgbClr val="000000"/>
                </a:solidFill>
                <a:effectLst/>
                <a:latin typeface="Arial" panose="020B0604020202020204" pitchFamily="34" charset="0"/>
              </a:rPr>
              <a:t>“Lack of advertising for where to find these [KE] reps and related information, and hard to find information online when they do search without a link.”</a:t>
            </a:r>
          </a:p>
          <a:p>
            <a:pPr>
              <a:spcAft>
                <a:spcPts val="1200"/>
              </a:spcAft>
            </a:pPr>
            <a:r>
              <a:rPr lang="en-GB" sz="1800" b="0" i="0" u="none" strike="noStrike" dirty="0">
                <a:solidFill>
                  <a:srgbClr val="000000"/>
                </a:solidFill>
                <a:effectLst/>
                <a:latin typeface="Arial" panose="020B0604020202020204" pitchFamily="34" charset="0"/>
              </a:rPr>
              <a:t>“Processes are all a bit vague - hard to know where to start.” </a:t>
            </a:r>
          </a:p>
          <a:p>
            <a:endParaRPr lang="en-GB" sz="1800" b="0" i="0" u="none" strike="noStrike" dirty="0">
              <a:solidFill>
                <a:srgbClr val="000000"/>
              </a:solidFill>
              <a:effectLst/>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BE5FD39B-3E84-ED43-A856-5C6239EE40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15837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0A66-0763-F0D1-A0D5-5255D07D913A}"/>
              </a:ext>
            </a:extLst>
          </p:cNvPr>
          <p:cNvSpPr>
            <a:spLocks noGrp="1"/>
          </p:cNvSpPr>
          <p:nvPr>
            <p:ph type="title"/>
          </p:nvPr>
        </p:nvSpPr>
        <p:spPr/>
        <p:txBody>
          <a:bodyPr/>
          <a:lstStyle/>
          <a:p>
            <a:r>
              <a:rPr lang="en-GB" dirty="0"/>
              <a:t>Barriers identified by postdocs: confidence</a:t>
            </a:r>
          </a:p>
        </p:txBody>
      </p:sp>
      <p:sp>
        <p:nvSpPr>
          <p:cNvPr id="3" name="Text Placeholder 2">
            <a:extLst>
              <a:ext uri="{FF2B5EF4-FFF2-40B4-BE49-F238E27FC236}">
                <a16:creationId xmlns:a16="http://schemas.microsoft.com/office/drawing/2014/main" id="{6064A245-E4A2-DAF6-4B04-4EDDD9ED5115}"/>
              </a:ext>
            </a:extLst>
          </p:cNvPr>
          <p:cNvSpPr>
            <a:spLocks noGrp="1"/>
          </p:cNvSpPr>
          <p:nvPr>
            <p:ph type="body" idx="1"/>
          </p:nvPr>
        </p:nvSpPr>
        <p:spPr/>
        <p:txBody>
          <a:bodyPr/>
          <a:lstStyle/>
          <a:p>
            <a:pPr>
              <a:spcAft>
                <a:spcPts val="1200"/>
              </a:spcAft>
            </a:pPr>
            <a:r>
              <a:rPr lang="en-GB" sz="1800" b="0" i="0" u="none" strike="noStrike" dirty="0">
                <a:solidFill>
                  <a:srgbClr val="000000"/>
                </a:solidFill>
                <a:effectLst/>
                <a:latin typeface="Arial" panose="020B0604020202020204" pitchFamily="34" charset="0"/>
              </a:rPr>
              <a:t>“Junior ECRs may not have confidence to approach PI with ideas for them to engage with external organisations.”</a:t>
            </a:r>
          </a:p>
          <a:p>
            <a:pPr>
              <a:spcAft>
                <a:spcPts val="1200"/>
              </a:spcAft>
            </a:pPr>
            <a:r>
              <a:rPr lang="en-GB" dirty="0">
                <a:solidFill>
                  <a:srgbClr val="000000"/>
                </a:solidFill>
                <a:latin typeface="Arial" panose="020B0604020202020204" pitchFamily="34" charset="0"/>
              </a:rPr>
              <a:t>“It u</a:t>
            </a:r>
            <a:r>
              <a:rPr lang="en-GB" sz="1800" b="0" i="0" u="none" strike="noStrike" dirty="0">
                <a:solidFill>
                  <a:srgbClr val="000000"/>
                </a:solidFill>
                <a:effectLst/>
                <a:latin typeface="Arial" panose="020B0604020202020204" pitchFamily="34" charset="0"/>
              </a:rPr>
              <a:t>sually feels like the government doesn’t value Arts &amp; Humanities research, so why should industry?”</a:t>
            </a:r>
          </a:p>
          <a:p>
            <a:pPr>
              <a:spcAft>
                <a:spcPts val="1200"/>
              </a:spcAft>
            </a:pPr>
            <a:r>
              <a:rPr lang="en-GB" sz="1800" b="0" i="0" u="none" strike="noStrike" dirty="0">
                <a:solidFill>
                  <a:srgbClr val="000000"/>
                </a:solidFill>
                <a:effectLst/>
                <a:latin typeface="Arial" panose="020B0604020202020204" pitchFamily="34" charset="0"/>
              </a:rPr>
              <a:t>“ECR engagement is good when encouraged by their PI or director of research (there’s a big difference between fully funded ECRs and those who are less secure).”</a:t>
            </a:r>
          </a:p>
          <a:p>
            <a:pPr>
              <a:spcAft>
                <a:spcPts val="1200"/>
              </a:spcAft>
            </a:pPr>
            <a:endParaRPr lang="en-GB" sz="1800" b="0" i="0" u="none" strike="noStrike" dirty="0">
              <a:solidFill>
                <a:srgbClr val="000000"/>
              </a:solidFill>
              <a:effectLst/>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B1D5FB87-A57F-9A89-70A3-6C097F80D0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63726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CF69-E7AC-7D4F-A66B-F45CCBF53294}"/>
              </a:ext>
            </a:extLst>
          </p:cNvPr>
          <p:cNvSpPr>
            <a:spLocks noGrp="1"/>
          </p:cNvSpPr>
          <p:nvPr>
            <p:ph type="title"/>
          </p:nvPr>
        </p:nvSpPr>
        <p:spPr/>
        <p:txBody>
          <a:bodyPr>
            <a:normAutofit fontScale="90000"/>
          </a:bodyPr>
          <a:lstStyle/>
          <a:p>
            <a:r>
              <a:rPr lang="en-GB" dirty="0"/>
              <a:t>Barriers identified by postdocs: impact on career?</a:t>
            </a:r>
          </a:p>
        </p:txBody>
      </p:sp>
      <p:sp>
        <p:nvSpPr>
          <p:cNvPr id="3" name="Text Placeholder 2">
            <a:extLst>
              <a:ext uri="{FF2B5EF4-FFF2-40B4-BE49-F238E27FC236}">
                <a16:creationId xmlns:a16="http://schemas.microsoft.com/office/drawing/2014/main" id="{F52C8932-F5FD-C900-AF2A-E567E0FF65F6}"/>
              </a:ext>
            </a:extLst>
          </p:cNvPr>
          <p:cNvSpPr>
            <a:spLocks noGrp="1"/>
          </p:cNvSpPr>
          <p:nvPr>
            <p:ph type="body" idx="1"/>
          </p:nvPr>
        </p:nvSpPr>
        <p:spPr/>
        <p:txBody>
          <a:bodyPr/>
          <a:lstStyle/>
          <a:p>
            <a:pPr>
              <a:spcAft>
                <a:spcPts val="1200"/>
              </a:spcAft>
            </a:pPr>
            <a:r>
              <a:rPr lang="en-GB" sz="1800" b="0" i="0" u="none" strike="noStrike" dirty="0">
                <a:solidFill>
                  <a:srgbClr val="000000"/>
                </a:solidFill>
                <a:effectLst/>
                <a:latin typeface="Arial" panose="020B0604020202020204" pitchFamily="34" charset="0"/>
              </a:rPr>
              <a:t>“[ECRS have] concerns with working with external organisations and media appearances – of their words being twisted; [they] would rather have a lesser profile than risk being taken out of context.”</a:t>
            </a:r>
          </a:p>
          <a:p>
            <a:pPr>
              <a:spcAft>
                <a:spcPts val="1200"/>
              </a:spcAft>
            </a:pPr>
            <a:r>
              <a:rPr lang="en-GB" sz="1800" b="0" i="0" u="none" strike="noStrike" dirty="0">
                <a:solidFill>
                  <a:srgbClr val="000000"/>
                </a:solidFill>
                <a:effectLst/>
                <a:latin typeface="Arial" panose="020B0604020202020204" pitchFamily="34" charset="0"/>
              </a:rPr>
              <a:t>“Going into industry is seen [by some ECRs] as a ‘one way route’, whereas people return from industry with additional skills and connections.” </a:t>
            </a:r>
          </a:p>
          <a:p>
            <a:pPr>
              <a:spcAft>
                <a:spcPts val="1200"/>
              </a:spcAft>
            </a:pPr>
            <a:r>
              <a:rPr lang="en-GB" sz="1800" b="0" i="0" u="none" strike="noStrike" dirty="0">
                <a:solidFill>
                  <a:srgbClr val="000000"/>
                </a:solidFill>
                <a:effectLst/>
                <a:latin typeface="Arial" panose="020B0604020202020204" pitchFamily="34" charset="0"/>
              </a:rPr>
              <a:t>“It doesn’t seem to register with many ECRs that working with externals can lead to opportunities; they are usually too focused on achieving the next tangible [academic] goal with a sense of urgency.”</a:t>
            </a:r>
          </a:p>
          <a:p>
            <a:endParaRPr lang="en-GB" sz="1800" b="0" i="0" u="none" strike="noStrike" dirty="0">
              <a:solidFill>
                <a:srgbClr val="000000"/>
              </a:solidFill>
              <a:effectLst/>
              <a:latin typeface="Arial" panose="020B0604020202020204" pitchFamily="34" charset="0"/>
            </a:endParaRPr>
          </a:p>
          <a:p>
            <a:endParaRPr lang="en-GB" sz="1800" b="0" i="0" u="none" strike="noStrike" dirty="0">
              <a:solidFill>
                <a:srgbClr val="000000"/>
              </a:solidFill>
              <a:effectLst/>
              <a:latin typeface="Arial" panose="020B0604020202020204" pitchFamily="34" charset="0"/>
            </a:endParaRPr>
          </a:p>
          <a:p>
            <a:endParaRPr lang="en-GB" b="1" dirty="0"/>
          </a:p>
        </p:txBody>
      </p:sp>
      <p:sp>
        <p:nvSpPr>
          <p:cNvPr id="4" name="Slide Number Placeholder 3">
            <a:extLst>
              <a:ext uri="{FF2B5EF4-FFF2-40B4-BE49-F238E27FC236}">
                <a16:creationId xmlns:a16="http://schemas.microsoft.com/office/drawing/2014/main" id="{DA1F26DD-3023-EAE7-8DB6-0DDA84A74A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8248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DE1D-A417-9424-D32F-F7A2C914FA94}"/>
              </a:ext>
            </a:extLst>
          </p:cNvPr>
          <p:cNvSpPr>
            <a:spLocks noGrp="1"/>
          </p:cNvSpPr>
          <p:nvPr>
            <p:ph type="title"/>
          </p:nvPr>
        </p:nvSpPr>
        <p:spPr/>
        <p:txBody>
          <a:bodyPr/>
          <a:lstStyle/>
          <a:p>
            <a:r>
              <a:rPr lang="en-GB" dirty="0"/>
              <a:t>Barriers identified by postdocs: life challenges</a:t>
            </a:r>
          </a:p>
        </p:txBody>
      </p:sp>
      <p:sp>
        <p:nvSpPr>
          <p:cNvPr id="3" name="Text Placeholder 2">
            <a:extLst>
              <a:ext uri="{FF2B5EF4-FFF2-40B4-BE49-F238E27FC236}">
                <a16:creationId xmlns:a16="http://schemas.microsoft.com/office/drawing/2014/main" id="{9E46B3FA-1013-E201-FCA4-770CBB8E965D}"/>
              </a:ext>
            </a:extLst>
          </p:cNvPr>
          <p:cNvSpPr>
            <a:spLocks noGrp="1"/>
          </p:cNvSpPr>
          <p:nvPr>
            <p:ph type="body" idx="1"/>
          </p:nvPr>
        </p:nvSpPr>
        <p:spPr/>
        <p:txBody>
          <a:bodyPr/>
          <a:lstStyle/>
          <a:p>
            <a:r>
              <a:rPr lang="en-GB" sz="1800" b="0" i="0" u="none" strike="noStrike" dirty="0">
                <a:solidFill>
                  <a:srgbClr val="000000"/>
                </a:solidFill>
                <a:effectLst/>
                <a:latin typeface="Arial" panose="020B0604020202020204" pitchFamily="34" charset="0"/>
              </a:rPr>
              <a:t>“… juggling research and childcare is a huge challenge. Anything "extra" and "optional" like career development gets completely pushed off my priority list. … unless they are paid for and extra days are *added to my contract*, it's just one more thing I'm expected to magically find time for, that I won't be able to do.”</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a:t>
            </a:r>
            <a:r>
              <a:rPr lang="en-GB" sz="1800" b="0" i="0" u="none" strike="noStrike" dirty="0">
                <a:solidFill>
                  <a:srgbClr val="000000"/>
                </a:solidFill>
                <a:effectLst/>
                <a:latin typeface="Arial" panose="020B0604020202020204" pitchFamily="34" charset="0"/>
              </a:rPr>
              <a:t> juggling a full-time research contract with childcare, job hunting for the next contract, while manoeuvring the ever-changing field of visa requirements for international (skilled) workers.”</a:t>
            </a:r>
          </a:p>
          <a:p>
            <a:endParaRPr lang="en-GB"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AEDF4FEB-A428-4B3E-CE3E-5328D32EAB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78488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4315df81d9_0_37"/>
          <p:cNvSpPr txBox="1">
            <a:spLocks noGrp="1"/>
          </p:cNvSpPr>
          <p:nvPr>
            <p:ph type="sldNum" idx="12"/>
          </p:nvPr>
        </p:nvSpPr>
        <p:spPr>
          <a:xfrm>
            <a:off x="8444334" y="47457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18</a:t>
            </a:fld>
            <a:endParaRPr/>
          </a:p>
        </p:txBody>
      </p:sp>
      <p:sp>
        <p:nvSpPr>
          <p:cNvPr id="134" name="Google Shape;134;g34315df81d9_0_37"/>
          <p:cNvSpPr txBox="1"/>
          <p:nvPr/>
        </p:nvSpPr>
        <p:spPr>
          <a:xfrm>
            <a:off x="174350" y="0"/>
            <a:ext cx="8878500" cy="85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chemeClr val="accent6">
                    <a:lumMod val="75000"/>
                  </a:schemeClr>
                </a:solidFill>
              </a:rPr>
              <a:t>Do postdocs think PIs support non-academic career development activity?</a:t>
            </a:r>
            <a:endParaRPr sz="2600" dirty="0">
              <a:solidFill>
                <a:schemeClr val="accent6">
                  <a:lumMod val="75000"/>
                </a:schemeClr>
              </a:solidFill>
            </a:endParaRPr>
          </a:p>
        </p:txBody>
      </p:sp>
      <p:sp>
        <p:nvSpPr>
          <p:cNvPr id="135" name="Google Shape;135;g34315df81d9_0_37"/>
          <p:cNvSpPr txBox="1"/>
          <p:nvPr/>
        </p:nvSpPr>
        <p:spPr>
          <a:xfrm>
            <a:off x="299500" y="3588458"/>
            <a:ext cx="8861500" cy="146323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Perceived support by PIs for postdoc non-academic career development</a:t>
            </a:r>
            <a:endParaRPr b="1" dirty="0"/>
          </a:p>
          <a:p>
            <a:pPr marL="0" lvl="0" indent="0" algn="l" rtl="0">
              <a:spcBef>
                <a:spcPts val="0"/>
              </a:spcBef>
              <a:spcAft>
                <a:spcPts val="0"/>
              </a:spcAft>
              <a:buNone/>
            </a:pPr>
            <a:endParaRPr sz="800" dirty="0"/>
          </a:p>
          <a:p>
            <a:pPr marL="0" lvl="0" indent="0" algn="l" rtl="0">
              <a:spcBef>
                <a:spcPts val="0"/>
              </a:spcBef>
              <a:spcAft>
                <a:spcPts val="0"/>
              </a:spcAft>
              <a:buNone/>
            </a:pPr>
            <a:r>
              <a:rPr lang="en" dirty="0"/>
              <a:t>Results presented as an average score ± standard deviation. Scores equate to the following:</a:t>
            </a:r>
            <a:endParaRPr dirty="0"/>
          </a:p>
          <a:p>
            <a:pPr marL="0" lvl="0" indent="0" algn="l" rtl="0">
              <a:spcBef>
                <a:spcPts val="0"/>
              </a:spcBef>
              <a:spcAft>
                <a:spcPts val="0"/>
              </a:spcAft>
              <a:buNone/>
            </a:pPr>
            <a:endParaRPr sz="800" dirty="0"/>
          </a:p>
          <a:p>
            <a:pPr marL="0" lvl="0" indent="0" algn="l" rtl="0">
              <a:spcBef>
                <a:spcPts val="0"/>
              </a:spcBef>
              <a:spcAft>
                <a:spcPts val="0"/>
              </a:spcAft>
              <a:buNone/>
            </a:pPr>
            <a:r>
              <a:rPr lang="en" dirty="0"/>
              <a:t>0 = Not supportive</a:t>
            </a:r>
            <a:endParaRPr dirty="0"/>
          </a:p>
          <a:p>
            <a:pPr marL="0" lvl="0" indent="0" algn="l" rtl="0">
              <a:spcBef>
                <a:spcPts val="0"/>
              </a:spcBef>
              <a:spcAft>
                <a:spcPts val="0"/>
              </a:spcAft>
              <a:buNone/>
            </a:pPr>
            <a:r>
              <a:rPr lang="en" dirty="0"/>
              <a:t>1 = Yes, if planned out or postdoc is enthusiastic</a:t>
            </a:r>
            <a:endParaRPr dirty="0"/>
          </a:p>
          <a:p>
            <a:pPr marL="0" lvl="0" indent="0" algn="l" rtl="0">
              <a:spcBef>
                <a:spcPts val="0"/>
              </a:spcBef>
              <a:spcAft>
                <a:spcPts val="0"/>
              </a:spcAft>
              <a:buNone/>
            </a:pPr>
            <a:r>
              <a:rPr lang="en" dirty="0"/>
              <a:t>2 = Yes, unconditionally.</a:t>
            </a:r>
            <a:endParaRPr sz="2200" dirty="0">
              <a:solidFill>
                <a:srgbClr val="131E29"/>
              </a:solidFill>
            </a:endParaRPr>
          </a:p>
        </p:txBody>
      </p:sp>
      <p:graphicFrame>
        <p:nvGraphicFramePr>
          <p:cNvPr id="3" name="Chart 2">
            <a:extLst>
              <a:ext uri="{FF2B5EF4-FFF2-40B4-BE49-F238E27FC236}">
                <a16:creationId xmlns:a16="http://schemas.microsoft.com/office/drawing/2014/main" id="{7DFEBD44-646D-9EFF-E346-D9F5B5AC5CFC}"/>
              </a:ext>
            </a:extLst>
          </p:cNvPr>
          <p:cNvGraphicFramePr>
            <a:graphicFrameLocks/>
          </p:cNvGraphicFramePr>
          <p:nvPr>
            <p:extLst>
              <p:ext uri="{D42A27DB-BD31-4B8C-83A1-F6EECF244321}">
                <p14:modId xmlns:p14="http://schemas.microsoft.com/office/powerpoint/2010/main" val="2498655054"/>
              </p:ext>
            </p:extLst>
          </p:nvPr>
        </p:nvGraphicFramePr>
        <p:xfrm>
          <a:off x="2120651" y="964926"/>
          <a:ext cx="4289425" cy="27622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4315df81d9_0_31"/>
          <p:cNvSpPr txBox="1">
            <a:spLocks noGrp="1"/>
          </p:cNvSpPr>
          <p:nvPr>
            <p:ph type="sldNum" idx="12"/>
          </p:nvPr>
        </p:nvSpPr>
        <p:spPr>
          <a:xfrm>
            <a:off x="8444334" y="47457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19</a:t>
            </a:fld>
            <a:endParaRPr/>
          </a:p>
        </p:txBody>
      </p:sp>
      <p:sp>
        <p:nvSpPr>
          <p:cNvPr id="127" name="Google Shape;127;g34315df81d9_0_31"/>
          <p:cNvSpPr txBox="1"/>
          <p:nvPr/>
        </p:nvSpPr>
        <p:spPr>
          <a:xfrm>
            <a:off x="87464" y="138100"/>
            <a:ext cx="8905570" cy="9909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7030A0"/>
                </a:solidFill>
              </a:rPr>
              <a:t>Do P</a:t>
            </a:r>
            <a:r>
              <a:rPr lang="en-GB" sz="2000" dirty="0">
                <a:solidFill>
                  <a:srgbClr val="7030A0"/>
                </a:solidFill>
              </a:rPr>
              <a:t>I</a:t>
            </a:r>
            <a:r>
              <a:rPr lang="en" sz="2000" dirty="0">
                <a:solidFill>
                  <a:srgbClr val="7030A0"/>
                </a:solidFill>
              </a:rPr>
              <a:t>s express an interest in having their postdocs participate in non-academic career development activity?</a:t>
            </a:r>
            <a:endParaRPr sz="2000" dirty="0">
              <a:solidFill>
                <a:srgbClr val="7030A0"/>
              </a:solidFill>
            </a:endParaRPr>
          </a:p>
        </p:txBody>
      </p:sp>
      <p:pic>
        <p:nvPicPr>
          <p:cNvPr id="4106" name="Picture 10">
            <a:extLst>
              <a:ext uri="{FF2B5EF4-FFF2-40B4-BE49-F238E27FC236}">
                <a16:creationId xmlns:a16="http://schemas.microsoft.com/office/drawing/2014/main" id="{A6A07DB1-278A-F0D5-78CD-341AEDECF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939"/>
          <a:stretch/>
        </p:blipFill>
        <p:spPr bwMode="auto">
          <a:xfrm>
            <a:off x="2055780" y="1311966"/>
            <a:ext cx="6975296" cy="30401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A4C4D72C-D83F-F6C4-0A38-74B267B847E9}"/>
              </a:ext>
            </a:extLst>
          </p:cNvPr>
          <p:cNvGraphicFramePr>
            <a:graphicFrameLocks noGrp="1"/>
          </p:cNvGraphicFramePr>
          <p:nvPr>
            <p:extLst>
              <p:ext uri="{D42A27DB-BD31-4B8C-83A1-F6EECF244321}">
                <p14:modId xmlns:p14="http://schemas.microsoft.com/office/powerpoint/2010/main" val="1329658044"/>
              </p:ext>
            </p:extLst>
          </p:nvPr>
        </p:nvGraphicFramePr>
        <p:xfrm>
          <a:off x="112924" y="1658577"/>
          <a:ext cx="1847850" cy="2560320"/>
        </p:xfrm>
        <a:graphic>
          <a:graphicData uri="http://schemas.openxmlformats.org/drawingml/2006/table">
            <a:tbl>
              <a:tblPr/>
              <a:tblGrid>
                <a:gridCol w="647700">
                  <a:extLst>
                    <a:ext uri="{9D8B030D-6E8A-4147-A177-3AD203B41FA5}">
                      <a16:colId xmlns:a16="http://schemas.microsoft.com/office/drawing/2014/main" val="1033247912"/>
                    </a:ext>
                  </a:extLst>
                </a:gridCol>
                <a:gridCol w="1200150">
                  <a:extLst>
                    <a:ext uri="{9D8B030D-6E8A-4147-A177-3AD203B41FA5}">
                      <a16:colId xmlns:a16="http://schemas.microsoft.com/office/drawing/2014/main" val="2223270920"/>
                    </a:ext>
                  </a:extLst>
                </a:gridCol>
              </a:tblGrid>
              <a:tr h="120650">
                <a:tc>
                  <a:txBody>
                    <a:bodyPr/>
                    <a:lstStyle/>
                    <a:p>
                      <a:pPr algn="ctr" rtl="0" fontAlgn="b"/>
                      <a:r>
                        <a:rPr lang="en-GB" b="1">
                          <a:effectLst/>
                        </a:rPr>
                        <a:t>Score</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40E94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b="1">
                          <a:effectLst/>
                        </a:rPr>
                        <a:t>Interest</a:t>
                      </a:r>
                    </a:p>
                  </a:txBody>
                  <a:tcPr marL="19050" marR="19050" marT="0" marB="0" anchor="b">
                    <a:lnL w="6350" cap="flat" cmpd="sng" algn="ctr">
                      <a:solidFill>
                        <a:srgbClr val="40E94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420278031"/>
                  </a:ext>
                </a:extLst>
              </a:tr>
              <a:tr h="120650">
                <a:tc>
                  <a:txBody>
                    <a:bodyPr/>
                    <a:lstStyle/>
                    <a:p>
                      <a:pPr algn="ctr" rtl="0" fontAlgn="b"/>
                      <a:r>
                        <a:rPr lang="en-GB" dirty="0">
                          <a:effectLst/>
                        </a:rPr>
                        <a:t>0</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dirty="0">
                          <a:effectLst/>
                        </a:rPr>
                        <a:t>Don't want them to participate</a:t>
                      </a:r>
                    </a:p>
                  </a:txBody>
                  <a:tcPr marL="19050" marR="19050" marT="0"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41481645"/>
                  </a:ext>
                </a:extLst>
              </a:tr>
              <a:tr h="120650">
                <a:tc>
                  <a:txBody>
                    <a:bodyPr/>
                    <a:lstStyle/>
                    <a:p>
                      <a:pPr algn="ctr" rtl="0" fontAlgn="b"/>
                      <a:r>
                        <a:rPr lang="en-GB">
                          <a:effectLst/>
                        </a:rPr>
                        <a:t>1</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a:effectLst/>
                        </a:rPr>
                        <a:t>Not very interested</a:t>
                      </a:r>
                    </a:p>
                  </a:txBody>
                  <a:tcPr marL="19050" marR="19050" marT="0"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34825615"/>
                  </a:ext>
                </a:extLst>
              </a:tr>
              <a:tr h="120650">
                <a:tc>
                  <a:txBody>
                    <a:bodyPr/>
                    <a:lstStyle/>
                    <a:p>
                      <a:pPr algn="ctr" rtl="0" fontAlgn="b"/>
                      <a:r>
                        <a:rPr lang="en-GB">
                          <a:effectLst/>
                        </a:rPr>
                        <a:t>2</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dirty="0">
                          <a:effectLst/>
                        </a:rPr>
                        <a:t>Only if convenient</a:t>
                      </a:r>
                    </a:p>
                  </a:txBody>
                  <a:tcPr marL="19050" marR="19050" marT="0"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77684215"/>
                  </a:ext>
                </a:extLst>
              </a:tr>
              <a:tr h="120650">
                <a:tc>
                  <a:txBody>
                    <a:bodyPr/>
                    <a:lstStyle/>
                    <a:p>
                      <a:pPr algn="ctr" rtl="0" fontAlgn="b"/>
                      <a:r>
                        <a:rPr lang="en-GB" dirty="0">
                          <a:effectLst/>
                        </a:rPr>
                        <a:t>3</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a:effectLst/>
                        </a:rPr>
                        <a:t>Fairly interested</a:t>
                      </a:r>
                    </a:p>
                  </a:txBody>
                  <a:tcPr marL="19050" marR="19050" marT="0"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31115831"/>
                  </a:ext>
                </a:extLst>
              </a:tr>
              <a:tr h="120650">
                <a:tc>
                  <a:txBody>
                    <a:bodyPr/>
                    <a:lstStyle/>
                    <a:p>
                      <a:pPr algn="ctr" rtl="0" fontAlgn="b"/>
                      <a:r>
                        <a:rPr lang="en-GB">
                          <a:effectLst/>
                        </a:rPr>
                        <a:t>4</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
                      <a:r>
                        <a:rPr lang="en-GB" dirty="0">
                          <a:effectLst/>
                        </a:rPr>
                        <a:t>Very interested</a:t>
                      </a:r>
                    </a:p>
                  </a:txBody>
                  <a:tcPr marL="19050" marR="19050" marT="0"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5808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7471-9905-5E3D-0128-7FBF7BA7B560}"/>
              </a:ext>
            </a:extLst>
          </p:cNvPr>
          <p:cNvSpPr>
            <a:spLocks noGrp="1"/>
          </p:cNvSpPr>
          <p:nvPr>
            <p:ph type="title"/>
          </p:nvPr>
        </p:nvSpPr>
        <p:spPr/>
        <p:txBody>
          <a:bodyPr/>
          <a:lstStyle/>
          <a:p>
            <a:r>
              <a:rPr lang="en-GB" dirty="0"/>
              <a:t>Review focused on:</a:t>
            </a:r>
          </a:p>
        </p:txBody>
      </p:sp>
      <p:sp>
        <p:nvSpPr>
          <p:cNvPr id="3" name="Text Placeholder 2">
            <a:extLst>
              <a:ext uri="{FF2B5EF4-FFF2-40B4-BE49-F238E27FC236}">
                <a16:creationId xmlns:a16="http://schemas.microsoft.com/office/drawing/2014/main" id="{CDEE5837-140C-908B-3620-2D19347AE45A}"/>
              </a:ext>
            </a:extLst>
          </p:cNvPr>
          <p:cNvSpPr>
            <a:spLocks noGrp="1"/>
          </p:cNvSpPr>
          <p:nvPr>
            <p:ph type="body" idx="1"/>
          </p:nvPr>
        </p:nvSpPr>
        <p:spPr>
          <a:xfrm>
            <a:off x="434850" y="820593"/>
            <a:ext cx="8274300" cy="4164036"/>
          </a:xfrm>
        </p:spPr>
        <p:txBody>
          <a:bodyPr>
            <a:noAutofit/>
          </a:bodyPr>
          <a:lstStyle/>
          <a:p>
            <a:pPr>
              <a:lnSpc>
                <a:spcPct val="100000"/>
              </a:lnSpc>
              <a:spcAft>
                <a:spcPts val="1200"/>
              </a:spcAft>
            </a:pPr>
            <a:r>
              <a:rPr lang="en-GB" sz="2000" dirty="0"/>
              <a:t>Career development activity which links postdocs with external (non-academic) audience to align with:</a:t>
            </a:r>
          </a:p>
          <a:p>
            <a:pPr lvl="1">
              <a:lnSpc>
                <a:spcPct val="100000"/>
              </a:lnSpc>
              <a:spcAft>
                <a:spcPts val="1200"/>
              </a:spcAft>
            </a:pPr>
            <a:r>
              <a:rPr lang="en-GB" sz="2000" dirty="0"/>
              <a:t>The Researcher Development Concordat:</a:t>
            </a:r>
          </a:p>
          <a:p>
            <a:pPr lvl="2">
              <a:lnSpc>
                <a:spcPct val="100000"/>
              </a:lnSpc>
              <a:spcAft>
                <a:spcPts val="1200"/>
              </a:spcAft>
            </a:pPr>
            <a:r>
              <a:rPr lang="en-GB" sz="2000" dirty="0"/>
              <a:t>mandate to prepare for careers outside as well as within academia</a:t>
            </a:r>
          </a:p>
          <a:p>
            <a:pPr lvl="2">
              <a:lnSpc>
                <a:spcPct val="100000"/>
              </a:lnSpc>
              <a:spcAft>
                <a:spcPts val="1200"/>
              </a:spcAft>
            </a:pPr>
            <a:r>
              <a:rPr lang="en-GB" sz="2000" dirty="0"/>
              <a:t>Provision of 10 professional development days (12 at UoS)</a:t>
            </a:r>
          </a:p>
          <a:p>
            <a:pPr lvl="1">
              <a:lnSpc>
                <a:spcPct val="100000"/>
              </a:lnSpc>
              <a:spcAft>
                <a:spcPts val="1200"/>
              </a:spcAft>
            </a:pPr>
            <a:r>
              <a:rPr lang="en-GB" sz="2000" dirty="0"/>
              <a:t>Wider policy support for intersectoral mobility</a:t>
            </a:r>
          </a:p>
          <a:p>
            <a:pPr lvl="1">
              <a:lnSpc>
                <a:spcPct val="100000"/>
              </a:lnSpc>
              <a:spcAft>
                <a:spcPts val="1200"/>
              </a:spcAft>
            </a:pPr>
            <a:r>
              <a:rPr lang="en-GB" sz="2000" dirty="0"/>
              <a:t>The likely career trajectories of many postdocs</a:t>
            </a:r>
          </a:p>
          <a:p>
            <a:pPr>
              <a:lnSpc>
                <a:spcPct val="100000"/>
              </a:lnSpc>
              <a:spcAft>
                <a:spcPts val="1200"/>
              </a:spcAft>
            </a:pPr>
            <a:r>
              <a:rPr lang="en-GB" sz="2000" dirty="0"/>
              <a:t>3 career development activity mechanisms:</a:t>
            </a:r>
            <a:br>
              <a:rPr lang="en-GB" sz="2000" dirty="0"/>
            </a:br>
            <a:r>
              <a:rPr lang="en-GB" sz="2000" dirty="0"/>
              <a:t>Knowledge Exchange (KE); consultancy; and secondments</a:t>
            </a:r>
          </a:p>
        </p:txBody>
      </p:sp>
      <p:sp>
        <p:nvSpPr>
          <p:cNvPr id="4" name="Slide Number Placeholder 3">
            <a:extLst>
              <a:ext uri="{FF2B5EF4-FFF2-40B4-BE49-F238E27FC236}">
                <a16:creationId xmlns:a16="http://schemas.microsoft.com/office/drawing/2014/main" id="{E124D209-6F3C-7820-2747-AA2C68DB96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sp>
        <p:nvSpPr>
          <p:cNvPr id="6" name="TextBox 5">
            <a:extLst>
              <a:ext uri="{FF2B5EF4-FFF2-40B4-BE49-F238E27FC236}">
                <a16:creationId xmlns:a16="http://schemas.microsoft.com/office/drawing/2014/main" id="{DEE7B1A2-CBCF-3E80-B2C6-335F4D850BBF}"/>
              </a:ext>
            </a:extLst>
          </p:cNvPr>
          <p:cNvSpPr txBox="1"/>
          <p:nvPr/>
        </p:nvSpPr>
        <p:spPr>
          <a:xfrm>
            <a:off x="2286000" y="2418359"/>
            <a:ext cx="4572000" cy="307777"/>
          </a:xfrm>
          <a:prstGeom prst="rect">
            <a:avLst/>
          </a:prstGeom>
          <a:noFill/>
        </p:spPr>
        <p:txBody>
          <a:bodyPr wrap="square">
            <a:spAutoFit/>
          </a:bodyPr>
          <a:lstStyle/>
          <a:p>
            <a:r>
              <a:rPr lang="en-GB" b="0" dirty="0">
                <a:effectLst/>
              </a:rPr>
              <a:t> </a:t>
            </a:r>
            <a:endParaRPr lang="en-GB" dirty="0"/>
          </a:p>
        </p:txBody>
      </p:sp>
    </p:spTree>
    <p:extLst>
      <p:ext uri="{BB962C8B-B14F-4D97-AF65-F5344CB8AC3E}">
        <p14:creationId xmlns:p14="http://schemas.microsoft.com/office/powerpoint/2010/main" val="163860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BF22C-B55D-03B4-8F71-0893E10F2E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7" name="TextBox 6">
            <a:extLst>
              <a:ext uri="{FF2B5EF4-FFF2-40B4-BE49-F238E27FC236}">
                <a16:creationId xmlns:a16="http://schemas.microsoft.com/office/drawing/2014/main" id="{6EE2C510-BF18-A7C7-5E7E-BD31762EAAAE}"/>
              </a:ext>
            </a:extLst>
          </p:cNvPr>
          <p:cNvSpPr txBox="1"/>
          <p:nvPr/>
        </p:nvSpPr>
        <p:spPr>
          <a:xfrm>
            <a:off x="0" y="24280"/>
            <a:ext cx="9144000" cy="892552"/>
          </a:xfrm>
          <a:prstGeom prst="rect">
            <a:avLst/>
          </a:prstGeom>
          <a:noFill/>
        </p:spPr>
        <p:txBody>
          <a:bodyPr wrap="square" rtlCol="0">
            <a:spAutoFit/>
          </a:bodyPr>
          <a:lstStyle/>
          <a:p>
            <a:pPr algn="ctr"/>
            <a:r>
              <a:rPr lang="en-GB" sz="2600" dirty="0">
                <a:solidFill>
                  <a:schemeClr val="accent6">
                    <a:lumMod val="75000"/>
                  </a:schemeClr>
                </a:solidFill>
              </a:rPr>
              <a:t>How do postdocs know if their PIs support career development activity?</a:t>
            </a:r>
            <a:endParaRPr lang="en-GB" sz="2600" b="1" dirty="0">
              <a:solidFill>
                <a:schemeClr val="accent6">
                  <a:lumMod val="75000"/>
                </a:schemeClr>
              </a:solidFill>
            </a:endParaRPr>
          </a:p>
        </p:txBody>
      </p:sp>
      <p:sp>
        <p:nvSpPr>
          <p:cNvPr id="8" name="TextBox 7">
            <a:extLst>
              <a:ext uri="{FF2B5EF4-FFF2-40B4-BE49-F238E27FC236}">
                <a16:creationId xmlns:a16="http://schemas.microsoft.com/office/drawing/2014/main" id="{092468EC-2883-A406-B0E9-78BC5CA0A021}"/>
              </a:ext>
            </a:extLst>
          </p:cNvPr>
          <p:cNvSpPr txBox="1"/>
          <p:nvPr/>
        </p:nvSpPr>
        <p:spPr>
          <a:xfrm>
            <a:off x="286247" y="3556150"/>
            <a:ext cx="8452236" cy="1538883"/>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rPr>
              <a:t>2</a:t>
            </a:r>
            <a:r>
              <a:rPr lang="en-GB" sz="1600" b="0" i="0" u="none" strike="noStrike" dirty="0">
                <a:solidFill>
                  <a:srgbClr val="000000"/>
                </a:solidFill>
                <a:effectLst/>
                <a:latin typeface="Arial" panose="020B0604020202020204" pitchFamily="34" charset="0"/>
              </a:rPr>
              <a:t>2.4 % of postdoc respondents reported never having discussed career development activities with their PI </a:t>
            </a:r>
          </a:p>
          <a:p>
            <a:endParaRPr lang="en-GB" sz="1600" b="0" i="0" u="none" strike="noStrike"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GB" sz="1600" b="0" i="0" u="none" strike="noStrike" dirty="0">
                <a:solidFill>
                  <a:srgbClr val="000000"/>
                </a:solidFill>
                <a:effectLst/>
                <a:latin typeface="Arial" panose="020B0604020202020204" pitchFamily="34" charset="0"/>
              </a:rPr>
              <a:t>78% of PIs surveyed reported that they raised the topic of engaging in </a:t>
            </a:r>
            <a:r>
              <a:rPr lang="en-GB" sz="1600" b="0" i="1" u="none" strike="noStrike" dirty="0">
                <a:solidFill>
                  <a:srgbClr val="000000"/>
                </a:solidFill>
                <a:effectLst/>
                <a:latin typeface="Arial" panose="020B0604020202020204" pitchFamily="34" charset="0"/>
              </a:rPr>
              <a:t>KE activity </a:t>
            </a:r>
            <a:r>
              <a:rPr lang="en-GB" sz="1600" b="0" i="0" u="none" strike="noStrike" dirty="0">
                <a:solidFill>
                  <a:srgbClr val="000000"/>
                </a:solidFill>
                <a:effectLst/>
                <a:latin typeface="Arial" panose="020B0604020202020204" pitchFamily="34" charset="0"/>
              </a:rPr>
              <a:t>in conversations with their FTRS</a:t>
            </a:r>
            <a:endParaRPr lang="en-GB" sz="1600" dirty="0">
              <a:effectLst/>
            </a:endParaRPr>
          </a:p>
          <a:p>
            <a:endParaRPr lang="en-GB" dirty="0"/>
          </a:p>
        </p:txBody>
      </p:sp>
      <p:pic>
        <p:nvPicPr>
          <p:cNvPr id="1026" name="Picture 2">
            <a:extLst>
              <a:ext uri="{FF2B5EF4-FFF2-40B4-BE49-F238E27FC236}">
                <a16:creationId xmlns:a16="http://schemas.microsoft.com/office/drawing/2014/main" id="{2C8D67AD-D115-972E-5659-72F95296E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038" y="994168"/>
            <a:ext cx="6543923" cy="248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72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6617-7277-2055-ABE0-CCAC1CC6C9F9}"/>
              </a:ext>
            </a:extLst>
          </p:cNvPr>
          <p:cNvSpPr>
            <a:spLocks noGrp="1"/>
          </p:cNvSpPr>
          <p:nvPr>
            <p:ph type="title"/>
          </p:nvPr>
        </p:nvSpPr>
        <p:spPr/>
        <p:txBody>
          <a:bodyPr/>
          <a:lstStyle/>
          <a:p>
            <a:r>
              <a:rPr lang="en-GB" dirty="0">
                <a:solidFill>
                  <a:schemeClr val="accent6">
                    <a:lumMod val="75000"/>
                  </a:schemeClr>
                </a:solidFill>
              </a:rPr>
              <a:t>Barriers identified by PIs: time / funders</a:t>
            </a:r>
          </a:p>
        </p:txBody>
      </p:sp>
      <p:sp>
        <p:nvSpPr>
          <p:cNvPr id="3" name="Text Placeholder 2">
            <a:extLst>
              <a:ext uri="{FF2B5EF4-FFF2-40B4-BE49-F238E27FC236}">
                <a16:creationId xmlns:a16="http://schemas.microsoft.com/office/drawing/2014/main" id="{6FAA6A09-6FC7-39F9-2C50-58EA1F88798A}"/>
              </a:ext>
            </a:extLst>
          </p:cNvPr>
          <p:cNvSpPr>
            <a:spLocks noGrp="1"/>
          </p:cNvSpPr>
          <p:nvPr>
            <p:ph type="body" idx="1"/>
          </p:nvPr>
        </p:nvSpPr>
        <p:spPr/>
        <p:txBody>
          <a:bodyPr>
            <a:normAutofit/>
          </a:bodyPr>
          <a:lstStyle/>
          <a:p>
            <a:r>
              <a:rPr lang="en-GB" dirty="0"/>
              <a:t>“Time *isn't* available; she's paid 100% on the grant.”</a:t>
            </a:r>
          </a:p>
          <a:p>
            <a:endParaRPr lang="en-GB" dirty="0"/>
          </a:p>
          <a:p>
            <a:pPr>
              <a:spcAft>
                <a:spcPts val="1200"/>
              </a:spcAft>
            </a:pPr>
            <a:r>
              <a:rPr lang="en-GB" dirty="0"/>
              <a:t>“How is this [career development activity] allocated in a costing model?”</a:t>
            </a:r>
          </a:p>
          <a:p>
            <a:pPr>
              <a:spcAft>
                <a:spcPts val="1200"/>
              </a:spcAft>
            </a:pPr>
            <a:r>
              <a:rPr lang="en-GB" dirty="0"/>
              <a:t>“development is often done in their own time, because TUOS fills people's "development" time with thoughtless mandatory training … to the tune of 12 days or more. At the end of which FTRS still have to do the job for which they're actually funded.”</a:t>
            </a:r>
          </a:p>
        </p:txBody>
      </p:sp>
      <p:sp>
        <p:nvSpPr>
          <p:cNvPr id="4" name="Slide Number Placeholder 3">
            <a:extLst>
              <a:ext uri="{FF2B5EF4-FFF2-40B4-BE49-F238E27FC236}">
                <a16:creationId xmlns:a16="http://schemas.microsoft.com/office/drawing/2014/main" id="{8066DE73-461E-31B2-E62A-DC152B18B9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18383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C4A8-50AC-A6B7-E880-7CF553F8F936}"/>
              </a:ext>
            </a:extLst>
          </p:cNvPr>
          <p:cNvSpPr>
            <a:spLocks noGrp="1"/>
          </p:cNvSpPr>
          <p:nvPr>
            <p:ph type="title"/>
          </p:nvPr>
        </p:nvSpPr>
        <p:spPr>
          <a:xfrm>
            <a:off x="305550" y="174950"/>
            <a:ext cx="8687484" cy="739200"/>
          </a:xfrm>
        </p:spPr>
        <p:txBody>
          <a:bodyPr>
            <a:normAutofit fontScale="90000"/>
          </a:bodyPr>
          <a:lstStyle/>
          <a:p>
            <a:r>
              <a:rPr lang="en-GB" dirty="0"/>
              <a:t>Barriers identified by PIs: lack of institutional support</a:t>
            </a:r>
          </a:p>
        </p:txBody>
      </p:sp>
      <p:sp>
        <p:nvSpPr>
          <p:cNvPr id="3" name="Text Placeholder 2">
            <a:extLst>
              <a:ext uri="{FF2B5EF4-FFF2-40B4-BE49-F238E27FC236}">
                <a16:creationId xmlns:a16="http://schemas.microsoft.com/office/drawing/2014/main" id="{43BD22D8-B1D1-742E-EE88-C70731436706}"/>
              </a:ext>
            </a:extLst>
          </p:cNvPr>
          <p:cNvSpPr>
            <a:spLocks noGrp="1"/>
          </p:cNvSpPr>
          <p:nvPr>
            <p:ph type="body" idx="1"/>
          </p:nvPr>
        </p:nvSpPr>
        <p:spPr/>
        <p:txBody>
          <a:bodyPr/>
          <a:lstStyle/>
          <a:p>
            <a:pPr fontAlgn="base">
              <a:spcAft>
                <a:spcPts val="1200"/>
              </a:spcAft>
            </a:pPr>
            <a:r>
              <a:rPr lang="en-GB" sz="1800" b="0" i="0" u="none" strike="noStrike" dirty="0">
                <a:solidFill>
                  <a:srgbClr val="000000"/>
                </a:solidFill>
                <a:effectLst/>
                <a:latin typeface="Arial" panose="020B0604020202020204" pitchFamily="34" charset="0"/>
              </a:rPr>
              <a:t>“I just sent my postdoc overseas to a collaborator for three months to learn a new technique. We weren't able to find useful information within the </a:t>
            </a:r>
            <a:r>
              <a:rPr lang="en-GB" sz="1800" b="0" i="0" u="none" strike="noStrike" dirty="0" err="1">
                <a:solidFill>
                  <a:srgbClr val="000000"/>
                </a:solidFill>
                <a:effectLst/>
                <a:latin typeface="Arial" panose="020B0604020202020204" pitchFamily="34" charset="0"/>
              </a:rPr>
              <a:t>uni</a:t>
            </a:r>
            <a:r>
              <a:rPr lang="en-GB" sz="1800" b="0" i="0" u="none" strike="noStrike" dirty="0">
                <a:solidFill>
                  <a:srgbClr val="000000"/>
                </a:solidFill>
                <a:effectLst/>
                <a:latin typeface="Arial" panose="020B0604020202020204" pitchFamily="34" charset="0"/>
              </a:rPr>
              <a:t> about what forms to fill out and how to ship our materials.”</a:t>
            </a:r>
          </a:p>
          <a:p>
            <a:pPr fontAlgn="base">
              <a:spcAft>
                <a:spcPts val="1200"/>
              </a:spcAft>
            </a:pPr>
            <a:r>
              <a:rPr lang="en-GB" sz="1800" b="0" i="0" u="none" strike="noStrike" dirty="0">
                <a:solidFill>
                  <a:srgbClr val="000000"/>
                </a:solidFill>
                <a:effectLst/>
                <a:latin typeface="Arial" panose="020B0604020202020204" pitchFamily="34" charset="0"/>
              </a:rPr>
              <a:t>“I've tried to involve my postdocs in consultancy collaborations but there was not a way for the postdoc to benefit financially from the experience and I don't understand why this should not be the case.”</a:t>
            </a:r>
          </a:p>
          <a:p>
            <a:pPr fontAlgn="base">
              <a:spcAft>
                <a:spcPts val="1200"/>
              </a:spcAft>
            </a:pPr>
            <a:r>
              <a:rPr lang="en-GB" dirty="0">
                <a:solidFill>
                  <a:srgbClr val="000000"/>
                </a:solidFill>
                <a:latin typeface="Arial" panose="020B0604020202020204" pitchFamily="34" charset="0"/>
              </a:rPr>
              <a:t>“[The university] does not provide any central funding for this activity as far as I am aware, which is a problem when salary costs are dependent on income-generating activities.”</a:t>
            </a:r>
            <a:endParaRPr lang="en-GB" sz="1800" b="0" i="0" u="none" strike="noStrike" dirty="0">
              <a:solidFill>
                <a:srgbClr val="000000"/>
              </a:solidFill>
              <a:effectLst/>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01C162C7-5030-EC69-9740-3249A9FE3D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93891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C4A8-50AC-A6B7-E880-7CF553F8F936}"/>
              </a:ext>
            </a:extLst>
          </p:cNvPr>
          <p:cNvSpPr>
            <a:spLocks noGrp="1"/>
          </p:cNvSpPr>
          <p:nvPr>
            <p:ph type="title"/>
          </p:nvPr>
        </p:nvSpPr>
        <p:spPr>
          <a:xfrm>
            <a:off x="305550" y="174950"/>
            <a:ext cx="8687484" cy="739200"/>
          </a:xfrm>
        </p:spPr>
        <p:txBody>
          <a:bodyPr>
            <a:normAutofit/>
          </a:bodyPr>
          <a:lstStyle/>
          <a:p>
            <a:r>
              <a:rPr lang="en-GB" sz="2400" dirty="0"/>
              <a:t>Barriers identified by PIs: lack of institutional clarity / flexibility</a:t>
            </a:r>
          </a:p>
        </p:txBody>
      </p:sp>
      <p:sp>
        <p:nvSpPr>
          <p:cNvPr id="3" name="Text Placeholder 2">
            <a:extLst>
              <a:ext uri="{FF2B5EF4-FFF2-40B4-BE49-F238E27FC236}">
                <a16:creationId xmlns:a16="http://schemas.microsoft.com/office/drawing/2014/main" id="{43BD22D8-B1D1-742E-EE88-C70731436706}"/>
              </a:ext>
            </a:extLst>
          </p:cNvPr>
          <p:cNvSpPr>
            <a:spLocks noGrp="1"/>
          </p:cNvSpPr>
          <p:nvPr>
            <p:ph type="body" idx="1"/>
          </p:nvPr>
        </p:nvSpPr>
        <p:spPr/>
        <p:txBody>
          <a:bodyPr>
            <a:normAutofit/>
          </a:bodyPr>
          <a:lstStyle/>
          <a:p>
            <a:pPr fontAlgn="base">
              <a:spcAft>
                <a:spcPts val="1200"/>
              </a:spcAft>
            </a:pPr>
            <a:r>
              <a:rPr lang="en-GB" sz="1800" b="0" i="0" u="none" strike="noStrike" dirty="0">
                <a:solidFill>
                  <a:srgbClr val="000000"/>
                </a:solidFill>
                <a:effectLst/>
                <a:latin typeface="Arial" panose="020B0604020202020204" pitchFamily="34" charset="0"/>
              </a:rPr>
              <a:t>“[It] depends how you define 'career development activities', because these might be going to meet an alternative community group that could offer them future employment etc, not what the University would define as career development.”</a:t>
            </a:r>
          </a:p>
          <a:p>
            <a:r>
              <a:rPr lang="en-GB" dirty="0"/>
              <a:t>“When I've employed FTRS in the past they have felt that the services on offer to them presume they are looking for a research career when in practice they are community developers or project managers who are working for a while in a research context … this form of hybrid professional is less well served than those who are on a research-related career development trajectory.”</a:t>
            </a:r>
          </a:p>
        </p:txBody>
      </p:sp>
      <p:sp>
        <p:nvSpPr>
          <p:cNvPr id="4" name="Slide Number Placeholder 3">
            <a:extLst>
              <a:ext uri="{FF2B5EF4-FFF2-40B4-BE49-F238E27FC236}">
                <a16:creationId xmlns:a16="http://schemas.microsoft.com/office/drawing/2014/main" id="{01C162C7-5030-EC69-9740-3249A9FE3D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447899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305550" y="174949"/>
            <a:ext cx="8274300" cy="2711373"/>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dirty="0"/>
              <a:t>Breakout groups: good practice + next steps</a:t>
            </a:r>
            <a:endParaRPr dirty="0"/>
          </a:p>
        </p:txBody>
      </p:sp>
      <p:sp>
        <p:nvSpPr>
          <p:cNvPr id="141" name="Google Shape;141;p6"/>
          <p:cNvSpPr txBox="1">
            <a:spLocks noGrp="1"/>
          </p:cNvSpPr>
          <p:nvPr>
            <p:ph type="body" idx="1"/>
          </p:nvPr>
        </p:nvSpPr>
        <p:spPr>
          <a:xfrm>
            <a:off x="305550" y="1240402"/>
            <a:ext cx="8274300" cy="3427013"/>
          </a:xfrm>
          <a:prstGeom prst="rect">
            <a:avLst/>
          </a:prstGeom>
          <a:noFill/>
          <a:ln>
            <a:noFill/>
          </a:ln>
        </p:spPr>
        <p:txBody>
          <a:bodyPr spcFirstLastPara="1" wrap="square" lIns="91425" tIns="91425" rIns="91425" bIns="91425" anchor="t" anchorCtr="0">
            <a:normAutofit/>
          </a:bodyPr>
          <a:lstStyle/>
          <a:p>
            <a:pPr marL="457200" lvl="0" indent="0" algn="l" rtl="0">
              <a:lnSpc>
                <a:spcPct val="100000"/>
              </a:lnSpc>
              <a:spcBef>
                <a:spcPts val="0"/>
              </a:spcBef>
              <a:spcAft>
                <a:spcPts val="0"/>
              </a:spcAft>
              <a:buSzPts val="1800"/>
              <a:buNone/>
            </a:pPr>
            <a:r>
              <a:rPr lang="en-GB" dirty="0">
                <a:solidFill>
                  <a:schemeClr val="dk1"/>
                </a:solidFill>
              </a:rPr>
              <a:t>In your group, please discuss the following questions (and be ready to report back):</a:t>
            </a:r>
          </a:p>
          <a:p>
            <a:pPr marL="457200" lvl="0" indent="0" algn="l" rtl="0">
              <a:lnSpc>
                <a:spcPct val="100000"/>
              </a:lnSpc>
              <a:spcBef>
                <a:spcPts val="0"/>
              </a:spcBef>
              <a:spcAft>
                <a:spcPts val="0"/>
              </a:spcAft>
              <a:buSzPts val="1800"/>
              <a:buNone/>
            </a:pPr>
            <a:endParaRPr lang="en-GB" dirty="0">
              <a:solidFill>
                <a:schemeClr val="dk1"/>
              </a:solidFill>
            </a:endParaRPr>
          </a:p>
          <a:p>
            <a:pPr marL="742950" indent="-285750">
              <a:lnSpc>
                <a:spcPct val="100000"/>
              </a:lnSpc>
            </a:pPr>
            <a:r>
              <a:rPr lang="en-GB" b="1" dirty="0">
                <a:solidFill>
                  <a:schemeClr val="dk1"/>
                </a:solidFill>
              </a:rPr>
              <a:t>What good practice in supporting postdoc career development do you know of (in your institution or elsewhere)?</a:t>
            </a:r>
          </a:p>
          <a:p>
            <a:pPr marL="742950" indent="-285750">
              <a:lnSpc>
                <a:spcPct val="100000"/>
              </a:lnSpc>
            </a:pPr>
            <a:endParaRPr lang="en-GB" b="1" dirty="0">
              <a:solidFill>
                <a:schemeClr val="dk1"/>
              </a:solidFill>
            </a:endParaRPr>
          </a:p>
          <a:p>
            <a:pPr marL="742950" indent="-285750">
              <a:lnSpc>
                <a:spcPct val="100000"/>
              </a:lnSpc>
            </a:pPr>
            <a:r>
              <a:rPr lang="en-GB" b="1" dirty="0">
                <a:solidFill>
                  <a:schemeClr val="dk1"/>
                </a:solidFill>
              </a:rPr>
              <a:t>What one action should your institution take first to increase postdoc career development activity?</a:t>
            </a:r>
          </a:p>
          <a:p>
            <a:pPr marL="457200" lvl="0" indent="0" algn="l" rtl="0">
              <a:lnSpc>
                <a:spcPct val="100000"/>
              </a:lnSpc>
              <a:spcBef>
                <a:spcPts val="0"/>
              </a:spcBef>
              <a:spcAft>
                <a:spcPts val="0"/>
              </a:spcAft>
              <a:buSzPts val="1800"/>
              <a:buNone/>
            </a:pPr>
            <a:endParaRPr lang="en-GB" dirty="0">
              <a:solidFill>
                <a:schemeClr val="dk1"/>
              </a:solidFill>
            </a:endParaRPr>
          </a:p>
          <a:p>
            <a:pPr marL="457200" lvl="0" indent="0" algn="l" rtl="0">
              <a:lnSpc>
                <a:spcPct val="100000"/>
              </a:lnSpc>
              <a:spcBef>
                <a:spcPts val="0"/>
              </a:spcBef>
              <a:spcAft>
                <a:spcPts val="0"/>
              </a:spcAft>
              <a:buSzPts val="1800"/>
              <a:buNone/>
            </a:pPr>
            <a:r>
              <a:rPr lang="en-GB" dirty="0">
                <a:solidFill>
                  <a:schemeClr val="dk1"/>
                </a:solidFill>
              </a:rPr>
              <a:t>If you can’t join a breakout group, please stay in the main room and discuss with others who remain there.</a:t>
            </a:r>
          </a:p>
          <a:p>
            <a:pPr marL="457200" lvl="0" indent="0" algn="l" rtl="0">
              <a:lnSpc>
                <a:spcPct val="100000"/>
              </a:lnSpc>
              <a:spcBef>
                <a:spcPts val="0"/>
              </a:spcBef>
              <a:spcAft>
                <a:spcPts val="0"/>
              </a:spcAft>
              <a:buSzPts val="1800"/>
              <a:buNone/>
            </a:pPr>
            <a:endParaRPr dirty="0">
              <a:solidFill>
                <a:schemeClr val="dk1"/>
              </a:solidFill>
            </a:endParaRPr>
          </a:p>
        </p:txBody>
      </p:sp>
      <p:sp>
        <p:nvSpPr>
          <p:cNvPr id="142" name="Google Shape;142;p6"/>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24</a:t>
            </a:fld>
            <a:endParaRPr/>
          </a:p>
        </p:txBody>
      </p:sp>
      <p:pic>
        <p:nvPicPr>
          <p:cNvPr id="3" name="Picture 2" descr="A person using a control panel">
            <a:extLst>
              <a:ext uri="{FF2B5EF4-FFF2-40B4-BE49-F238E27FC236}">
                <a16:creationId xmlns:a16="http://schemas.microsoft.com/office/drawing/2014/main" id="{31828147-0C98-24A0-8292-DBD3E9932FAF}"/>
              </a:ext>
            </a:extLst>
          </p:cNvPr>
          <p:cNvPicPr>
            <a:picLocks noChangeAspect="1"/>
          </p:cNvPicPr>
          <p:nvPr/>
        </p:nvPicPr>
        <p:blipFill>
          <a:blip r:embed="rId3">
            <a:alphaModFix amt="10000"/>
          </a:blip>
          <a:stretch>
            <a:fillRect/>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87D5-AB57-6951-0FF1-906B3D3150B1}"/>
              </a:ext>
            </a:extLst>
          </p:cNvPr>
          <p:cNvSpPr>
            <a:spLocks noGrp="1"/>
          </p:cNvSpPr>
          <p:nvPr>
            <p:ph type="title"/>
          </p:nvPr>
        </p:nvSpPr>
        <p:spPr/>
        <p:txBody>
          <a:bodyPr>
            <a:noAutofit/>
          </a:bodyPr>
          <a:lstStyle/>
          <a:p>
            <a:r>
              <a:rPr lang="en-GB" sz="2400" dirty="0"/>
              <a:t>UoS work to remove postdoc career development barriers</a:t>
            </a:r>
          </a:p>
        </p:txBody>
      </p:sp>
      <p:sp>
        <p:nvSpPr>
          <p:cNvPr id="3" name="Text Placeholder 2">
            <a:extLst>
              <a:ext uri="{FF2B5EF4-FFF2-40B4-BE49-F238E27FC236}">
                <a16:creationId xmlns:a16="http://schemas.microsoft.com/office/drawing/2014/main" id="{3C2F4C8B-CFA6-8A4B-0E6B-7A562861E8A9}"/>
              </a:ext>
            </a:extLst>
          </p:cNvPr>
          <p:cNvSpPr>
            <a:spLocks noGrp="1"/>
          </p:cNvSpPr>
          <p:nvPr>
            <p:ph type="body" idx="1"/>
          </p:nvPr>
        </p:nvSpPr>
        <p:spPr>
          <a:xfrm>
            <a:off x="373359" y="914149"/>
            <a:ext cx="8274300" cy="3967951"/>
          </a:xfrm>
        </p:spPr>
        <p:txBody>
          <a:bodyPr>
            <a:normAutofit fontScale="92500" lnSpcReduction="20000"/>
          </a:bodyPr>
          <a:lstStyle/>
          <a:p>
            <a:pPr>
              <a:spcAft>
                <a:spcPts val="600"/>
              </a:spcAft>
            </a:pPr>
            <a:r>
              <a:rPr lang="en-GB" dirty="0"/>
              <a:t>Raising awareness of career development days (and the wider Concordat) – among both postdocs and PIs</a:t>
            </a:r>
          </a:p>
          <a:p>
            <a:pPr>
              <a:spcAft>
                <a:spcPts val="600"/>
              </a:spcAft>
            </a:pPr>
            <a:r>
              <a:rPr lang="en-GB" dirty="0"/>
              <a:t>Raising awareness of mechanisms such as KE, and postdoc eligibility for these – among both postdocs and PIs</a:t>
            </a:r>
          </a:p>
          <a:p>
            <a:pPr marL="114300" indent="0">
              <a:spcAft>
                <a:spcPts val="600"/>
              </a:spcAft>
              <a:buNone/>
            </a:pPr>
            <a:endParaRPr lang="en-GB" dirty="0"/>
          </a:p>
          <a:p>
            <a:pPr>
              <a:spcAft>
                <a:spcPts val="600"/>
              </a:spcAft>
            </a:pPr>
            <a:r>
              <a:rPr lang="en-GB" dirty="0"/>
              <a:t>Clarifying what counts as career development at the university</a:t>
            </a:r>
          </a:p>
          <a:p>
            <a:pPr>
              <a:spcAft>
                <a:spcPts val="600"/>
              </a:spcAft>
            </a:pPr>
            <a:r>
              <a:rPr lang="en-GB" dirty="0"/>
              <a:t>Creating a database of case studies of postdoc career development</a:t>
            </a:r>
          </a:p>
          <a:p>
            <a:pPr marL="114300" indent="0">
              <a:spcAft>
                <a:spcPts val="600"/>
              </a:spcAft>
              <a:buNone/>
            </a:pPr>
            <a:endParaRPr lang="en-GB" dirty="0"/>
          </a:p>
          <a:p>
            <a:pPr>
              <a:spcAft>
                <a:spcPts val="600"/>
              </a:spcAft>
            </a:pPr>
            <a:r>
              <a:rPr lang="en-GB" dirty="0"/>
              <a:t>Getting explicit support for postdoc career development activity from research funders</a:t>
            </a:r>
          </a:p>
          <a:p>
            <a:pPr>
              <a:spcAft>
                <a:spcPts val="600"/>
              </a:spcAft>
            </a:pPr>
            <a:r>
              <a:rPr lang="en-GB" dirty="0"/>
              <a:t>Incentivising PIs to encourage uptake of career development activities by the postdocs they line manage</a:t>
            </a:r>
          </a:p>
          <a:p>
            <a:endParaRPr lang="en-GB" dirty="0"/>
          </a:p>
        </p:txBody>
      </p:sp>
      <p:sp>
        <p:nvSpPr>
          <p:cNvPr id="4" name="Slide Number Placeholder 3">
            <a:extLst>
              <a:ext uri="{FF2B5EF4-FFF2-40B4-BE49-F238E27FC236}">
                <a16:creationId xmlns:a16="http://schemas.microsoft.com/office/drawing/2014/main" id="{8BFCBD42-BF29-364E-F901-628B2B9B82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645439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79FD-6715-2168-7979-9861DC857483}"/>
              </a:ext>
            </a:extLst>
          </p:cNvPr>
          <p:cNvSpPr>
            <a:spLocks noGrp="1"/>
          </p:cNvSpPr>
          <p:nvPr>
            <p:ph type="title"/>
          </p:nvPr>
        </p:nvSpPr>
        <p:spPr/>
        <p:txBody>
          <a:bodyPr/>
          <a:lstStyle/>
          <a:p>
            <a:r>
              <a:rPr lang="en-GB" dirty="0"/>
              <a:t>Reflection + action</a:t>
            </a:r>
          </a:p>
        </p:txBody>
      </p:sp>
      <p:sp>
        <p:nvSpPr>
          <p:cNvPr id="3" name="Text Placeholder 2">
            <a:extLst>
              <a:ext uri="{FF2B5EF4-FFF2-40B4-BE49-F238E27FC236}">
                <a16:creationId xmlns:a16="http://schemas.microsoft.com/office/drawing/2014/main" id="{10EADDEA-934D-19C2-7C13-F6B8DB55C3AD}"/>
              </a:ext>
            </a:extLst>
          </p:cNvPr>
          <p:cNvSpPr>
            <a:spLocks noGrp="1"/>
          </p:cNvSpPr>
          <p:nvPr>
            <p:ph type="body" idx="1"/>
          </p:nvPr>
        </p:nvSpPr>
        <p:spPr>
          <a:xfrm>
            <a:off x="1049572" y="1073200"/>
            <a:ext cx="6520070" cy="3537900"/>
          </a:xfrm>
        </p:spPr>
        <p:txBody>
          <a:bodyPr>
            <a:normAutofit/>
          </a:bodyPr>
          <a:lstStyle/>
          <a:p>
            <a:r>
              <a:rPr lang="en-GB" sz="2400" dirty="0">
                <a:solidFill>
                  <a:schemeClr val="bg2">
                    <a:lumMod val="60000"/>
                    <a:lumOff val="40000"/>
                  </a:schemeClr>
                </a:solidFill>
              </a:rPr>
              <a:t>Which of the barriers identified in our review most closely matches the experience of postdoc career development at your institution? (Choose one)</a:t>
            </a:r>
          </a:p>
          <a:p>
            <a:endParaRPr lang="en-GB" sz="2400" dirty="0">
              <a:solidFill>
                <a:schemeClr val="bg2">
                  <a:lumMod val="60000"/>
                  <a:lumOff val="40000"/>
                </a:schemeClr>
              </a:solidFill>
            </a:endParaRPr>
          </a:p>
          <a:p>
            <a:r>
              <a:rPr lang="en-GB" sz="2400" dirty="0">
                <a:solidFill>
                  <a:schemeClr val="bg2">
                    <a:lumMod val="60000"/>
                    <a:lumOff val="40000"/>
                  </a:schemeClr>
                </a:solidFill>
              </a:rPr>
              <a:t>What can you / your institution do to begin dismantling that barrier immediately?</a:t>
            </a:r>
          </a:p>
        </p:txBody>
      </p:sp>
      <p:sp>
        <p:nvSpPr>
          <p:cNvPr id="4" name="Slide Number Placeholder 3">
            <a:extLst>
              <a:ext uri="{FF2B5EF4-FFF2-40B4-BE49-F238E27FC236}">
                <a16:creationId xmlns:a16="http://schemas.microsoft.com/office/drawing/2014/main" id="{8E13E135-BD9C-BDAF-C7A1-5D29EC7B0C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60967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a:spLocks noGrp="1"/>
          </p:cNvSpPr>
          <p:nvPr>
            <p:ph type="body" idx="1"/>
          </p:nvPr>
        </p:nvSpPr>
        <p:spPr>
          <a:xfrm>
            <a:off x="1707800" y="3134325"/>
            <a:ext cx="5454900" cy="17178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900"/>
              <a:buNone/>
            </a:pPr>
            <a:r>
              <a:rPr lang="en" b="1" dirty="0">
                <a:solidFill>
                  <a:schemeClr val="dk1"/>
                </a:solidFill>
              </a:rPr>
              <a:t>Get in touch: </a:t>
            </a:r>
            <a:r>
              <a:rPr lang="en" u="sng" dirty="0">
                <a:solidFill>
                  <a:srgbClr val="0000FF"/>
                </a:solidFill>
                <a:hlinkClick r:id="rId3">
                  <a:extLst>
                    <a:ext uri="{A12FA001-AC4F-418D-AE19-62706E023703}">
                      <ahyp:hlinkClr xmlns:ahyp="http://schemas.microsoft.com/office/drawing/2018/hyperlinkcolor" val="tx"/>
                    </a:ext>
                  </a:extLst>
                </a:hlinkClick>
              </a:rPr>
              <a:t>r.k.ehata@sheffield.ac.uk</a:t>
            </a:r>
            <a:r>
              <a:rPr lang="en" dirty="0">
                <a:solidFill>
                  <a:schemeClr val="dk1"/>
                </a:solidFill>
              </a:rPr>
              <a:t> </a:t>
            </a:r>
            <a:endParaRPr dirty="0">
              <a:solidFill>
                <a:schemeClr val="dk1"/>
              </a:solidFill>
            </a:endParaRPr>
          </a:p>
          <a:p>
            <a:pPr marL="0" lvl="0" indent="0" algn="ctr" rtl="0">
              <a:lnSpc>
                <a:spcPct val="115000"/>
              </a:lnSpc>
              <a:spcBef>
                <a:spcPts val="1200"/>
              </a:spcBef>
              <a:spcAft>
                <a:spcPts val="1200"/>
              </a:spcAft>
              <a:buSzPts val="1900"/>
              <a:buNone/>
            </a:pPr>
            <a:r>
              <a:rPr lang="en" u="sng" dirty="0">
                <a:solidFill>
                  <a:schemeClr val="hlink"/>
                </a:solidFill>
                <a:hlinkClick r:id="rId4"/>
              </a:rPr>
              <a:t>www.sheffield.ac.uk</a:t>
            </a:r>
            <a:endParaRPr dirty="0">
              <a:solidFill>
                <a:srgbClr val="0000FF"/>
              </a:solidFill>
            </a:endParaRPr>
          </a:p>
        </p:txBody>
      </p:sp>
      <p:sp>
        <p:nvSpPr>
          <p:cNvPr id="213" name="Google Shape;213;p17"/>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solidFill>
                  <a:schemeClr val="dk1"/>
                </a:solidFill>
              </a:rPr>
              <a:t>27</a:t>
            </a:fld>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305550" y="174950"/>
            <a:ext cx="8274300" cy="739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dirty="0"/>
              <a:t>How did we conduct the review?</a:t>
            </a:r>
            <a:endParaRPr dirty="0"/>
          </a:p>
        </p:txBody>
      </p:sp>
      <p:sp>
        <p:nvSpPr>
          <p:cNvPr id="87" name="Google Shape;87;p4"/>
          <p:cNvSpPr txBox="1">
            <a:spLocks noGrp="1"/>
          </p:cNvSpPr>
          <p:nvPr>
            <p:ph type="body" idx="1"/>
          </p:nvPr>
        </p:nvSpPr>
        <p:spPr>
          <a:xfrm>
            <a:off x="317700" y="1073200"/>
            <a:ext cx="8274300" cy="3537900"/>
          </a:xfrm>
          <a:prstGeom prst="rect">
            <a:avLst/>
          </a:prstGeom>
          <a:noFill/>
          <a:ln>
            <a:noFill/>
          </a:ln>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dirty="0">
                <a:solidFill>
                  <a:schemeClr val="dk1"/>
                </a:solidFill>
              </a:rPr>
              <a:t>Employed a postdoc to carry out the project (funded with research culture money), who</a:t>
            </a:r>
            <a:endParaRPr dirty="0"/>
          </a:p>
          <a:p>
            <a:pPr marL="457200" lvl="0" indent="-228600" algn="l" rtl="0">
              <a:lnSpc>
                <a:spcPct val="100000"/>
              </a:lnSpc>
              <a:spcBef>
                <a:spcPts val="0"/>
              </a:spcBef>
              <a:spcAft>
                <a:spcPts val="0"/>
              </a:spcAft>
              <a:buSzPts val="1800"/>
              <a:buNone/>
            </a:pPr>
            <a:endParaRPr dirty="0">
              <a:solidFill>
                <a:schemeClr val="dk1"/>
              </a:solidFill>
            </a:endParaRPr>
          </a:p>
          <a:p>
            <a:pPr lvl="1">
              <a:lnSpc>
                <a:spcPct val="100000"/>
              </a:lnSpc>
              <a:buChar char="●"/>
            </a:pPr>
            <a:r>
              <a:rPr lang="en" dirty="0">
                <a:solidFill>
                  <a:schemeClr val="dk1"/>
                </a:solidFill>
              </a:rPr>
              <a:t>Reviewed relevant UoS policy and strategy documents</a:t>
            </a:r>
            <a:endParaRPr dirty="0"/>
          </a:p>
          <a:p>
            <a:pPr lvl="1" indent="-228600">
              <a:lnSpc>
                <a:spcPct val="100000"/>
              </a:lnSpc>
              <a:buNone/>
            </a:pPr>
            <a:endParaRPr dirty="0">
              <a:solidFill>
                <a:schemeClr val="dk1"/>
              </a:solidFill>
            </a:endParaRPr>
          </a:p>
          <a:p>
            <a:pPr lvl="1">
              <a:lnSpc>
                <a:spcPct val="100000"/>
              </a:lnSpc>
              <a:buChar char="●"/>
            </a:pPr>
            <a:r>
              <a:rPr lang="en" dirty="0">
                <a:solidFill>
                  <a:schemeClr val="dk1"/>
                </a:solidFill>
              </a:rPr>
              <a:t>Conducted two (very similar) surveys of</a:t>
            </a:r>
            <a:br>
              <a:rPr lang="en" dirty="0">
                <a:solidFill>
                  <a:schemeClr val="dk1"/>
                </a:solidFill>
              </a:rPr>
            </a:br>
            <a:r>
              <a:rPr lang="en" dirty="0">
                <a:solidFill>
                  <a:schemeClr val="dk1"/>
                </a:solidFill>
              </a:rPr>
              <a:t>1) postdoc and 2) PIs and line managers</a:t>
            </a:r>
            <a:endParaRPr dirty="0"/>
          </a:p>
          <a:p>
            <a:pPr lvl="1" indent="-228600">
              <a:lnSpc>
                <a:spcPct val="100000"/>
              </a:lnSpc>
              <a:buNone/>
            </a:pPr>
            <a:endParaRPr dirty="0">
              <a:solidFill>
                <a:schemeClr val="dk1"/>
              </a:solidFill>
            </a:endParaRPr>
          </a:p>
          <a:p>
            <a:pPr lvl="1">
              <a:lnSpc>
                <a:spcPct val="100000"/>
              </a:lnSpc>
              <a:buChar char="●"/>
            </a:pPr>
            <a:r>
              <a:rPr lang="en" dirty="0">
                <a:solidFill>
                  <a:schemeClr val="dk1"/>
                </a:solidFill>
              </a:rPr>
              <a:t>Carried out informational interviews with ECR leads and professional services staff who support postdocs and PIs</a:t>
            </a:r>
            <a:endParaRPr dirty="0"/>
          </a:p>
          <a:p>
            <a:pPr lvl="1" indent="-228600">
              <a:lnSpc>
                <a:spcPct val="100000"/>
              </a:lnSpc>
              <a:buNone/>
            </a:pPr>
            <a:endParaRPr dirty="0">
              <a:solidFill>
                <a:schemeClr val="dk1"/>
              </a:solidFill>
            </a:endParaRPr>
          </a:p>
          <a:p>
            <a:pPr marL="457200" lvl="0" indent="-228600" algn="l" rtl="0">
              <a:lnSpc>
                <a:spcPct val="100000"/>
              </a:lnSpc>
              <a:spcBef>
                <a:spcPts val="0"/>
              </a:spcBef>
              <a:spcAft>
                <a:spcPts val="0"/>
              </a:spcAft>
              <a:buSzPts val="1800"/>
              <a:buNone/>
            </a:pPr>
            <a:endParaRPr dirty="0">
              <a:solidFill>
                <a:schemeClr val="dk1"/>
              </a:solidFill>
            </a:endParaRPr>
          </a:p>
          <a:p>
            <a:pPr marL="457200" lvl="0" indent="0" algn="l" rtl="0">
              <a:lnSpc>
                <a:spcPct val="100000"/>
              </a:lnSpc>
              <a:spcBef>
                <a:spcPts val="0"/>
              </a:spcBef>
              <a:spcAft>
                <a:spcPts val="0"/>
              </a:spcAft>
              <a:buSzPts val="1800"/>
              <a:buNone/>
            </a:pPr>
            <a:endParaRPr dirty="0">
              <a:solidFill>
                <a:schemeClr val="dk1"/>
              </a:solidFill>
            </a:endParaRPr>
          </a:p>
        </p:txBody>
      </p:sp>
      <p:sp>
        <p:nvSpPr>
          <p:cNvPr id="88" name="Google Shape;88;p4"/>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AAE98D4-7E43-8A83-3932-B59FEA969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7" y="2309463"/>
            <a:ext cx="4227225" cy="2416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D882CC4-FB39-8BFB-2A89-BDB900367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213" y="2130883"/>
            <a:ext cx="3720085" cy="27740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1A9CEB-DC78-55C3-718F-BED0818076D0}"/>
              </a:ext>
            </a:extLst>
          </p:cNvPr>
          <p:cNvSpPr>
            <a:spLocks noGrp="1"/>
          </p:cNvSpPr>
          <p:nvPr>
            <p:ph type="title"/>
          </p:nvPr>
        </p:nvSpPr>
        <p:spPr>
          <a:xfrm>
            <a:off x="421419" y="142823"/>
            <a:ext cx="8301162" cy="886488"/>
          </a:xfrm>
        </p:spPr>
        <p:txBody>
          <a:bodyPr>
            <a:noAutofit/>
          </a:bodyPr>
          <a:lstStyle/>
          <a:p>
            <a:r>
              <a:rPr lang="en-GB" sz="2700" dirty="0">
                <a:solidFill>
                  <a:srgbClr val="7030A0"/>
                </a:solidFill>
              </a:rPr>
              <a:t>Survey demographics: postdoc respondents (n=147)</a:t>
            </a:r>
          </a:p>
        </p:txBody>
      </p:sp>
      <p:pic>
        <p:nvPicPr>
          <p:cNvPr id="2052" name="Picture 4">
            <a:extLst>
              <a:ext uri="{FF2B5EF4-FFF2-40B4-BE49-F238E27FC236}">
                <a16:creationId xmlns:a16="http://schemas.microsoft.com/office/drawing/2014/main" id="{32A195A7-C37B-6C58-3886-47010E3CC1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334" y="1029311"/>
            <a:ext cx="3209332" cy="204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76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F2D5D1-A76E-3D8F-8412-68C7C056D9F0}"/>
              </a:ext>
            </a:extLst>
          </p:cNvPr>
          <p:cNvSpPr txBox="1">
            <a:spLocks/>
          </p:cNvSpPr>
          <p:nvPr/>
        </p:nvSpPr>
        <p:spPr>
          <a:xfrm>
            <a:off x="222636" y="143262"/>
            <a:ext cx="8301162" cy="8864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31E29"/>
              </a:buClr>
              <a:buSzPts val="2800"/>
              <a:buFont typeface="Arial"/>
              <a:buNone/>
              <a:defRPr sz="2800" b="0" i="0" u="none" strike="noStrike" cap="none">
                <a:solidFill>
                  <a:srgbClr val="131E29"/>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700" dirty="0">
                <a:solidFill>
                  <a:srgbClr val="7030A0"/>
                </a:solidFill>
              </a:rPr>
              <a:t>Survey demographics: PI/Line manager  respondents (n=92)</a:t>
            </a:r>
          </a:p>
        </p:txBody>
      </p:sp>
      <p:pic>
        <p:nvPicPr>
          <p:cNvPr id="3074" name="Picture 2">
            <a:extLst>
              <a:ext uri="{FF2B5EF4-FFF2-40B4-BE49-F238E27FC236}">
                <a16:creationId xmlns:a16="http://schemas.microsoft.com/office/drawing/2014/main" id="{262FE602-27AD-9D6A-0562-1F239DB5E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067" y="775253"/>
            <a:ext cx="4482656" cy="32520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3BBE279-17F8-14DD-591F-8B64D496A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1" y="2848171"/>
            <a:ext cx="3127140" cy="2187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4709E53-A328-EF6D-ED5E-46DB213E31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735" y="2330597"/>
            <a:ext cx="3523265" cy="266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52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305550" y="174950"/>
            <a:ext cx="8274300" cy="739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dirty="0"/>
              <a:t>Key topics of enquiry</a:t>
            </a:r>
            <a:endParaRPr dirty="0"/>
          </a:p>
        </p:txBody>
      </p:sp>
      <p:sp>
        <p:nvSpPr>
          <p:cNvPr id="94" name="Google Shape;94;p5"/>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solidFill>
                  <a:schemeClr val="dk1"/>
                </a:solidFill>
              </a:rPr>
              <a:t>6</a:t>
            </a:fld>
            <a:endParaRPr>
              <a:solidFill>
                <a:schemeClr val="dk1"/>
              </a:solidFill>
            </a:endParaRPr>
          </a:p>
        </p:txBody>
      </p:sp>
      <p:grpSp>
        <p:nvGrpSpPr>
          <p:cNvPr id="95" name="Google Shape;95;p5"/>
          <p:cNvGrpSpPr/>
          <p:nvPr/>
        </p:nvGrpSpPr>
        <p:grpSpPr>
          <a:xfrm>
            <a:off x="697701" y="916626"/>
            <a:ext cx="7748597" cy="4059047"/>
            <a:chOff x="338192" y="2476"/>
            <a:chExt cx="7748597" cy="4059047"/>
          </a:xfrm>
        </p:grpSpPr>
        <p:sp>
          <p:nvSpPr>
            <p:cNvPr id="96" name="Google Shape;96;p5"/>
            <p:cNvSpPr/>
            <p:nvPr/>
          </p:nvSpPr>
          <p:spPr>
            <a:xfrm>
              <a:off x="338192" y="2476"/>
              <a:ext cx="3718181" cy="1873406"/>
            </a:xfrm>
            <a:prstGeom prst="rect">
              <a:avLst/>
            </a:prstGeom>
            <a:solidFill>
              <a:srgbClr val="981C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txBox="1"/>
            <p:nvPr/>
          </p:nvSpPr>
          <p:spPr>
            <a:xfrm>
              <a:off x="338192" y="2476"/>
              <a:ext cx="3718181" cy="187340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 sz="2400" b="0" i="0" u="none" strike="noStrike" cap="none" dirty="0">
                  <a:solidFill>
                    <a:schemeClr val="lt1"/>
                  </a:solidFill>
                  <a:latin typeface="Arial"/>
                  <a:ea typeface="Arial"/>
                  <a:cs typeface="Arial"/>
                  <a:sym typeface="Arial"/>
                </a:rPr>
                <a:t>Interest in non-academic career development opportunities</a:t>
              </a:r>
              <a:endParaRPr sz="2400" dirty="0"/>
            </a:p>
          </p:txBody>
        </p:sp>
        <p:sp>
          <p:nvSpPr>
            <p:cNvPr id="98" name="Google Shape;98;p5"/>
            <p:cNvSpPr/>
            <p:nvPr/>
          </p:nvSpPr>
          <p:spPr>
            <a:xfrm>
              <a:off x="4368608" y="2476"/>
              <a:ext cx="3718181" cy="1873406"/>
            </a:xfrm>
            <a:prstGeom prst="rect">
              <a:avLst/>
            </a:prstGeom>
            <a:solidFill>
              <a:srgbClr val="8A26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txBox="1"/>
            <p:nvPr/>
          </p:nvSpPr>
          <p:spPr>
            <a:xfrm>
              <a:off x="4368608" y="2476"/>
              <a:ext cx="3718181" cy="187340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 sz="2400" b="0" i="0" u="none" strike="noStrike" cap="none" dirty="0">
                  <a:solidFill>
                    <a:schemeClr val="lt1"/>
                  </a:solidFill>
                  <a:latin typeface="Arial"/>
                  <a:ea typeface="Arial"/>
                  <a:cs typeface="Arial"/>
                  <a:sym typeface="Arial"/>
                </a:rPr>
                <a:t>Awareness of university mechanisms and allocated development days</a:t>
              </a:r>
              <a:endParaRPr sz="2400" dirty="0"/>
            </a:p>
          </p:txBody>
        </p:sp>
        <p:sp>
          <p:nvSpPr>
            <p:cNvPr id="100" name="Google Shape;100;p5"/>
            <p:cNvSpPr/>
            <p:nvPr/>
          </p:nvSpPr>
          <p:spPr>
            <a:xfrm>
              <a:off x="338192" y="2188117"/>
              <a:ext cx="3718181" cy="1873406"/>
            </a:xfrm>
            <a:prstGeom prst="rect">
              <a:avLst/>
            </a:prstGeom>
            <a:solidFill>
              <a:srgbClr val="7730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txBox="1"/>
            <p:nvPr/>
          </p:nvSpPr>
          <p:spPr>
            <a:xfrm>
              <a:off x="338192" y="2188117"/>
              <a:ext cx="3718181" cy="187340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 sz="2400" b="0" i="0" u="none" strike="noStrike" cap="none" dirty="0">
                  <a:solidFill>
                    <a:schemeClr val="lt1"/>
                  </a:solidFill>
                  <a:latin typeface="Arial"/>
                  <a:ea typeface="Arial"/>
                  <a:cs typeface="Arial"/>
                  <a:sym typeface="Arial"/>
                </a:rPr>
                <a:t>Reported levels of uptake</a:t>
              </a:r>
              <a:endParaRPr sz="2400" dirty="0"/>
            </a:p>
          </p:txBody>
        </p:sp>
        <p:sp>
          <p:nvSpPr>
            <p:cNvPr id="102" name="Google Shape;102;p5"/>
            <p:cNvSpPr/>
            <p:nvPr/>
          </p:nvSpPr>
          <p:spPr>
            <a:xfrm>
              <a:off x="4368608" y="2188117"/>
              <a:ext cx="3718181" cy="1873406"/>
            </a:xfrm>
            <a:prstGeom prst="rect">
              <a:avLst/>
            </a:prstGeom>
            <a:solidFill>
              <a:srgbClr val="653BB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txBox="1"/>
            <p:nvPr/>
          </p:nvSpPr>
          <p:spPr>
            <a:xfrm>
              <a:off x="4368608" y="2188117"/>
              <a:ext cx="3718181" cy="187340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 sz="2400" b="0" i="0" u="none" strike="noStrike" cap="none" dirty="0">
                  <a:solidFill>
                    <a:schemeClr val="lt1"/>
                  </a:solidFill>
                  <a:latin typeface="Arial"/>
                  <a:ea typeface="Arial"/>
                  <a:cs typeface="Arial"/>
                  <a:sym typeface="Arial"/>
                </a:rPr>
                <a:t>Challenges and barriers to uptake</a:t>
              </a:r>
              <a:endParaRPr sz="24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7</a:t>
            </a:fld>
            <a:endParaRPr/>
          </a:p>
        </p:txBody>
      </p:sp>
      <p:pic>
        <p:nvPicPr>
          <p:cNvPr id="72" name="Google Shape;72;p2" descr="A person holding a glass flask"/>
          <p:cNvPicPr preferRelativeResize="0"/>
          <p:nvPr/>
        </p:nvPicPr>
        <p:blipFill rotWithShape="1">
          <a:blip r:embed="rId3">
            <a:alphaModFix amt="28000"/>
          </a:blip>
          <a:srcRect/>
          <a:stretch/>
        </p:blipFill>
        <p:spPr>
          <a:xfrm>
            <a:off x="0" y="0"/>
            <a:ext cx="9144000" cy="5143500"/>
          </a:xfrm>
          <a:prstGeom prst="rect">
            <a:avLst/>
          </a:prstGeom>
          <a:noFill/>
          <a:ln>
            <a:noFill/>
          </a:ln>
        </p:spPr>
      </p:pic>
      <p:sp>
        <p:nvSpPr>
          <p:cNvPr id="73" name="Google Shape;73;p2"/>
          <p:cNvSpPr txBox="1"/>
          <p:nvPr/>
        </p:nvSpPr>
        <p:spPr>
          <a:xfrm>
            <a:off x="139932" y="280865"/>
            <a:ext cx="4491206" cy="39087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dirty="0"/>
              <a:t>Padlet poll</a:t>
            </a:r>
          </a:p>
          <a:p>
            <a:pPr marL="0" marR="0" lvl="0" indent="0" algn="ctr" rtl="0">
              <a:lnSpc>
                <a:spcPct val="100000"/>
              </a:lnSpc>
              <a:spcBef>
                <a:spcPts val="0"/>
              </a:spcBef>
              <a:spcAft>
                <a:spcPts val="0"/>
              </a:spcAft>
              <a:buNone/>
            </a:pPr>
            <a:endParaRPr lang="en-GB" sz="2000" dirty="0"/>
          </a:p>
          <a:p>
            <a:pPr marL="0" marR="0" lvl="0" indent="0" algn="ctr" rtl="0">
              <a:lnSpc>
                <a:spcPct val="100000"/>
              </a:lnSpc>
              <a:spcBef>
                <a:spcPts val="0"/>
              </a:spcBef>
              <a:spcAft>
                <a:spcPts val="0"/>
              </a:spcAft>
              <a:buNone/>
            </a:pPr>
            <a:r>
              <a:rPr lang="en-GB" sz="2000" dirty="0"/>
              <a:t>How many postdocs in your institution</a:t>
            </a:r>
            <a:br>
              <a:rPr lang="en-GB" sz="2000" dirty="0"/>
            </a:br>
            <a:r>
              <a:rPr lang="en-GB" sz="2000" dirty="0"/>
              <a:t>WANT TO vs. ACTUALLY </a:t>
            </a:r>
            <a:br>
              <a:rPr lang="en-GB" sz="2000" dirty="0"/>
            </a:br>
            <a:r>
              <a:rPr lang="en-GB" sz="2000" dirty="0"/>
              <a:t>use one or more days per year on (non-academic) professional development activities of any kind?</a:t>
            </a:r>
          </a:p>
          <a:p>
            <a:pPr marL="0" marR="0" lvl="0" indent="0" algn="ctr" rtl="0">
              <a:lnSpc>
                <a:spcPct val="100000"/>
              </a:lnSpc>
              <a:spcBef>
                <a:spcPts val="0"/>
              </a:spcBef>
              <a:spcAft>
                <a:spcPts val="0"/>
              </a:spcAft>
              <a:buNone/>
            </a:pPr>
            <a:endParaRPr lang="en-GB" sz="2000" dirty="0"/>
          </a:p>
          <a:p>
            <a:pPr marL="0" marR="0" lvl="0" indent="0" algn="ctr" rtl="0">
              <a:lnSpc>
                <a:spcPct val="100000"/>
              </a:lnSpc>
              <a:spcBef>
                <a:spcPts val="0"/>
              </a:spcBef>
              <a:spcAft>
                <a:spcPts val="0"/>
              </a:spcAft>
              <a:buNone/>
            </a:pPr>
            <a:r>
              <a:rPr lang="en-GB" sz="2000" dirty="0">
                <a:hlinkClick r:id="rId4"/>
              </a:rPr>
              <a:t>https://padlet.com/thinkahead/postdoc-interest-vs-engagement-in-non-academic-career-develo-d8q79peo3negfkmq</a:t>
            </a:r>
            <a:endParaRPr sz="2000" dirty="0"/>
          </a:p>
        </p:txBody>
      </p:sp>
      <p:pic>
        <p:nvPicPr>
          <p:cNvPr id="3" name="Picture 2" descr="A qr code with a paper crane&#10;&#10;AI-generated content may be incorrect.">
            <a:extLst>
              <a:ext uri="{FF2B5EF4-FFF2-40B4-BE49-F238E27FC236}">
                <a16:creationId xmlns:a16="http://schemas.microsoft.com/office/drawing/2014/main" id="{E82F67F1-7F2B-0CCD-A0C8-A745986C6E98}"/>
              </a:ext>
            </a:extLst>
          </p:cNvPr>
          <p:cNvPicPr>
            <a:picLocks noChangeAspect="1"/>
          </p:cNvPicPr>
          <p:nvPr/>
        </p:nvPicPr>
        <p:blipFill>
          <a:blip r:embed="rId5"/>
          <a:stretch>
            <a:fillRect/>
          </a:stretch>
        </p:blipFill>
        <p:spPr>
          <a:xfrm>
            <a:off x="4985468" y="897753"/>
            <a:ext cx="3804202" cy="38042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4315df81d9_0_31"/>
          <p:cNvSpPr txBox="1">
            <a:spLocks noGrp="1"/>
          </p:cNvSpPr>
          <p:nvPr>
            <p:ph type="sldNum" idx="12"/>
          </p:nvPr>
        </p:nvSpPr>
        <p:spPr>
          <a:xfrm>
            <a:off x="8444334" y="47457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8</a:t>
            </a:fld>
            <a:endParaRPr/>
          </a:p>
        </p:txBody>
      </p:sp>
      <p:sp>
        <p:nvSpPr>
          <p:cNvPr id="127" name="Google Shape;127;g34315df81d9_0_31"/>
          <p:cNvSpPr txBox="1"/>
          <p:nvPr/>
        </p:nvSpPr>
        <p:spPr>
          <a:xfrm>
            <a:off x="81914" y="169540"/>
            <a:ext cx="8911119" cy="80810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dirty="0">
                <a:solidFill>
                  <a:srgbClr val="7030A0"/>
                </a:solidFill>
              </a:rPr>
              <a:t>Do UoS postdocs want non-academic career development activity?</a:t>
            </a:r>
            <a:endParaRPr sz="2300" dirty="0">
              <a:solidFill>
                <a:srgbClr val="7030A0"/>
              </a:solidFill>
            </a:endParaRPr>
          </a:p>
        </p:txBody>
      </p:sp>
      <p:pic>
        <p:nvPicPr>
          <p:cNvPr id="4108" name="Picture 12">
            <a:extLst>
              <a:ext uri="{FF2B5EF4-FFF2-40B4-BE49-F238E27FC236}">
                <a16:creationId xmlns:a16="http://schemas.microsoft.com/office/drawing/2014/main" id="{4E04BB4F-A554-A384-A452-50688B78F3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69"/>
          <a:stretch/>
        </p:blipFill>
        <p:spPr bwMode="auto">
          <a:xfrm>
            <a:off x="1776627" y="1152938"/>
            <a:ext cx="7216407" cy="31169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A4C4D72C-D83F-F6C4-0A38-74B267B847E9}"/>
              </a:ext>
            </a:extLst>
          </p:cNvPr>
          <p:cNvGraphicFramePr>
            <a:graphicFrameLocks noGrp="1"/>
          </p:cNvGraphicFramePr>
          <p:nvPr>
            <p:extLst>
              <p:ext uri="{D42A27DB-BD31-4B8C-83A1-F6EECF244321}">
                <p14:modId xmlns:p14="http://schemas.microsoft.com/office/powerpoint/2010/main" val="2677683369"/>
              </p:ext>
            </p:extLst>
          </p:nvPr>
        </p:nvGraphicFramePr>
        <p:xfrm>
          <a:off x="81914" y="1565910"/>
          <a:ext cx="1603762" cy="2011680"/>
        </p:xfrm>
        <a:graphic>
          <a:graphicData uri="http://schemas.openxmlformats.org/drawingml/2006/table">
            <a:tbl>
              <a:tblPr/>
              <a:tblGrid>
                <a:gridCol w="647700">
                  <a:extLst>
                    <a:ext uri="{9D8B030D-6E8A-4147-A177-3AD203B41FA5}">
                      <a16:colId xmlns:a16="http://schemas.microsoft.com/office/drawing/2014/main" val="1033247912"/>
                    </a:ext>
                  </a:extLst>
                </a:gridCol>
                <a:gridCol w="956062">
                  <a:extLst>
                    <a:ext uri="{9D8B030D-6E8A-4147-A177-3AD203B41FA5}">
                      <a16:colId xmlns:a16="http://schemas.microsoft.com/office/drawing/2014/main" val="2223270920"/>
                    </a:ext>
                  </a:extLst>
                </a:gridCol>
              </a:tblGrid>
              <a:tr h="120650">
                <a:tc>
                  <a:txBody>
                    <a:bodyPr/>
                    <a:lstStyle/>
                    <a:p>
                      <a:pPr algn="ctr" rtl="0" fontAlgn="b"/>
                      <a:r>
                        <a:rPr lang="en-GB" sz="1200" b="1">
                          <a:effectLst/>
                        </a:rPr>
                        <a:t>Score</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40E94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sz="1200" b="1">
                          <a:effectLst/>
                        </a:rPr>
                        <a:t>Interest</a:t>
                      </a:r>
                    </a:p>
                  </a:txBody>
                  <a:tcPr marL="19050" marR="19050" marT="0" marB="0" anchor="b">
                    <a:lnL w="6350" cap="flat" cmpd="sng" algn="ctr">
                      <a:solidFill>
                        <a:srgbClr val="40E94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420278031"/>
                  </a:ext>
                </a:extLst>
              </a:tr>
              <a:tr h="120650">
                <a:tc>
                  <a:txBody>
                    <a:bodyPr/>
                    <a:lstStyle/>
                    <a:p>
                      <a:pPr algn="ctr" rtl="0" fontAlgn="b"/>
                      <a:r>
                        <a:rPr lang="en-GB" sz="1200" dirty="0">
                          <a:effectLst/>
                        </a:rPr>
                        <a:t>0</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sz="1200">
                          <a:effectLst/>
                        </a:rPr>
                        <a:t>Don't want to participate</a:t>
                      </a:r>
                    </a:p>
                  </a:txBody>
                  <a:tcPr marL="19050" marR="19050" marT="0"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41481645"/>
                  </a:ext>
                </a:extLst>
              </a:tr>
              <a:tr h="120650">
                <a:tc>
                  <a:txBody>
                    <a:bodyPr/>
                    <a:lstStyle/>
                    <a:p>
                      <a:pPr algn="ctr" rtl="0" fontAlgn="b"/>
                      <a:r>
                        <a:rPr lang="en-GB" sz="1200">
                          <a:effectLst/>
                        </a:rPr>
                        <a:t>1</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sz="1200" dirty="0">
                          <a:effectLst/>
                        </a:rPr>
                        <a:t>Not very interested</a:t>
                      </a:r>
                    </a:p>
                  </a:txBody>
                  <a:tcPr marL="19050" marR="19050" marT="0"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34825615"/>
                  </a:ext>
                </a:extLst>
              </a:tr>
              <a:tr h="120650">
                <a:tc>
                  <a:txBody>
                    <a:bodyPr/>
                    <a:lstStyle/>
                    <a:p>
                      <a:pPr algn="ctr" rtl="0" fontAlgn="b"/>
                      <a:r>
                        <a:rPr lang="en-GB" sz="1200">
                          <a:effectLst/>
                        </a:rPr>
                        <a:t>2</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sz="1200" dirty="0">
                          <a:effectLst/>
                        </a:rPr>
                        <a:t>Only if convenient</a:t>
                      </a:r>
                    </a:p>
                  </a:txBody>
                  <a:tcPr marL="19050" marR="19050" marT="0"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77684215"/>
                  </a:ext>
                </a:extLst>
              </a:tr>
              <a:tr h="120650">
                <a:tc>
                  <a:txBody>
                    <a:bodyPr/>
                    <a:lstStyle/>
                    <a:p>
                      <a:pPr algn="ctr" rtl="0" fontAlgn="b"/>
                      <a:r>
                        <a:rPr lang="en-GB" sz="1200" dirty="0">
                          <a:effectLst/>
                        </a:rPr>
                        <a:t>3</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rtl="0" fontAlgn="b"/>
                      <a:r>
                        <a:rPr lang="en-GB" sz="1200">
                          <a:effectLst/>
                        </a:rPr>
                        <a:t>Fairly interested</a:t>
                      </a:r>
                    </a:p>
                  </a:txBody>
                  <a:tcPr marL="19050" marR="19050" marT="0"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31115831"/>
                  </a:ext>
                </a:extLst>
              </a:tr>
              <a:tr h="120650">
                <a:tc>
                  <a:txBody>
                    <a:bodyPr/>
                    <a:lstStyle/>
                    <a:p>
                      <a:pPr algn="ctr" rtl="0" fontAlgn="b"/>
                      <a:r>
                        <a:rPr lang="en-GB" sz="1200">
                          <a:effectLst/>
                        </a:rPr>
                        <a:t>4</a:t>
                      </a:r>
                    </a:p>
                  </a:txBody>
                  <a:tcPr marL="19050" marR="19050" marT="0" marB="0"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
                      <a:r>
                        <a:rPr lang="en-GB" sz="1200" dirty="0">
                          <a:effectLst/>
                        </a:rPr>
                        <a:t>Very interested</a:t>
                      </a:r>
                    </a:p>
                  </a:txBody>
                  <a:tcPr marL="19050" marR="19050" marT="0" marB="0" anchor="b">
                    <a:lnL w="6350"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58089"/>
                  </a:ext>
                </a:extLst>
              </a:tr>
            </a:tbl>
          </a:graphicData>
        </a:graphic>
      </p:graphicFrame>
    </p:spTree>
    <p:extLst>
      <p:ext uri="{BB962C8B-B14F-4D97-AF65-F5344CB8AC3E}">
        <p14:creationId xmlns:p14="http://schemas.microsoft.com/office/powerpoint/2010/main" val="113133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txBox="1">
            <a:spLocks noGrp="1"/>
          </p:cNvSpPr>
          <p:nvPr>
            <p:ph type="title"/>
          </p:nvPr>
        </p:nvSpPr>
        <p:spPr>
          <a:xfrm>
            <a:off x="201336" y="148228"/>
            <a:ext cx="8791698" cy="73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2400" dirty="0"/>
              <a:t>H</a:t>
            </a:r>
            <a:r>
              <a:rPr lang="en-GB" sz="2400" dirty="0"/>
              <a:t>o</a:t>
            </a:r>
            <a:r>
              <a:rPr lang="en" sz="2400" dirty="0"/>
              <a:t>w much time is nominally availa</a:t>
            </a:r>
            <a:r>
              <a:rPr lang="en-GB" sz="2400" dirty="0"/>
              <a:t>bl</a:t>
            </a:r>
            <a:r>
              <a:rPr lang="en" sz="2400" dirty="0"/>
              <a:t>e for career development?</a:t>
            </a:r>
            <a:endParaRPr sz="2400" dirty="0"/>
          </a:p>
        </p:txBody>
      </p:sp>
      <p:sp>
        <p:nvSpPr>
          <p:cNvPr id="181" name="Google Shape;181;p12"/>
          <p:cNvSpPr txBox="1">
            <a:spLocks noGrp="1"/>
          </p:cNvSpPr>
          <p:nvPr>
            <p:ph type="body" idx="1"/>
          </p:nvPr>
        </p:nvSpPr>
        <p:spPr>
          <a:xfrm>
            <a:off x="540337" y="1271982"/>
            <a:ext cx="3787200" cy="3537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dirty="0">
                <a:solidFill>
                  <a:schemeClr val="dk1"/>
                </a:solidFill>
              </a:rPr>
              <a:t>On average, both P</a:t>
            </a:r>
            <a:r>
              <a:rPr lang="en-GB" dirty="0">
                <a:solidFill>
                  <a:schemeClr val="dk1"/>
                </a:solidFill>
              </a:rPr>
              <a:t>Is and postdocs stated that it is feasible for postdocs to spend one day a month on career development activity</a:t>
            </a:r>
          </a:p>
          <a:p>
            <a:pPr marL="0" lvl="0" indent="0" algn="l" rtl="0">
              <a:lnSpc>
                <a:spcPct val="115000"/>
              </a:lnSpc>
              <a:spcBef>
                <a:spcPts val="0"/>
              </a:spcBef>
              <a:spcAft>
                <a:spcPts val="0"/>
              </a:spcAft>
              <a:buSzPts val="1800"/>
              <a:buNone/>
            </a:pPr>
            <a:endParaRPr lang="en-GB" dirty="0">
              <a:solidFill>
                <a:schemeClr val="dk1"/>
              </a:solidFill>
            </a:endParaRPr>
          </a:p>
          <a:p>
            <a:pPr marL="0" lvl="0" indent="0" algn="l" rtl="0">
              <a:lnSpc>
                <a:spcPct val="115000"/>
              </a:lnSpc>
              <a:spcBef>
                <a:spcPts val="0"/>
              </a:spcBef>
              <a:spcAft>
                <a:spcPts val="0"/>
              </a:spcAft>
              <a:buSzPts val="1800"/>
              <a:buNone/>
            </a:pPr>
            <a:r>
              <a:rPr lang="en-GB" dirty="0">
                <a:solidFill>
                  <a:schemeClr val="dk1"/>
                </a:solidFill>
              </a:rPr>
              <a:t>(The PI score was slightly higher than the postdoc score.)</a:t>
            </a:r>
            <a:endParaRPr dirty="0"/>
          </a:p>
        </p:txBody>
      </p:sp>
      <p:sp>
        <p:nvSpPr>
          <p:cNvPr id="182" name="Google Shape;182;p12"/>
          <p:cNvSpPr txBox="1">
            <a:spLocks noGrp="1"/>
          </p:cNvSpPr>
          <p:nvPr>
            <p:ph type="title" idx="2"/>
          </p:nvPr>
        </p:nvSpPr>
        <p:spPr>
          <a:xfrm>
            <a:off x="4104900" y="1548755"/>
            <a:ext cx="4662000" cy="2230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ct val="111111"/>
              <a:buNone/>
            </a:pPr>
            <a:r>
              <a:rPr lang="en" sz="7200" dirty="0"/>
              <a:t>1 day/</a:t>
            </a:r>
            <a:br>
              <a:rPr lang="en" sz="7200" dirty="0"/>
            </a:br>
            <a:r>
              <a:rPr lang="en" sz="7200" dirty="0"/>
              <a:t>month</a:t>
            </a:r>
            <a:endParaRPr sz="7200" dirty="0"/>
          </a:p>
        </p:txBody>
      </p:sp>
      <p:sp>
        <p:nvSpPr>
          <p:cNvPr id="183" name="Google Shape;183;p12"/>
          <p:cNvSpPr txBox="1">
            <a:spLocks noGrp="1"/>
          </p:cNvSpPr>
          <p:nvPr>
            <p:ph type="sldNum" idx="12"/>
          </p:nvPr>
        </p:nvSpPr>
        <p:spPr>
          <a:xfrm>
            <a:off x="8444334" y="4745726"/>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solidFill>
                  <a:schemeClr val="dk1"/>
                </a:solidFill>
              </a:rPr>
              <a:t>9</a:t>
            </a:fld>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131E29"/>
      </a:dk1>
      <a:lt1>
        <a:srgbClr val="FFFFFF"/>
      </a:lt1>
      <a:dk2>
        <a:srgbClr val="440099"/>
      </a:dk2>
      <a:lt2>
        <a:srgbClr val="FFFFFF"/>
      </a:lt2>
      <a:accent1>
        <a:srgbClr val="005A8F"/>
      </a:accent1>
      <a:accent2>
        <a:srgbClr val="FF6371"/>
      </a:accent2>
      <a:accent3>
        <a:srgbClr val="C2E9F1"/>
      </a:accent3>
      <a:accent4>
        <a:srgbClr val="9ADBE8"/>
      </a:accent4>
      <a:accent5>
        <a:srgbClr val="981F92"/>
      </a:accent5>
      <a:accent6>
        <a:srgbClr val="663DB3"/>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1508</TotalTime>
  <Words>1891</Words>
  <Application>Microsoft Office PowerPoint</Application>
  <PresentationFormat>On-screen Show (16:9)</PresentationFormat>
  <Paragraphs>188</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Source Sans Pro</vt:lpstr>
      <vt:lpstr>Georgia</vt:lpstr>
      <vt:lpstr>Comfortaa</vt:lpstr>
      <vt:lpstr>Simple Light</vt:lpstr>
      <vt:lpstr>Career development - what do postdocs want and do PIs provide it?</vt:lpstr>
      <vt:lpstr>Review focused on:</vt:lpstr>
      <vt:lpstr>How did we conduct the review?</vt:lpstr>
      <vt:lpstr>Survey demographics: postdoc respondents (n=147)</vt:lpstr>
      <vt:lpstr>PowerPoint Presentation</vt:lpstr>
      <vt:lpstr>Key topics of enquiry</vt:lpstr>
      <vt:lpstr>PowerPoint Presentation</vt:lpstr>
      <vt:lpstr>PowerPoint Presentation</vt:lpstr>
      <vt:lpstr>How much time is nominally available for career development?</vt:lpstr>
      <vt:lpstr>How many days are actually used for career development?</vt:lpstr>
      <vt:lpstr>PowerPoint Presentation</vt:lpstr>
      <vt:lpstr>PowerPoint Presentation</vt:lpstr>
      <vt:lpstr>Barriers identified by postdocs: time</vt:lpstr>
      <vt:lpstr>Barriers identified by postdocs: knowledge</vt:lpstr>
      <vt:lpstr>Barriers identified by postdocs: confidence</vt:lpstr>
      <vt:lpstr>Barriers identified by postdocs: impact on career?</vt:lpstr>
      <vt:lpstr>Barriers identified by postdocs: life challenges</vt:lpstr>
      <vt:lpstr>PowerPoint Presentation</vt:lpstr>
      <vt:lpstr>PowerPoint Presentation</vt:lpstr>
      <vt:lpstr>PowerPoint Presentation</vt:lpstr>
      <vt:lpstr>Barriers identified by PIs: time / funders</vt:lpstr>
      <vt:lpstr>Barriers identified by PIs: lack of institutional support</vt:lpstr>
      <vt:lpstr>Barriers identified by PIs: lack of institutional clarity / flexibility</vt:lpstr>
      <vt:lpstr>Breakout groups: good practice + next steps</vt:lpstr>
      <vt:lpstr>UoS work to remove postdoc career development barriers</vt:lpstr>
      <vt:lpstr>Reflection +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Rebecca Ehata</dc:creator>
  <cp:lastModifiedBy>James Reynolds</cp:lastModifiedBy>
  <cp:revision>9</cp:revision>
  <cp:lastPrinted>2025-04-02T09:14:35Z</cp:lastPrinted>
  <dcterms:modified xsi:type="dcterms:W3CDTF">2025-07-03T15:44:03Z</dcterms:modified>
</cp:coreProperties>
</file>