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425" r:id="rId2"/>
    <p:sldId id="386" r:id="rId3"/>
    <p:sldId id="422" r:id="rId4"/>
    <p:sldId id="424" r:id="rId5"/>
    <p:sldId id="389" r:id="rId6"/>
    <p:sldId id="390" r:id="rId7"/>
    <p:sldId id="391" r:id="rId8"/>
    <p:sldId id="407" r:id="rId9"/>
    <p:sldId id="274" r:id="rId10"/>
    <p:sldId id="409" r:id="rId11"/>
    <p:sldId id="414" r:id="rId12"/>
    <p:sldId id="415" r:id="rId13"/>
    <p:sldId id="410" r:id="rId14"/>
    <p:sldId id="394" r:id="rId15"/>
    <p:sldId id="385" r:id="rId16"/>
    <p:sldId id="405" r:id="rId17"/>
    <p:sldId id="277" r:id="rId18"/>
    <p:sldId id="278" r:id="rId19"/>
    <p:sldId id="398" r:id="rId20"/>
    <p:sldId id="384" r:id="rId21"/>
    <p:sldId id="301" r:id="rId22"/>
    <p:sldId id="406" r:id="rId23"/>
    <p:sldId id="305" r:id="rId24"/>
    <p:sldId id="416" r:id="rId25"/>
    <p:sldId id="417" r:id="rId26"/>
    <p:sldId id="418" r:id="rId27"/>
    <p:sldId id="421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E5"/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267" autoAdjust="0"/>
  </p:normalViewPr>
  <p:slideViewPr>
    <p:cSldViewPr snapToGrid="0" snapToObjects="1">
      <p:cViewPr varScale="1">
        <p:scale>
          <a:sx n="26" d="100"/>
          <a:sy n="26" d="100"/>
        </p:scale>
        <p:origin x="1180" y="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16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47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6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25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77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44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0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17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178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42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1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61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1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40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77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0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94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2D5F-BEF0-4CE8-86B7-DD86E0B59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7057B-349C-46E9-B526-BF6560CF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7D546-7514-4869-8A49-77D9DFE8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364-9607-4F9A-810B-CCE6A069F05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567D4-7EC7-42DD-B87F-8FA778A3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365E-D659-4D54-8999-33889B29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79A-D660-44E9-ACE9-849E95E7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9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plate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49" r:id="rId5"/>
    <p:sldLayoutId id="2147483672" r:id="rId6"/>
    <p:sldLayoutId id="2147483673" r:id="rId7"/>
    <p:sldLayoutId id="2147483674" r:id="rId8"/>
    <p:sldLayoutId id="2147483663" r:id="rId9"/>
    <p:sldLayoutId id="2147483675" r:id="rId10"/>
    <p:sldLayoutId id="2147483676" r:id="rId11"/>
    <p:sldLayoutId id="2147483664" r:id="rId12"/>
    <p:sldLayoutId id="2147483668" r:id="rId13"/>
    <p:sldLayoutId id="2147483665" r:id="rId14"/>
    <p:sldLayoutId id="2147483666" r:id="rId15"/>
    <p:sldLayoutId id="2147483669" r:id="rId16"/>
    <p:sldLayoutId id="2147483678" r:id="rId17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9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in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dermeerlab.org/MvdM_SoYouWantToBeAnAcademic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9D0AE-1261-4D56-8D68-F6D344BBD3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Skills inventory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6127E-C7B4-84C8-82E6-6D09727DB4B6}"/>
              </a:ext>
            </a:extLst>
          </p:cNvPr>
          <p:cNvGrpSpPr/>
          <p:nvPr/>
        </p:nvGrpSpPr>
        <p:grpSpPr>
          <a:xfrm>
            <a:off x="9579505" y="10661791"/>
            <a:ext cx="7682577" cy="2380577"/>
            <a:chOff x="13816180" y="5662227"/>
            <a:chExt cx="10567820" cy="32746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1290B9-1E08-EC4F-7A00-2A79AF8F874A}"/>
                </a:ext>
              </a:extLst>
            </p:cNvPr>
            <p:cNvSpPr/>
            <p:nvPr/>
          </p:nvSpPr>
          <p:spPr>
            <a:xfrm>
              <a:off x="13816180" y="7116380"/>
              <a:ext cx="10567820" cy="1820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sz="20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20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sz="2000" b="0" u="sng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https://creativecommons.org/licenses/by-nc-sa/4.0/</a:t>
              </a:r>
              <a:r>
                <a:rPr lang="en-GB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2AA490-20BE-3BE0-ADF1-91AAD5BE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9943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BE8AEB-B010-4125-AC04-FE018CCD1089}"/>
              </a:ext>
            </a:extLst>
          </p:cNvPr>
          <p:cNvSpPr/>
          <p:nvPr/>
        </p:nvSpPr>
        <p:spPr>
          <a:xfrm>
            <a:off x="245099" y="23378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D204F-EF70-4629-B3A9-74A3811CF491}"/>
              </a:ext>
            </a:extLst>
          </p:cNvPr>
          <p:cNvSpPr/>
          <p:nvPr/>
        </p:nvSpPr>
        <p:spPr>
          <a:xfrm>
            <a:off x="245099" y="4349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31E8-F76C-4E8D-859D-26D4E9A08C88}"/>
              </a:ext>
            </a:extLst>
          </p:cNvPr>
          <p:cNvSpPr/>
          <p:nvPr/>
        </p:nvSpPr>
        <p:spPr>
          <a:xfrm>
            <a:off x="245099" y="65034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F0654-DE8D-4AF8-9F38-99A9963C61E2}"/>
              </a:ext>
            </a:extLst>
          </p:cNvPr>
          <p:cNvSpPr/>
          <p:nvPr/>
        </p:nvSpPr>
        <p:spPr>
          <a:xfrm>
            <a:off x="245099" y="8667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FB2D2-CA10-4CAB-BE2F-889197E1793C}"/>
              </a:ext>
            </a:extLst>
          </p:cNvPr>
          <p:cNvSpPr/>
          <p:nvPr/>
        </p:nvSpPr>
        <p:spPr>
          <a:xfrm>
            <a:off x="5187047" y="894082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797EC-0C60-4268-8F55-39B23DA71051}"/>
              </a:ext>
            </a:extLst>
          </p:cNvPr>
          <p:cNvSpPr/>
          <p:nvPr/>
        </p:nvSpPr>
        <p:spPr>
          <a:xfrm>
            <a:off x="5187047" y="5951506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A5890-0595-43CE-84D8-CEE82533E9AE}"/>
              </a:ext>
            </a:extLst>
          </p:cNvPr>
          <p:cNvSpPr/>
          <p:nvPr/>
        </p:nvSpPr>
        <p:spPr>
          <a:xfrm>
            <a:off x="5187047" y="2158438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4AC3-16EB-4C74-ACF5-730E2086A5F3}"/>
              </a:ext>
            </a:extLst>
          </p:cNvPr>
          <p:cNvSpPr/>
          <p:nvPr/>
        </p:nvSpPr>
        <p:spPr>
          <a:xfrm>
            <a:off x="5187047" y="3422794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A5D74-3E9A-44DD-B7BD-2B2E21ED4D5F}"/>
              </a:ext>
            </a:extLst>
          </p:cNvPr>
          <p:cNvSpPr/>
          <p:nvPr/>
        </p:nvSpPr>
        <p:spPr>
          <a:xfrm>
            <a:off x="5187047" y="4687150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21C8A-0372-4694-BD43-44499B531D3F}"/>
              </a:ext>
            </a:extLst>
          </p:cNvPr>
          <p:cNvSpPr/>
          <p:nvPr/>
        </p:nvSpPr>
        <p:spPr>
          <a:xfrm>
            <a:off x="5187047" y="7215862"/>
            <a:ext cx="3864988" cy="276998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F8A690-C461-4675-A745-9D01430C23EA}"/>
              </a:ext>
            </a:extLst>
          </p:cNvPr>
          <p:cNvSpPr/>
          <p:nvPr/>
        </p:nvSpPr>
        <p:spPr>
          <a:xfrm>
            <a:off x="5161355" y="10232374"/>
            <a:ext cx="3864988" cy="32358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8A4339-B5C6-4AD2-AD34-A9EC95CAC6E1}"/>
              </a:ext>
            </a:extLst>
          </p:cNvPr>
          <p:cNvSpPr/>
          <p:nvPr/>
        </p:nvSpPr>
        <p:spPr>
          <a:xfrm>
            <a:off x="9895927" y="89408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AC786D-4062-4C89-839D-B405F04272C5}"/>
              </a:ext>
            </a:extLst>
          </p:cNvPr>
          <p:cNvSpPr/>
          <p:nvPr/>
        </p:nvSpPr>
        <p:spPr>
          <a:xfrm>
            <a:off x="9895927" y="11072844"/>
            <a:ext cx="6659514" cy="24602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613ECC-11C4-4421-9F79-BDBAB2F11E7E}"/>
              </a:ext>
            </a:extLst>
          </p:cNvPr>
          <p:cNvSpPr/>
          <p:nvPr/>
        </p:nvSpPr>
        <p:spPr>
          <a:xfrm>
            <a:off x="9895927" y="1014750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35BCB-EB61-4054-9EFA-EBD6CC4572BF}"/>
              </a:ext>
            </a:extLst>
          </p:cNvPr>
          <p:cNvSpPr/>
          <p:nvPr/>
        </p:nvSpPr>
        <p:spPr>
          <a:xfrm>
            <a:off x="9895927" y="829681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644BE-18E3-49F9-9FFC-676FA7B24908}"/>
              </a:ext>
            </a:extLst>
          </p:cNvPr>
          <p:cNvSpPr/>
          <p:nvPr/>
        </p:nvSpPr>
        <p:spPr>
          <a:xfrm>
            <a:off x="9895927" y="922216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75A13-60F7-4B7D-9E00-706CAD13D3FD}"/>
              </a:ext>
            </a:extLst>
          </p:cNvPr>
          <p:cNvSpPr/>
          <p:nvPr/>
        </p:nvSpPr>
        <p:spPr>
          <a:xfrm>
            <a:off x="9895927" y="737147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76E42D-6558-416E-91D0-2D6FE7730625}"/>
              </a:ext>
            </a:extLst>
          </p:cNvPr>
          <p:cNvSpPr/>
          <p:nvPr/>
        </p:nvSpPr>
        <p:spPr>
          <a:xfrm>
            <a:off x="9895927" y="644613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F84020-5AC9-4F71-A7BB-9EDA51F3DB9A}"/>
              </a:ext>
            </a:extLst>
          </p:cNvPr>
          <p:cNvSpPr/>
          <p:nvPr/>
        </p:nvSpPr>
        <p:spPr>
          <a:xfrm>
            <a:off x="9895927" y="552079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EB600-A870-4541-A71A-C1255D5DA449}"/>
              </a:ext>
            </a:extLst>
          </p:cNvPr>
          <p:cNvSpPr/>
          <p:nvPr/>
        </p:nvSpPr>
        <p:spPr>
          <a:xfrm>
            <a:off x="9895927" y="459545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28D3FD-0FA3-4D6C-8101-FB58D3F32286}"/>
              </a:ext>
            </a:extLst>
          </p:cNvPr>
          <p:cNvSpPr/>
          <p:nvPr/>
        </p:nvSpPr>
        <p:spPr>
          <a:xfrm>
            <a:off x="9895927" y="367010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D73699-EAFD-4542-9F19-75B434CE5A4B}"/>
              </a:ext>
            </a:extLst>
          </p:cNvPr>
          <p:cNvSpPr/>
          <p:nvPr/>
        </p:nvSpPr>
        <p:spPr>
          <a:xfrm>
            <a:off x="9895927" y="274476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BF0F3A-8133-45B5-8A5E-5D805EC819DC}"/>
              </a:ext>
            </a:extLst>
          </p:cNvPr>
          <p:cNvSpPr/>
          <p:nvPr/>
        </p:nvSpPr>
        <p:spPr>
          <a:xfrm>
            <a:off x="9895927" y="181942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B186D0-009C-4C3E-8010-86662B746846}"/>
              </a:ext>
            </a:extLst>
          </p:cNvPr>
          <p:cNvSpPr txBox="1"/>
          <p:nvPr/>
        </p:nvSpPr>
        <p:spPr>
          <a:xfrm>
            <a:off x="492231" y="0"/>
            <a:ext cx="32381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Main tasks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36CE8D-74EF-4D19-B2F1-B336ED906FF2}"/>
              </a:ext>
            </a:extLst>
          </p:cNvPr>
          <p:cNvSpPr txBox="1"/>
          <p:nvPr/>
        </p:nvSpPr>
        <p:spPr>
          <a:xfrm>
            <a:off x="5436921" y="0"/>
            <a:ext cx="34233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FCF1A3-D24D-430A-9953-D8372FD218C6}"/>
              </a:ext>
            </a:extLst>
          </p:cNvPr>
          <p:cNvSpPr txBox="1"/>
          <p:nvPr/>
        </p:nvSpPr>
        <p:spPr>
          <a:xfrm>
            <a:off x="10944319" y="0"/>
            <a:ext cx="459474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GB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75943-9250-4543-92EA-4D097B7D8734}"/>
              </a:ext>
            </a:extLst>
          </p:cNvPr>
          <p:cNvSpPr/>
          <p:nvPr/>
        </p:nvSpPr>
        <p:spPr>
          <a:xfrm>
            <a:off x="1208417" y="2745686"/>
            <a:ext cx="19383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3D7066-71B9-4D1A-97AF-BB9E89A4063E}"/>
              </a:ext>
            </a:extLst>
          </p:cNvPr>
          <p:cNvSpPr/>
          <p:nvPr/>
        </p:nvSpPr>
        <p:spPr>
          <a:xfrm>
            <a:off x="1220439" y="4884600"/>
            <a:ext cx="18694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4D560C-B259-4E30-8478-1F1892735137}"/>
              </a:ext>
            </a:extLst>
          </p:cNvPr>
          <p:cNvSpPr/>
          <p:nvPr/>
        </p:nvSpPr>
        <p:spPr>
          <a:xfrm>
            <a:off x="492231" y="6786700"/>
            <a:ext cx="3325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Training/</a:t>
            </a:r>
          </a:p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420754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BE8AEB-B010-4125-AC04-FE018CCD1089}"/>
              </a:ext>
            </a:extLst>
          </p:cNvPr>
          <p:cNvSpPr/>
          <p:nvPr/>
        </p:nvSpPr>
        <p:spPr>
          <a:xfrm>
            <a:off x="245099" y="23378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D204F-EF70-4629-B3A9-74A3811CF491}"/>
              </a:ext>
            </a:extLst>
          </p:cNvPr>
          <p:cNvSpPr/>
          <p:nvPr/>
        </p:nvSpPr>
        <p:spPr>
          <a:xfrm>
            <a:off x="245099" y="4349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31E8-F76C-4E8D-859D-26D4E9A08C88}"/>
              </a:ext>
            </a:extLst>
          </p:cNvPr>
          <p:cNvSpPr/>
          <p:nvPr/>
        </p:nvSpPr>
        <p:spPr>
          <a:xfrm>
            <a:off x="245099" y="65034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F0654-DE8D-4AF8-9F38-99A9963C61E2}"/>
              </a:ext>
            </a:extLst>
          </p:cNvPr>
          <p:cNvSpPr/>
          <p:nvPr/>
        </p:nvSpPr>
        <p:spPr>
          <a:xfrm>
            <a:off x="245099" y="8667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FB2D2-CA10-4CAB-BE2F-889197E1793C}"/>
              </a:ext>
            </a:extLst>
          </p:cNvPr>
          <p:cNvSpPr/>
          <p:nvPr/>
        </p:nvSpPr>
        <p:spPr>
          <a:xfrm>
            <a:off x="5187047" y="894082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797EC-0C60-4268-8F55-39B23DA71051}"/>
              </a:ext>
            </a:extLst>
          </p:cNvPr>
          <p:cNvSpPr/>
          <p:nvPr/>
        </p:nvSpPr>
        <p:spPr>
          <a:xfrm>
            <a:off x="5187047" y="5951506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A5890-0595-43CE-84D8-CEE82533E9AE}"/>
              </a:ext>
            </a:extLst>
          </p:cNvPr>
          <p:cNvSpPr/>
          <p:nvPr/>
        </p:nvSpPr>
        <p:spPr>
          <a:xfrm>
            <a:off x="5187047" y="2158438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4AC3-16EB-4C74-ACF5-730E2086A5F3}"/>
              </a:ext>
            </a:extLst>
          </p:cNvPr>
          <p:cNvSpPr/>
          <p:nvPr/>
        </p:nvSpPr>
        <p:spPr>
          <a:xfrm>
            <a:off x="5187047" y="3422794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A5D74-3E9A-44DD-B7BD-2B2E21ED4D5F}"/>
              </a:ext>
            </a:extLst>
          </p:cNvPr>
          <p:cNvSpPr/>
          <p:nvPr/>
        </p:nvSpPr>
        <p:spPr>
          <a:xfrm>
            <a:off x="5187047" y="4687150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21C8A-0372-4694-BD43-44499B531D3F}"/>
              </a:ext>
            </a:extLst>
          </p:cNvPr>
          <p:cNvSpPr/>
          <p:nvPr/>
        </p:nvSpPr>
        <p:spPr>
          <a:xfrm>
            <a:off x="5187047" y="7215862"/>
            <a:ext cx="3864988" cy="276998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F8A690-C461-4675-A745-9D01430C23EA}"/>
              </a:ext>
            </a:extLst>
          </p:cNvPr>
          <p:cNvSpPr/>
          <p:nvPr/>
        </p:nvSpPr>
        <p:spPr>
          <a:xfrm>
            <a:off x="5161355" y="10232374"/>
            <a:ext cx="3864988" cy="32358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8A4339-B5C6-4AD2-AD34-A9EC95CAC6E1}"/>
              </a:ext>
            </a:extLst>
          </p:cNvPr>
          <p:cNvSpPr/>
          <p:nvPr/>
        </p:nvSpPr>
        <p:spPr>
          <a:xfrm>
            <a:off x="9895927" y="89408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AC786D-4062-4C89-839D-B405F04272C5}"/>
              </a:ext>
            </a:extLst>
          </p:cNvPr>
          <p:cNvSpPr/>
          <p:nvPr/>
        </p:nvSpPr>
        <p:spPr>
          <a:xfrm>
            <a:off x="9895927" y="11072844"/>
            <a:ext cx="6659514" cy="24602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613ECC-11C4-4421-9F79-BDBAB2F11E7E}"/>
              </a:ext>
            </a:extLst>
          </p:cNvPr>
          <p:cNvSpPr/>
          <p:nvPr/>
        </p:nvSpPr>
        <p:spPr>
          <a:xfrm>
            <a:off x="9895927" y="1014750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35BCB-EB61-4054-9EFA-EBD6CC4572BF}"/>
              </a:ext>
            </a:extLst>
          </p:cNvPr>
          <p:cNvSpPr/>
          <p:nvPr/>
        </p:nvSpPr>
        <p:spPr>
          <a:xfrm>
            <a:off x="9895927" y="829681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644BE-18E3-49F9-9FFC-676FA7B24908}"/>
              </a:ext>
            </a:extLst>
          </p:cNvPr>
          <p:cNvSpPr/>
          <p:nvPr/>
        </p:nvSpPr>
        <p:spPr>
          <a:xfrm>
            <a:off x="9895927" y="922216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75A13-60F7-4B7D-9E00-706CAD13D3FD}"/>
              </a:ext>
            </a:extLst>
          </p:cNvPr>
          <p:cNvSpPr/>
          <p:nvPr/>
        </p:nvSpPr>
        <p:spPr>
          <a:xfrm>
            <a:off x="9895927" y="737147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76E42D-6558-416E-91D0-2D6FE7730625}"/>
              </a:ext>
            </a:extLst>
          </p:cNvPr>
          <p:cNvSpPr/>
          <p:nvPr/>
        </p:nvSpPr>
        <p:spPr>
          <a:xfrm>
            <a:off x="9895927" y="644613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F84020-5AC9-4F71-A7BB-9EDA51F3DB9A}"/>
              </a:ext>
            </a:extLst>
          </p:cNvPr>
          <p:cNvSpPr/>
          <p:nvPr/>
        </p:nvSpPr>
        <p:spPr>
          <a:xfrm>
            <a:off x="9895927" y="552079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EB600-A870-4541-A71A-C1255D5DA449}"/>
              </a:ext>
            </a:extLst>
          </p:cNvPr>
          <p:cNvSpPr/>
          <p:nvPr/>
        </p:nvSpPr>
        <p:spPr>
          <a:xfrm>
            <a:off x="9895927" y="459545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28D3FD-0FA3-4D6C-8101-FB58D3F32286}"/>
              </a:ext>
            </a:extLst>
          </p:cNvPr>
          <p:cNvSpPr/>
          <p:nvPr/>
        </p:nvSpPr>
        <p:spPr>
          <a:xfrm>
            <a:off x="9895927" y="367010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D73699-EAFD-4542-9F19-75B434CE5A4B}"/>
              </a:ext>
            </a:extLst>
          </p:cNvPr>
          <p:cNvSpPr/>
          <p:nvPr/>
        </p:nvSpPr>
        <p:spPr>
          <a:xfrm>
            <a:off x="9895927" y="274476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BF0F3A-8133-45B5-8A5E-5D805EC819DC}"/>
              </a:ext>
            </a:extLst>
          </p:cNvPr>
          <p:cNvSpPr/>
          <p:nvPr/>
        </p:nvSpPr>
        <p:spPr>
          <a:xfrm>
            <a:off x="9895927" y="181942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B186D0-009C-4C3E-8010-86662B746846}"/>
              </a:ext>
            </a:extLst>
          </p:cNvPr>
          <p:cNvSpPr txBox="1"/>
          <p:nvPr/>
        </p:nvSpPr>
        <p:spPr>
          <a:xfrm>
            <a:off x="492231" y="0"/>
            <a:ext cx="32381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Main tasks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36CE8D-74EF-4D19-B2F1-B336ED906FF2}"/>
              </a:ext>
            </a:extLst>
          </p:cNvPr>
          <p:cNvSpPr txBox="1"/>
          <p:nvPr/>
        </p:nvSpPr>
        <p:spPr>
          <a:xfrm>
            <a:off x="5436921" y="0"/>
            <a:ext cx="34233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FCF1A3-D24D-430A-9953-D8372FD218C6}"/>
              </a:ext>
            </a:extLst>
          </p:cNvPr>
          <p:cNvSpPr txBox="1"/>
          <p:nvPr/>
        </p:nvSpPr>
        <p:spPr>
          <a:xfrm>
            <a:off x="10944319" y="0"/>
            <a:ext cx="459474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GB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75943-9250-4543-92EA-4D097B7D8734}"/>
              </a:ext>
            </a:extLst>
          </p:cNvPr>
          <p:cNvSpPr/>
          <p:nvPr/>
        </p:nvSpPr>
        <p:spPr>
          <a:xfrm>
            <a:off x="1208417" y="2745686"/>
            <a:ext cx="19383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3D7066-71B9-4D1A-97AF-BB9E89A4063E}"/>
              </a:ext>
            </a:extLst>
          </p:cNvPr>
          <p:cNvSpPr/>
          <p:nvPr/>
        </p:nvSpPr>
        <p:spPr>
          <a:xfrm>
            <a:off x="1220439" y="4884600"/>
            <a:ext cx="18694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4D560C-B259-4E30-8478-1F1892735137}"/>
              </a:ext>
            </a:extLst>
          </p:cNvPr>
          <p:cNvSpPr/>
          <p:nvPr/>
        </p:nvSpPr>
        <p:spPr>
          <a:xfrm>
            <a:off x="492231" y="6786700"/>
            <a:ext cx="3325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Training/</a:t>
            </a:r>
          </a:p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F025A7-78BF-423E-BD04-A3ACE2095F6F}"/>
              </a:ext>
            </a:extLst>
          </p:cNvPr>
          <p:cNvSpPr/>
          <p:nvPr/>
        </p:nvSpPr>
        <p:spPr>
          <a:xfrm>
            <a:off x="5655945" y="1050222"/>
            <a:ext cx="30316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135CF7-7162-4D21-8971-90FDBEA74FBE}"/>
              </a:ext>
            </a:extLst>
          </p:cNvPr>
          <p:cNvSpPr txBox="1"/>
          <p:nvPr/>
        </p:nvSpPr>
        <p:spPr>
          <a:xfrm>
            <a:off x="5094703" y="4936880"/>
            <a:ext cx="415407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6AA388-8868-4DDC-ABF6-22194E50DFA8}"/>
              </a:ext>
            </a:extLst>
          </p:cNvPr>
          <p:cNvSpPr txBox="1"/>
          <p:nvPr/>
        </p:nvSpPr>
        <p:spPr>
          <a:xfrm>
            <a:off x="5946795" y="3676682"/>
            <a:ext cx="244989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616A74-6689-4D1C-857F-64C82E22E369}"/>
              </a:ext>
            </a:extLst>
          </p:cNvPr>
          <p:cNvSpPr txBox="1"/>
          <p:nvPr/>
        </p:nvSpPr>
        <p:spPr>
          <a:xfrm>
            <a:off x="4974305" y="2435314"/>
            <a:ext cx="43166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Attending conferences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2CA613-845E-497B-BED8-ED89B0F3A5F9}"/>
              </a:ext>
            </a:extLst>
          </p:cNvPr>
          <p:cNvSpPr/>
          <p:nvPr/>
        </p:nvSpPr>
        <p:spPr>
          <a:xfrm>
            <a:off x="4922519" y="10452298"/>
            <a:ext cx="4326258" cy="28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Technical skills/knowledge (disciplinary niche specific)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Data collection/acquisition 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Analytica skills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Establish and maintain collaboration/s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F6F5A-A745-4A4C-A855-5F24E48A89C2}"/>
              </a:ext>
            </a:extLst>
          </p:cNvPr>
          <p:cNvSpPr txBox="1"/>
          <p:nvPr/>
        </p:nvSpPr>
        <p:spPr>
          <a:xfrm>
            <a:off x="5576441" y="6179020"/>
            <a:ext cx="320343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71EDEF-6BAB-4A03-85C1-EA85AC56C10D}"/>
              </a:ext>
            </a:extLst>
          </p:cNvPr>
          <p:cNvSpPr/>
          <p:nvPr/>
        </p:nvSpPr>
        <p:spPr>
          <a:xfrm>
            <a:off x="5332361" y="7216620"/>
            <a:ext cx="3678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Lesson planning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Procurement of materials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Risk/safety assessments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Reflection on practice</a:t>
            </a:r>
          </a:p>
        </p:txBody>
      </p:sp>
    </p:spTree>
    <p:extLst>
      <p:ext uri="{BB962C8B-B14F-4D97-AF65-F5344CB8AC3E}">
        <p14:creationId xmlns:p14="http://schemas.microsoft.com/office/powerpoint/2010/main" val="11280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BE8AEB-B010-4125-AC04-FE018CCD1089}"/>
              </a:ext>
            </a:extLst>
          </p:cNvPr>
          <p:cNvSpPr/>
          <p:nvPr/>
        </p:nvSpPr>
        <p:spPr>
          <a:xfrm>
            <a:off x="245099" y="23378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D204F-EF70-4629-B3A9-74A3811CF491}"/>
              </a:ext>
            </a:extLst>
          </p:cNvPr>
          <p:cNvSpPr/>
          <p:nvPr/>
        </p:nvSpPr>
        <p:spPr>
          <a:xfrm>
            <a:off x="245099" y="4349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31E8-F76C-4E8D-859D-26D4E9A08C88}"/>
              </a:ext>
            </a:extLst>
          </p:cNvPr>
          <p:cNvSpPr/>
          <p:nvPr/>
        </p:nvSpPr>
        <p:spPr>
          <a:xfrm>
            <a:off x="245099" y="65034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F0654-DE8D-4AF8-9F38-99A9963C61E2}"/>
              </a:ext>
            </a:extLst>
          </p:cNvPr>
          <p:cNvSpPr/>
          <p:nvPr/>
        </p:nvSpPr>
        <p:spPr>
          <a:xfrm>
            <a:off x="245099" y="8667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FB2D2-CA10-4CAB-BE2F-889197E1793C}"/>
              </a:ext>
            </a:extLst>
          </p:cNvPr>
          <p:cNvSpPr/>
          <p:nvPr/>
        </p:nvSpPr>
        <p:spPr>
          <a:xfrm>
            <a:off x="5187047" y="894082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797EC-0C60-4268-8F55-39B23DA71051}"/>
              </a:ext>
            </a:extLst>
          </p:cNvPr>
          <p:cNvSpPr/>
          <p:nvPr/>
        </p:nvSpPr>
        <p:spPr>
          <a:xfrm>
            <a:off x="5187047" y="5951506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A5890-0595-43CE-84D8-CEE82533E9AE}"/>
              </a:ext>
            </a:extLst>
          </p:cNvPr>
          <p:cNvSpPr/>
          <p:nvPr/>
        </p:nvSpPr>
        <p:spPr>
          <a:xfrm>
            <a:off x="5187047" y="2158438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4AC3-16EB-4C74-ACF5-730E2086A5F3}"/>
              </a:ext>
            </a:extLst>
          </p:cNvPr>
          <p:cNvSpPr/>
          <p:nvPr/>
        </p:nvSpPr>
        <p:spPr>
          <a:xfrm>
            <a:off x="5187047" y="3422794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A5D74-3E9A-44DD-B7BD-2B2E21ED4D5F}"/>
              </a:ext>
            </a:extLst>
          </p:cNvPr>
          <p:cNvSpPr/>
          <p:nvPr/>
        </p:nvSpPr>
        <p:spPr>
          <a:xfrm>
            <a:off x="5187047" y="4687150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21C8A-0372-4694-BD43-44499B531D3F}"/>
              </a:ext>
            </a:extLst>
          </p:cNvPr>
          <p:cNvSpPr/>
          <p:nvPr/>
        </p:nvSpPr>
        <p:spPr>
          <a:xfrm>
            <a:off x="5187047" y="7215862"/>
            <a:ext cx="3864988" cy="276998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F8A690-C461-4675-A745-9D01430C23EA}"/>
              </a:ext>
            </a:extLst>
          </p:cNvPr>
          <p:cNvSpPr/>
          <p:nvPr/>
        </p:nvSpPr>
        <p:spPr>
          <a:xfrm>
            <a:off x="5161355" y="10232374"/>
            <a:ext cx="3864988" cy="32358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8A4339-B5C6-4AD2-AD34-A9EC95CAC6E1}"/>
              </a:ext>
            </a:extLst>
          </p:cNvPr>
          <p:cNvSpPr/>
          <p:nvPr/>
        </p:nvSpPr>
        <p:spPr>
          <a:xfrm>
            <a:off x="9895927" y="89408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AC786D-4062-4C89-839D-B405F04272C5}"/>
              </a:ext>
            </a:extLst>
          </p:cNvPr>
          <p:cNvSpPr/>
          <p:nvPr/>
        </p:nvSpPr>
        <p:spPr>
          <a:xfrm>
            <a:off x="9895927" y="11072844"/>
            <a:ext cx="6659514" cy="24602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613ECC-11C4-4421-9F79-BDBAB2F11E7E}"/>
              </a:ext>
            </a:extLst>
          </p:cNvPr>
          <p:cNvSpPr/>
          <p:nvPr/>
        </p:nvSpPr>
        <p:spPr>
          <a:xfrm>
            <a:off x="9895927" y="1014750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35BCB-EB61-4054-9EFA-EBD6CC4572BF}"/>
              </a:ext>
            </a:extLst>
          </p:cNvPr>
          <p:cNvSpPr/>
          <p:nvPr/>
        </p:nvSpPr>
        <p:spPr>
          <a:xfrm>
            <a:off x="9895927" y="829681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644BE-18E3-49F9-9FFC-676FA7B24908}"/>
              </a:ext>
            </a:extLst>
          </p:cNvPr>
          <p:cNvSpPr/>
          <p:nvPr/>
        </p:nvSpPr>
        <p:spPr>
          <a:xfrm>
            <a:off x="9895927" y="922216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75A13-60F7-4B7D-9E00-706CAD13D3FD}"/>
              </a:ext>
            </a:extLst>
          </p:cNvPr>
          <p:cNvSpPr/>
          <p:nvPr/>
        </p:nvSpPr>
        <p:spPr>
          <a:xfrm>
            <a:off x="9895927" y="737147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76E42D-6558-416E-91D0-2D6FE7730625}"/>
              </a:ext>
            </a:extLst>
          </p:cNvPr>
          <p:cNvSpPr/>
          <p:nvPr/>
        </p:nvSpPr>
        <p:spPr>
          <a:xfrm>
            <a:off x="9895927" y="644613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F84020-5AC9-4F71-A7BB-9EDA51F3DB9A}"/>
              </a:ext>
            </a:extLst>
          </p:cNvPr>
          <p:cNvSpPr/>
          <p:nvPr/>
        </p:nvSpPr>
        <p:spPr>
          <a:xfrm>
            <a:off x="9895927" y="552079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EB600-A870-4541-A71A-C1255D5DA449}"/>
              </a:ext>
            </a:extLst>
          </p:cNvPr>
          <p:cNvSpPr/>
          <p:nvPr/>
        </p:nvSpPr>
        <p:spPr>
          <a:xfrm>
            <a:off x="9895927" y="459545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28D3FD-0FA3-4D6C-8101-FB58D3F32286}"/>
              </a:ext>
            </a:extLst>
          </p:cNvPr>
          <p:cNvSpPr/>
          <p:nvPr/>
        </p:nvSpPr>
        <p:spPr>
          <a:xfrm>
            <a:off x="9895927" y="367010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D73699-EAFD-4542-9F19-75B434CE5A4B}"/>
              </a:ext>
            </a:extLst>
          </p:cNvPr>
          <p:cNvSpPr/>
          <p:nvPr/>
        </p:nvSpPr>
        <p:spPr>
          <a:xfrm>
            <a:off x="9895927" y="274476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BF0F3A-8133-45B5-8A5E-5D805EC819DC}"/>
              </a:ext>
            </a:extLst>
          </p:cNvPr>
          <p:cNvSpPr/>
          <p:nvPr/>
        </p:nvSpPr>
        <p:spPr>
          <a:xfrm>
            <a:off x="9895927" y="181942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B186D0-009C-4C3E-8010-86662B746846}"/>
              </a:ext>
            </a:extLst>
          </p:cNvPr>
          <p:cNvSpPr txBox="1"/>
          <p:nvPr/>
        </p:nvSpPr>
        <p:spPr>
          <a:xfrm>
            <a:off x="492231" y="0"/>
            <a:ext cx="32381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Main tasks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36CE8D-74EF-4D19-B2F1-B336ED906FF2}"/>
              </a:ext>
            </a:extLst>
          </p:cNvPr>
          <p:cNvSpPr txBox="1"/>
          <p:nvPr/>
        </p:nvSpPr>
        <p:spPr>
          <a:xfrm>
            <a:off x="5436921" y="0"/>
            <a:ext cx="34233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FCF1A3-D24D-430A-9953-D8372FD218C6}"/>
              </a:ext>
            </a:extLst>
          </p:cNvPr>
          <p:cNvSpPr txBox="1"/>
          <p:nvPr/>
        </p:nvSpPr>
        <p:spPr>
          <a:xfrm>
            <a:off x="10944319" y="0"/>
            <a:ext cx="459474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GB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75943-9250-4543-92EA-4D097B7D8734}"/>
              </a:ext>
            </a:extLst>
          </p:cNvPr>
          <p:cNvSpPr/>
          <p:nvPr/>
        </p:nvSpPr>
        <p:spPr>
          <a:xfrm>
            <a:off x="1208417" y="2745686"/>
            <a:ext cx="19383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3D7066-71B9-4D1A-97AF-BB9E89A4063E}"/>
              </a:ext>
            </a:extLst>
          </p:cNvPr>
          <p:cNvSpPr/>
          <p:nvPr/>
        </p:nvSpPr>
        <p:spPr>
          <a:xfrm>
            <a:off x="1220439" y="4884600"/>
            <a:ext cx="18694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4D560C-B259-4E30-8478-1F1892735137}"/>
              </a:ext>
            </a:extLst>
          </p:cNvPr>
          <p:cNvSpPr/>
          <p:nvPr/>
        </p:nvSpPr>
        <p:spPr>
          <a:xfrm>
            <a:off x="492231" y="6786700"/>
            <a:ext cx="3325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Training/</a:t>
            </a:r>
          </a:p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F025A7-78BF-423E-BD04-A3ACE2095F6F}"/>
              </a:ext>
            </a:extLst>
          </p:cNvPr>
          <p:cNvSpPr/>
          <p:nvPr/>
        </p:nvSpPr>
        <p:spPr>
          <a:xfrm>
            <a:off x="5655945" y="1050222"/>
            <a:ext cx="30316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135CF7-7162-4D21-8971-90FDBEA74FBE}"/>
              </a:ext>
            </a:extLst>
          </p:cNvPr>
          <p:cNvSpPr txBox="1"/>
          <p:nvPr/>
        </p:nvSpPr>
        <p:spPr>
          <a:xfrm>
            <a:off x="5094703" y="4936880"/>
            <a:ext cx="415407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6AA388-8868-4DDC-ABF6-22194E50DFA8}"/>
              </a:ext>
            </a:extLst>
          </p:cNvPr>
          <p:cNvSpPr txBox="1"/>
          <p:nvPr/>
        </p:nvSpPr>
        <p:spPr>
          <a:xfrm>
            <a:off x="5946795" y="3676682"/>
            <a:ext cx="244989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616A74-6689-4D1C-857F-64C82E22E369}"/>
              </a:ext>
            </a:extLst>
          </p:cNvPr>
          <p:cNvSpPr txBox="1"/>
          <p:nvPr/>
        </p:nvSpPr>
        <p:spPr>
          <a:xfrm>
            <a:off x="4974305" y="2435314"/>
            <a:ext cx="43166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Attending conferences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2CA613-845E-497B-BED8-ED89B0F3A5F9}"/>
              </a:ext>
            </a:extLst>
          </p:cNvPr>
          <p:cNvSpPr/>
          <p:nvPr/>
        </p:nvSpPr>
        <p:spPr>
          <a:xfrm>
            <a:off x="4922519" y="10452298"/>
            <a:ext cx="4326258" cy="28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Technical skills/knowledge (disciplinary niche specific)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Data collection/acquisition 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Analytica skills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Establish and maintain collaboration/s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F6F5A-A745-4A4C-A855-5F24E48A89C2}"/>
              </a:ext>
            </a:extLst>
          </p:cNvPr>
          <p:cNvSpPr txBox="1"/>
          <p:nvPr/>
        </p:nvSpPr>
        <p:spPr>
          <a:xfrm>
            <a:off x="5576441" y="6179020"/>
            <a:ext cx="320343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71EDEF-6BAB-4A03-85C1-EA85AC56C10D}"/>
              </a:ext>
            </a:extLst>
          </p:cNvPr>
          <p:cNvSpPr/>
          <p:nvPr/>
        </p:nvSpPr>
        <p:spPr>
          <a:xfrm>
            <a:off x="5332361" y="7216620"/>
            <a:ext cx="3678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Lesson planning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Procurement of materials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Risk/safety assessments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Reflection on practice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AA0504-2BF9-4BE3-ACEF-A890E3C0120C}"/>
              </a:ext>
            </a:extLst>
          </p:cNvPr>
          <p:cNvSpPr txBox="1"/>
          <p:nvPr/>
        </p:nvSpPr>
        <p:spPr>
          <a:xfrm>
            <a:off x="10206267" y="5487126"/>
            <a:ext cx="59537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A4AE90-E809-4181-AF90-3501277015E7}"/>
              </a:ext>
            </a:extLst>
          </p:cNvPr>
          <p:cNvSpPr txBox="1"/>
          <p:nvPr/>
        </p:nvSpPr>
        <p:spPr>
          <a:xfrm>
            <a:off x="10137207" y="850614"/>
            <a:ext cx="59537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Conflict resolution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B16F47-2D31-4FE2-AD56-D5E6CDC91285}"/>
              </a:ext>
            </a:extLst>
          </p:cNvPr>
          <p:cNvSpPr txBox="1"/>
          <p:nvPr/>
        </p:nvSpPr>
        <p:spPr>
          <a:xfrm>
            <a:off x="10206267" y="1849304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Outreach/public engagement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5E4471-F70D-4B80-B1F1-E88DA82FAA8E}"/>
              </a:ext>
            </a:extLst>
          </p:cNvPr>
          <p:cNvSpPr txBox="1"/>
          <p:nvPr/>
        </p:nvSpPr>
        <p:spPr>
          <a:xfrm>
            <a:off x="10539077" y="2742374"/>
            <a:ext cx="59537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Writing –papers/reviews/book chapters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4A17A5-CE89-4B2C-976B-2ACAF0098972}"/>
              </a:ext>
            </a:extLst>
          </p:cNvPr>
          <p:cNvSpPr txBox="1"/>
          <p:nvPr/>
        </p:nvSpPr>
        <p:spPr>
          <a:xfrm>
            <a:off x="9851429" y="4639296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B69DAE-E66D-432A-A9BB-63568186FAE3}"/>
              </a:ext>
            </a:extLst>
          </p:cNvPr>
          <p:cNvSpPr txBox="1"/>
          <p:nvPr/>
        </p:nvSpPr>
        <p:spPr>
          <a:xfrm>
            <a:off x="9995875" y="3724378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Keeping up with the literature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EB70E3-2F5A-40BF-A201-6F92C3E7E402}"/>
              </a:ext>
            </a:extLst>
          </p:cNvPr>
          <p:cNvSpPr txBox="1"/>
          <p:nvPr/>
        </p:nvSpPr>
        <p:spPr>
          <a:xfrm>
            <a:off x="9967519" y="6411428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Narrative creation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B5EAE6-30B9-43CA-AB9B-4B8F269DEF8D}"/>
              </a:ext>
            </a:extLst>
          </p:cNvPr>
          <p:cNvSpPr txBox="1"/>
          <p:nvPr/>
        </p:nvSpPr>
        <p:spPr>
          <a:xfrm>
            <a:off x="10583397" y="7371468"/>
            <a:ext cx="5227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Financial management/budgeting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A49B39-1421-4CAA-831F-7B763917D74A}"/>
              </a:ext>
            </a:extLst>
          </p:cNvPr>
          <p:cNvSpPr txBox="1"/>
          <p:nvPr/>
        </p:nvSpPr>
        <p:spPr>
          <a:xfrm>
            <a:off x="10467307" y="8321676"/>
            <a:ext cx="5227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E65B39-7A43-4F25-9A8E-893B6EB9A998}"/>
              </a:ext>
            </a:extLst>
          </p:cNvPr>
          <p:cNvSpPr txBox="1"/>
          <p:nvPr/>
        </p:nvSpPr>
        <p:spPr>
          <a:xfrm>
            <a:off x="10611757" y="9224102"/>
            <a:ext cx="5227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E57150-1C72-47F4-8804-1E5A42BCC767}"/>
              </a:ext>
            </a:extLst>
          </p:cNvPr>
          <p:cNvSpPr txBox="1"/>
          <p:nvPr/>
        </p:nvSpPr>
        <p:spPr>
          <a:xfrm>
            <a:off x="12068947" y="10175300"/>
            <a:ext cx="231347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31A3C6-D42A-4474-9090-8AC136018733}"/>
              </a:ext>
            </a:extLst>
          </p:cNvPr>
          <p:cNvSpPr/>
          <p:nvPr/>
        </p:nvSpPr>
        <p:spPr>
          <a:xfrm>
            <a:off x="10157021" y="11194016"/>
            <a:ext cx="6316510" cy="22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Setting, preparing for and attending project meetings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project progress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presentations/teaching presentation style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data analysis/acquisition of area specific technical skills and/or jargon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written work/written output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8B8015-DC66-48CF-B97D-9B03B1957EA8}"/>
              </a:ext>
            </a:extLst>
          </p:cNvPr>
          <p:cNvSpPr/>
          <p:nvPr/>
        </p:nvSpPr>
        <p:spPr>
          <a:xfrm>
            <a:off x="17399333" y="894082"/>
            <a:ext cx="6659514" cy="113530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63AFFD-F2FE-4F8F-ACD1-B1C36C860771}"/>
              </a:ext>
            </a:extLst>
          </p:cNvPr>
          <p:cNvSpPr/>
          <p:nvPr/>
        </p:nvSpPr>
        <p:spPr>
          <a:xfrm>
            <a:off x="17399333" y="11998186"/>
            <a:ext cx="6659514" cy="1470062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EDEF9F-2E21-4330-9863-A3A24F842290}"/>
              </a:ext>
            </a:extLst>
          </p:cNvPr>
          <p:cNvSpPr/>
          <p:nvPr/>
        </p:nvSpPr>
        <p:spPr>
          <a:xfrm>
            <a:off x="17399333" y="1107284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C0DC46-4D70-4443-8B26-ACED1D7DE4EB}"/>
              </a:ext>
            </a:extLst>
          </p:cNvPr>
          <p:cNvSpPr/>
          <p:nvPr/>
        </p:nvSpPr>
        <p:spPr>
          <a:xfrm>
            <a:off x="17399333" y="1014750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022BFB7-5C9D-464C-8D9E-29CCFF8995A0}"/>
              </a:ext>
            </a:extLst>
          </p:cNvPr>
          <p:cNvSpPr/>
          <p:nvPr/>
        </p:nvSpPr>
        <p:spPr>
          <a:xfrm>
            <a:off x="17399333" y="829681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9EA7F6-27D6-4990-81B5-530CA1760BFE}"/>
              </a:ext>
            </a:extLst>
          </p:cNvPr>
          <p:cNvSpPr/>
          <p:nvPr/>
        </p:nvSpPr>
        <p:spPr>
          <a:xfrm>
            <a:off x="17399333" y="922216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B2D024-53AD-4E99-90D6-727DAEF26224}"/>
              </a:ext>
            </a:extLst>
          </p:cNvPr>
          <p:cNvSpPr/>
          <p:nvPr/>
        </p:nvSpPr>
        <p:spPr>
          <a:xfrm>
            <a:off x="17399333" y="737147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4CD083-510A-49DB-A77F-CCE5028E1295}"/>
              </a:ext>
            </a:extLst>
          </p:cNvPr>
          <p:cNvSpPr/>
          <p:nvPr/>
        </p:nvSpPr>
        <p:spPr>
          <a:xfrm>
            <a:off x="17399333" y="644613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9F116E-4B22-48C9-9435-EA94B3302968}"/>
              </a:ext>
            </a:extLst>
          </p:cNvPr>
          <p:cNvSpPr/>
          <p:nvPr/>
        </p:nvSpPr>
        <p:spPr>
          <a:xfrm>
            <a:off x="17399333" y="5379432"/>
            <a:ext cx="6659514" cy="92281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897BC33-7BEF-4DBF-8198-26B9F0C58F63}"/>
              </a:ext>
            </a:extLst>
          </p:cNvPr>
          <p:cNvSpPr/>
          <p:nvPr/>
        </p:nvSpPr>
        <p:spPr>
          <a:xfrm>
            <a:off x="17399333" y="459545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121106-F09C-4FCA-A074-B3465182DDE1}"/>
              </a:ext>
            </a:extLst>
          </p:cNvPr>
          <p:cNvSpPr/>
          <p:nvPr/>
        </p:nvSpPr>
        <p:spPr>
          <a:xfrm>
            <a:off x="17399333" y="367010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B742FE-365C-4C88-97A7-19E179E536A8}"/>
              </a:ext>
            </a:extLst>
          </p:cNvPr>
          <p:cNvSpPr/>
          <p:nvPr/>
        </p:nvSpPr>
        <p:spPr>
          <a:xfrm>
            <a:off x="17399333" y="2350842"/>
            <a:ext cx="6659514" cy="1003522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</p:spTree>
    <p:extLst>
      <p:ext uri="{BB962C8B-B14F-4D97-AF65-F5344CB8AC3E}">
        <p14:creationId xmlns:p14="http://schemas.microsoft.com/office/powerpoint/2010/main" val="184692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BE8AEB-B010-4125-AC04-FE018CCD1089}"/>
              </a:ext>
            </a:extLst>
          </p:cNvPr>
          <p:cNvSpPr/>
          <p:nvPr/>
        </p:nvSpPr>
        <p:spPr>
          <a:xfrm>
            <a:off x="245099" y="23378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D204F-EF70-4629-B3A9-74A3811CF491}"/>
              </a:ext>
            </a:extLst>
          </p:cNvPr>
          <p:cNvSpPr/>
          <p:nvPr/>
        </p:nvSpPr>
        <p:spPr>
          <a:xfrm>
            <a:off x="245099" y="4349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831E8-F76C-4E8D-859D-26D4E9A08C88}"/>
              </a:ext>
            </a:extLst>
          </p:cNvPr>
          <p:cNvSpPr/>
          <p:nvPr/>
        </p:nvSpPr>
        <p:spPr>
          <a:xfrm>
            <a:off x="245099" y="650344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F0654-DE8D-4AF8-9F38-99A9963C61E2}"/>
              </a:ext>
            </a:extLst>
          </p:cNvPr>
          <p:cNvSpPr/>
          <p:nvPr/>
        </p:nvSpPr>
        <p:spPr>
          <a:xfrm>
            <a:off x="245099" y="8667526"/>
            <a:ext cx="3864988" cy="156485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FB2D2-CA10-4CAB-BE2F-889197E1793C}"/>
              </a:ext>
            </a:extLst>
          </p:cNvPr>
          <p:cNvSpPr/>
          <p:nvPr/>
        </p:nvSpPr>
        <p:spPr>
          <a:xfrm>
            <a:off x="5187047" y="894082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797EC-0C60-4268-8F55-39B23DA71051}"/>
              </a:ext>
            </a:extLst>
          </p:cNvPr>
          <p:cNvSpPr/>
          <p:nvPr/>
        </p:nvSpPr>
        <p:spPr>
          <a:xfrm>
            <a:off x="5187047" y="5951506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A5890-0595-43CE-84D8-CEE82533E9AE}"/>
              </a:ext>
            </a:extLst>
          </p:cNvPr>
          <p:cNvSpPr/>
          <p:nvPr/>
        </p:nvSpPr>
        <p:spPr>
          <a:xfrm>
            <a:off x="5187047" y="2158438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4AC3-16EB-4C74-ACF5-730E2086A5F3}"/>
              </a:ext>
            </a:extLst>
          </p:cNvPr>
          <p:cNvSpPr/>
          <p:nvPr/>
        </p:nvSpPr>
        <p:spPr>
          <a:xfrm>
            <a:off x="5187047" y="3422794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A5D74-3E9A-44DD-B7BD-2B2E21ED4D5F}"/>
              </a:ext>
            </a:extLst>
          </p:cNvPr>
          <p:cNvSpPr/>
          <p:nvPr/>
        </p:nvSpPr>
        <p:spPr>
          <a:xfrm>
            <a:off x="5187047" y="4687150"/>
            <a:ext cx="3864988" cy="109728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21C8A-0372-4694-BD43-44499B531D3F}"/>
              </a:ext>
            </a:extLst>
          </p:cNvPr>
          <p:cNvSpPr/>
          <p:nvPr/>
        </p:nvSpPr>
        <p:spPr>
          <a:xfrm>
            <a:off x="5187047" y="7215862"/>
            <a:ext cx="3864988" cy="276998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F8A690-C461-4675-A745-9D01430C23EA}"/>
              </a:ext>
            </a:extLst>
          </p:cNvPr>
          <p:cNvSpPr/>
          <p:nvPr/>
        </p:nvSpPr>
        <p:spPr>
          <a:xfrm>
            <a:off x="5161355" y="10232374"/>
            <a:ext cx="3864988" cy="32358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8A4339-B5C6-4AD2-AD34-A9EC95CAC6E1}"/>
              </a:ext>
            </a:extLst>
          </p:cNvPr>
          <p:cNvSpPr/>
          <p:nvPr/>
        </p:nvSpPr>
        <p:spPr>
          <a:xfrm>
            <a:off x="9895927" y="89408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AC786D-4062-4C89-839D-B405F04272C5}"/>
              </a:ext>
            </a:extLst>
          </p:cNvPr>
          <p:cNvSpPr/>
          <p:nvPr/>
        </p:nvSpPr>
        <p:spPr>
          <a:xfrm>
            <a:off x="9895927" y="11072844"/>
            <a:ext cx="6659514" cy="2460274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613ECC-11C4-4421-9F79-BDBAB2F11E7E}"/>
              </a:ext>
            </a:extLst>
          </p:cNvPr>
          <p:cNvSpPr/>
          <p:nvPr/>
        </p:nvSpPr>
        <p:spPr>
          <a:xfrm>
            <a:off x="9895927" y="1014750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35BCB-EB61-4054-9EFA-EBD6CC4572BF}"/>
              </a:ext>
            </a:extLst>
          </p:cNvPr>
          <p:cNvSpPr/>
          <p:nvPr/>
        </p:nvSpPr>
        <p:spPr>
          <a:xfrm>
            <a:off x="9895927" y="829681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644BE-18E3-49F9-9FFC-676FA7B24908}"/>
              </a:ext>
            </a:extLst>
          </p:cNvPr>
          <p:cNvSpPr/>
          <p:nvPr/>
        </p:nvSpPr>
        <p:spPr>
          <a:xfrm>
            <a:off x="9895927" y="922216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75A13-60F7-4B7D-9E00-706CAD13D3FD}"/>
              </a:ext>
            </a:extLst>
          </p:cNvPr>
          <p:cNvSpPr/>
          <p:nvPr/>
        </p:nvSpPr>
        <p:spPr>
          <a:xfrm>
            <a:off x="9895927" y="737147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76E42D-6558-416E-91D0-2D6FE7730625}"/>
              </a:ext>
            </a:extLst>
          </p:cNvPr>
          <p:cNvSpPr/>
          <p:nvPr/>
        </p:nvSpPr>
        <p:spPr>
          <a:xfrm>
            <a:off x="9895927" y="644613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F84020-5AC9-4F71-A7BB-9EDA51F3DB9A}"/>
              </a:ext>
            </a:extLst>
          </p:cNvPr>
          <p:cNvSpPr/>
          <p:nvPr/>
        </p:nvSpPr>
        <p:spPr>
          <a:xfrm>
            <a:off x="9895927" y="552079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EB600-A870-4541-A71A-C1255D5DA449}"/>
              </a:ext>
            </a:extLst>
          </p:cNvPr>
          <p:cNvSpPr/>
          <p:nvPr/>
        </p:nvSpPr>
        <p:spPr>
          <a:xfrm>
            <a:off x="9895927" y="459545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28D3FD-0FA3-4D6C-8101-FB58D3F32286}"/>
              </a:ext>
            </a:extLst>
          </p:cNvPr>
          <p:cNvSpPr/>
          <p:nvPr/>
        </p:nvSpPr>
        <p:spPr>
          <a:xfrm>
            <a:off x="9895927" y="367010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D73699-EAFD-4542-9F19-75B434CE5A4B}"/>
              </a:ext>
            </a:extLst>
          </p:cNvPr>
          <p:cNvSpPr/>
          <p:nvPr/>
        </p:nvSpPr>
        <p:spPr>
          <a:xfrm>
            <a:off x="9895927" y="274476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BF0F3A-8133-45B5-8A5E-5D805EC819DC}"/>
              </a:ext>
            </a:extLst>
          </p:cNvPr>
          <p:cNvSpPr/>
          <p:nvPr/>
        </p:nvSpPr>
        <p:spPr>
          <a:xfrm>
            <a:off x="9895927" y="181942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5672A8-7637-4863-BCAD-CF2BEBA732A0}"/>
              </a:ext>
            </a:extLst>
          </p:cNvPr>
          <p:cNvSpPr/>
          <p:nvPr/>
        </p:nvSpPr>
        <p:spPr>
          <a:xfrm>
            <a:off x="17399333" y="894082"/>
            <a:ext cx="6659514" cy="1135300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AF11AB-6BBD-42BD-BD7F-C7C87EFDDF72}"/>
              </a:ext>
            </a:extLst>
          </p:cNvPr>
          <p:cNvSpPr/>
          <p:nvPr/>
        </p:nvSpPr>
        <p:spPr>
          <a:xfrm>
            <a:off x="17399333" y="11998186"/>
            <a:ext cx="6659514" cy="1470062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0692FE-B022-4909-9259-06F3ECBB5680}"/>
              </a:ext>
            </a:extLst>
          </p:cNvPr>
          <p:cNvSpPr/>
          <p:nvPr/>
        </p:nvSpPr>
        <p:spPr>
          <a:xfrm>
            <a:off x="17399333" y="1107284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428785-6D82-4E0A-B873-2085763B6900}"/>
              </a:ext>
            </a:extLst>
          </p:cNvPr>
          <p:cNvSpPr/>
          <p:nvPr/>
        </p:nvSpPr>
        <p:spPr>
          <a:xfrm>
            <a:off x="17399333" y="10147502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E44BC2-8C92-4A4A-843F-D559014BC88C}"/>
              </a:ext>
            </a:extLst>
          </p:cNvPr>
          <p:cNvSpPr/>
          <p:nvPr/>
        </p:nvSpPr>
        <p:spPr>
          <a:xfrm>
            <a:off x="17399333" y="829681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F7A973-A2FA-4D17-B77F-381086AF3006}"/>
              </a:ext>
            </a:extLst>
          </p:cNvPr>
          <p:cNvSpPr/>
          <p:nvPr/>
        </p:nvSpPr>
        <p:spPr>
          <a:xfrm>
            <a:off x="17399333" y="922216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EEE6CA-CF9D-481D-9071-EF3107979D72}"/>
              </a:ext>
            </a:extLst>
          </p:cNvPr>
          <p:cNvSpPr/>
          <p:nvPr/>
        </p:nvSpPr>
        <p:spPr>
          <a:xfrm>
            <a:off x="17399333" y="7371476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570CA9-96A6-4A8B-B080-C2850086E645}"/>
              </a:ext>
            </a:extLst>
          </p:cNvPr>
          <p:cNvSpPr/>
          <p:nvPr/>
        </p:nvSpPr>
        <p:spPr>
          <a:xfrm>
            <a:off x="17399333" y="6446134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CEB15E-E1FA-43C3-A469-2A664CEFC5DF}"/>
              </a:ext>
            </a:extLst>
          </p:cNvPr>
          <p:cNvSpPr/>
          <p:nvPr/>
        </p:nvSpPr>
        <p:spPr>
          <a:xfrm>
            <a:off x="17399333" y="5379432"/>
            <a:ext cx="6659514" cy="92281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22EA60-2D71-4878-92DB-1BC04EB81F08}"/>
              </a:ext>
            </a:extLst>
          </p:cNvPr>
          <p:cNvSpPr/>
          <p:nvPr/>
        </p:nvSpPr>
        <p:spPr>
          <a:xfrm>
            <a:off x="17399333" y="4595450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4E99B2-70CC-4948-A4DA-28F5AE2CD409}"/>
              </a:ext>
            </a:extLst>
          </p:cNvPr>
          <p:cNvSpPr/>
          <p:nvPr/>
        </p:nvSpPr>
        <p:spPr>
          <a:xfrm>
            <a:off x="17399333" y="3670108"/>
            <a:ext cx="6659514" cy="609598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D4196D-4935-4C7D-93C2-24B159B635F6}"/>
              </a:ext>
            </a:extLst>
          </p:cNvPr>
          <p:cNvSpPr/>
          <p:nvPr/>
        </p:nvSpPr>
        <p:spPr>
          <a:xfrm>
            <a:off x="17399333" y="2350842"/>
            <a:ext cx="6659514" cy="1003522"/>
          </a:xfrm>
          <a:prstGeom prst="rect">
            <a:avLst/>
          </a:prstGeom>
          <a:solidFill>
            <a:srgbClr val="E4E8E5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B186D0-009C-4C3E-8010-86662B746846}"/>
              </a:ext>
            </a:extLst>
          </p:cNvPr>
          <p:cNvSpPr txBox="1"/>
          <p:nvPr/>
        </p:nvSpPr>
        <p:spPr>
          <a:xfrm>
            <a:off x="492231" y="0"/>
            <a:ext cx="32381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Main tasks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36CE8D-74EF-4D19-B2F1-B336ED906FF2}"/>
              </a:ext>
            </a:extLst>
          </p:cNvPr>
          <p:cNvSpPr txBox="1"/>
          <p:nvPr/>
        </p:nvSpPr>
        <p:spPr>
          <a:xfrm>
            <a:off x="5436921" y="0"/>
            <a:ext cx="34233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FCF1A3-D24D-430A-9953-D8372FD218C6}"/>
              </a:ext>
            </a:extLst>
          </p:cNvPr>
          <p:cNvSpPr txBox="1"/>
          <p:nvPr/>
        </p:nvSpPr>
        <p:spPr>
          <a:xfrm>
            <a:off x="10944319" y="0"/>
            <a:ext cx="459474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GB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en-GB" sz="4800" b="0" dirty="0"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75943-9250-4543-92EA-4D097B7D8734}"/>
              </a:ext>
            </a:extLst>
          </p:cNvPr>
          <p:cNvSpPr/>
          <p:nvPr/>
        </p:nvSpPr>
        <p:spPr>
          <a:xfrm>
            <a:off x="1208417" y="2745686"/>
            <a:ext cx="19383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3D7066-71B9-4D1A-97AF-BB9E89A4063E}"/>
              </a:ext>
            </a:extLst>
          </p:cNvPr>
          <p:cNvSpPr/>
          <p:nvPr/>
        </p:nvSpPr>
        <p:spPr>
          <a:xfrm>
            <a:off x="1220439" y="4884600"/>
            <a:ext cx="18694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4D560C-B259-4E30-8478-1F1892735137}"/>
              </a:ext>
            </a:extLst>
          </p:cNvPr>
          <p:cNvSpPr/>
          <p:nvPr/>
        </p:nvSpPr>
        <p:spPr>
          <a:xfrm>
            <a:off x="492231" y="6786700"/>
            <a:ext cx="3325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Training/</a:t>
            </a:r>
          </a:p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33774E-9DB9-407C-BD38-70A53DC815BE}"/>
              </a:ext>
            </a:extLst>
          </p:cNvPr>
          <p:cNvSpPr/>
          <p:nvPr/>
        </p:nvSpPr>
        <p:spPr>
          <a:xfrm>
            <a:off x="5655945" y="1050222"/>
            <a:ext cx="30316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530B1C-B34F-4524-AB48-004201E99F47}"/>
              </a:ext>
            </a:extLst>
          </p:cNvPr>
          <p:cNvSpPr txBox="1"/>
          <p:nvPr/>
        </p:nvSpPr>
        <p:spPr>
          <a:xfrm>
            <a:off x="5094703" y="4936880"/>
            <a:ext cx="415407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280575-BD93-4CBF-8460-02525259235E}"/>
              </a:ext>
            </a:extLst>
          </p:cNvPr>
          <p:cNvSpPr txBox="1"/>
          <p:nvPr/>
        </p:nvSpPr>
        <p:spPr>
          <a:xfrm>
            <a:off x="5946795" y="3676682"/>
            <a:ext cx="244989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9AF453-E740-4BF9-960D-9EAAC9EC2FE0}"/>
              </a:ext>
            </a:extLst>
          </p:cNvPr>
          <p:cNvSpPr txBox="1"/>
          <p:nvPr/>
        </p:nvSpPr>
        <p:spPr>
          <a:xfrm>
            <a:off x="4974305" y="2435314"/>
            <a:ext cx="43166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Attending conferences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EB7DE8-2ED0-4CDD-BB11-0BAC55A554F1}"/>
              </a:ext>
            </a:extLst>
          </p:cNvPr>
          <p:cNvSpPr txBox="1"/>
          <p:nvPr/>
        </p:nvSpPr>
        <p:spPr>
          <a:xfrm>
            <a:off x="5576441" y="6179020"/>
            <a:ext cx="320343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8C527F-E07A-4C63-B36B-53DC228C1139}"/>
              </a:ext>
            </a:extLst>
          </p:cNvPr>
          <p:cNvSpPr/>
          <p:nvPr/>
        </p:nvSpPr>
        <p:spPr>
          <a:xfrm>
            <a:off x="5332361" y="7216620"/>
            <a:ext cx="3678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Lesson planning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Procurement of materials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Risk/safety assessments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Reflection on practice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0601C7-0606-4198-85D3-5ED754F8D873}"/>
              </a:ext>
            </a:extLst>
          </p:cNvPr>
          <p:cNvSpPr/>
          <p:nvPr/>
        </p:nvSpPr>
        <p:spPr>
          <a:xfrm>
            <a:off x="4922519" y="10452298"/>
            <a:ext cx="4326258" cy="28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Technical skills/knowledge (disciplinary niche specific)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Data collection/acquisition 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Analytica skills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Establish and maintain collaboration/s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51FB31-64D0-4B52-9C2B-B489F79118F3}"/>
              </a:ext>
            </a:extLst>
          </p:cNvPr>
          <p:cNvSpPr txBox="1"/>
          <p:nvPr/>
        </p:nvSpPr>
        <p:spPr>
          <a:xfrm>
            <a:off x="10206267" y="5487126"/>
            <a:ext cx="59537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BEFC9-A820-4612-AB4B-C157B7933FAB}"/>
              </a:ext>
            </a:extLst>
          </p:cNvPr>
          <p:cNvSpPr txBox="1"/>
          <p:nvPr/>
        </p:nvSpPr>
        <p:spPr>
          <a:xfrm>
            <a:off x="10137207" y="850614"/>
            <a:ext cx="59537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Conflict resolution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FDE1DCC-52F9-43CB-837B-D2AADF800222}"/>
              </a:ext>
            </a:extLst>
          </p:cNvPr>
          <p:cNvSpPr txBox="1"/>
          <p:nvPr/>
        </p:nvSpPr>
        <p:spPr>
          <a:xfrm>
            <a:off x="10206267" y="1849304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Outreach/public engagement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D937B3-4B79-490A-886D-25C99907F6C9}"/>
              </a:ext>
            </a:extLst>
          </p:cNvPr>
          <p:cNvSpPr txBox="1"/>
          <p:nvPr/>
        </p:nvSpPr>
        <p:spPr>
          <a:xfrm>
            <a:off x="10539077" y="2742374"/>
            <a:ext cx="59537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Writing –papers/reviews/book chapters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8D43C7-60C9-4C49-87D8-4CA3E623D2BA}"/>
              </a:ext>
            </a:extLst>
          </p:cNvPr>
          <p:cNvSpPr txBox="1"/>
          <p:nvPr/>
        </p:nvSpPr>
        <p:spPr>
          <a:xfrm>
            <a:off x="9851429" y="4639296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ED59D6-4783-4807-A1B4-4A9EE6B8A541}"/>
              </a:ext>
            </a:extLst>
          </p:cNvPr>
          <p:cNvSpPr txBox="1"/>
          <p:nvPr/>
        </p:nvSpPr>
        <p:spPr>
          <a:xfrm>
            <a:off x="9995875" y="3724378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Keeping up with the literature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B91BAE-2016-4B79-B3A0-28065992DF45}"/>
              </a:ext>
            </a:extLst>
          </p:cNvPr>
          <p:cNvSpPr txBox="1"/>
          <p:nvPr/>
        </p:nvSpPr>
        <p:spPr>
          <a:xfrm>
            <a:off x="9967519" y="6411428"/>
            <a:ext cx="64596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Narrative creation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4C7BE9-FE54-4DB4-8375-B56D4C8C16E6}"/>
              </a:ext>
            </a:extLst>
          </p:cNvPr>
          <p:cNvSpPr txBox="1"/>
          <p:nvPr/>
        </p:nvSpPr>
        <p:spPr>
          <a:xfrm>
            <a:off x="10583397" y="7371468"/>
            <a:ext cx="5227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Financial management/budgeting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A581FF-26E7-439C-B145-8939758AE48B}"/>
              </a:ext>
            </a:extLst>
          </p:cNvPr>
          <p:cNvSpPr txBox="1"/>
          <p:nvPr/>
        </p:nvSpPr>
        <p:spPr>
          <a:xfrm>
            <a:off x="10467307" y="8321676"/>
            <a:ext cx="5227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294AB3-437E-418C-BFCA-B4C79FCDD0CA}"/>
              </a:ext>
            </a:extLst>
          </p:cNvPr>
          <p:cNvSpPr txBox="1"/>
          <p:nvPr/>
        </p:nvSpPr>
        <p:spPr>
          <a:xfrm>
            <a:off x="10611757" y="9224102"/>
            <a:ext cx="5227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8885EC-0CD2-4701-8014-EEB8E971EE12}"/>
              </a:ext>
            </a:extLst>
          </p:cNvPr>
          <p:cNvSpPr txBox="1"/>
          <p:nvPr/>
        </p:nvSpPr>
        <p:spPr>
          <a:xfrm>
            <a:off x="17914003" y="2350842"/>
            <a:ext cx="5227854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Public speaking- style and info tailored to specific audience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34D6819-B538-4F38-A377-E7467113D037}"/>
              </a:ext>
            </a:extLst>
          </p:cNvPr>
          <p:cNvSpPr txBox="1"/>
          <p:nvPr/>
        </p:nvSpPr>
        <p:spPr>
          <a:xfrm>
            <a:off x="12068947" y="10175300"/>
            <a:ext cx="231347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99BF85-29A1-46CA-8036-4D802E914A77}"/>
              </a:ext>
            </a:extLst>
          </p:cNvPr>
          <p:cNvSpPr/>
          <p:nvPr/>
        </p:nvSpPr>
        <p:spPr>
          <a:xfrm>
            <a:off x="10157021" y="11194016"/>
            <a:ext cx="6316510" cy="22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Setting, preparing for and attending project meetings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project progress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presentations/teaching presentation style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data analysis/acquisition of area specific technical skills and/or jargon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Reviewing students written work/written output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A5AAD5-75B1-4811-8D77-DC98E149B859}"/>
              </a:ext>
            </a:extLst>
          </p:cNvPr>
          <p:cNvSpPr/>
          <p:nvPr/>
        </p:nvSpPr>
        <p:spPr>
          <a:xfrm>
            <a:off x="17573119" y="879807"/>
            <a:ext cx="6311942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Managing communications and interpersonal colleague relationships – above, below and peer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3DEDDF-7452-4ED2-AB50-51FE033A1486}"/>
              </a:ext>
            </a:extLst>
          </p:cNvPr>
          <p:cNvSpPr txBox="1"/>
          <p:nvPr/>
        </p:nvSpPr>
        <p:spPr>
          <a:xfrm>
            <a:off x="19575983" y="3676680"/>
            <a:ext cx="1898278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Copy editing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00C81A-3A56-4FD4-8EA5-BEF7698940B7}"/>
              </a:ext>
            </a:extLst>
          </p:cNvPr>
          <p:cNvSpPr txBox="1"/>
          <p:nvPr/>
        </p:nvSpPr>
        <p:spPr>
          <a:xfrm>
            <a:off x="19618395" y="4623248"/>
            <a:ext cx="203453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Proof reading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A0A4BB-78A5-4107-A7FE-7EC4A3362F81}"/>
              </a:ext>
            </a:extLst>
          </p:cNvPr>
          <p:cNvSpPr txBox="1"/>
          <p:nvPr/>
        </p:nvSpPr>
        <p:spPr>
          <a:xfrm>
            <a:off x="17180617" y="5481771"/>
            <a:ext cx="702724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Diplomacy and negotiation (where is </a:t>
            </a:r>
            <a:r>
              <a:rPr lang="en-GB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name on the author list?)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4EC1072-8B57-4098-88EF-4EFAA86EDB02}"/>
              </a:ext>
            </a:extLst>
          </p:cNvPr>
          <p:cNvSpPr txBox="1"/>
          <p:nvPr/>
        </p:nvSpPr>
        <p:spPr>
          <a:xfrm>
            <a:off x="18812001" y="7414820"/>
            <a:ext cx="343185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Content production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75263F-AC43-4766-92AA-178F954CB95D}"/>
              </a:ext>
            </a:extLst>
          </p:cNvPr>
          <p:cNvSpPr txBox="1"/>
          <p:nvPr/>
        </p:nvSpPr>
        <p:spPr>
          <a:xfrm>
            <a:off x="17620405" y="6450190"/>
            <a:ext cx="609067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Social media account management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C283A2-4373-461F-B539-148F29177C58}"/>
              </a:ext>
            </a:extLst>
          </p:cNvPr>
          <p:cNvSpPr txBox="1"/>
          <p:nvPr/>
        </p:nvSpPr>
        <p:spPr>
          <a:xfrm>
            <a:off x="18076985" y="8293274"/>
            <a:ext cx="508634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Archival/organisation skills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7CB085-C80D-4CB3-BAB1-5415C6E2DD3F}"/>
              </a:ext>
            </a:extLst>
          </p:cNvPr>
          <p:cNvSpPr txBox="1"/>
          <p:nvPr/>
        </p:nvSpPr>
        <p:spPr>
          <a:xfrm>
            <a:off x="17895701" y="9224102"/>
            <a:ext cx="546438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Horizon scanning/search skills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6EC682-06C5-4EB2-9B68-5A0885852681}"/>
              </a:ext>
            </a:extLst>
          </p:cNvPr>
          <p:cNvSpPr txBox="1"/>
          <p:nvPr/>
        </p:nvSpPr>
        <p:spPr>
          <a:xfrm>
            <a:off x="18007441" y="10147494"/>
            <a:ext cx="522543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Rapid assimilation of knowledge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A70FE99-4AB9-46AF-88BE-CAD01DDD7A77}"/>
              </a:ext>
            </a:extLst>
          </p:cNvPr>
          <p:cNvSpPr txBox="1"/>
          <p:nvPr/>
        </p:nvSpPr>
        <p:spPr>
          <a:xfrm>
            <a:off x="17854039" y="12052736"/>
            <a:ext cx="5815374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Consider findings, process relevance to own research, review own research plan/strategy in light of new info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EB922B-D24D-4962-9BA1-D4F9BBD6315C}"/>
              </a:ext>
            </a:extLst>
          </p:cNvPr>
          <p:cNvSpPr txBox="1"/>
          <p:nvPr/>
        </p:nvSpPr>
        <p:spPr>
          <a:xfrm>
            <a:off x="17795737" y="11128444"/>
            <a:ext cx="564884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dissemination of knowledge</a:t>
            </a:r>
          </a:p>
        </p:txBody>
      </p:sp>
    </p:spTree>
    <p:extLst>
      <p:ext uri="{BB962C8B-B14F-4D97-AF65-F5344CB8AC3E}">
        <p14:creationId xmlns:p14="http://schemas.microsoft.com/office/powerpoint/2010/main" val="425543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9D0AE-1261-4D56-8D68-F6D344BBD3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4519473"/>
            <a:ext cx="22453200" cy="2338527"/>
          </a:xfrm>
        </p:spPr>
        <p:txBody>
          <a:bodyPr/>
          <a:lstStyle/>
          <a:p>
            <a:r>
              <a:rPr lang="en-GB" dirty="0"/>
              <a:t>What skills should researchers be looking out for? What skills do employers want?</a:t>
            </a:r>
          </a:p>
        </p:txBody>
      </p:sp>
    </p:spTree>
    <p:extLst>
      <p:ext uri="{BB962C8B-B14F-4D97-AF65-F5344CB8AC3E}">
        <p14:creationId xmlns:p14="http://schemas.microsoft.com/office/powerpoint/2010/main" val="32166128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3AFA1-0F26-4AA8-8102-A5548561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Vitae’s Researcher Development Framework (RDF)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EAF22-F76A-4983-9787-80780BC17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https://www.vitae.ac.uk/vitae-publications/rdf-related/researcher-development-framework-rdf-vitae.pdf/view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1AE18-FCD3-4231-80E8-2DA9680F0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61" y="1672417"/>
            <a:ext cx="11102679" cy="111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665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794A-1C67-4E71-8E6C-BA520A20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Eurodoc’s</a:t>
            </a:r>
            <a:r>
              <a:rPr lang="en-GB" dirty="0"/>
              <a:t> transferable skills for early career researchers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AA7AE-D7FC-490C-BD37-0BA49A7BD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http://eurodoc.net/news/2018/press-release-eurodoc-report-on-transferable-skills-and-competences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39D45-3723-42E3-BD27-B0DFA30E8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1" y="1501218"/>
            <a:ext cx="16274238" cy="107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47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6232-4663-4F76-A3B2-988551B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19" y="5603368"/>
            <a:ext cx="4780017" cy="971269"/>
          </a:xfrm>
        </p:spPr>
        <p:txBody>
          <a:bodyPr/>
          <a:lstStyle/>
          <a:p>
            <a:r>
              <a:rPr lang="en-GB" b="0" dirty="0"/>
              <a:t>30/09/2020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61490-C8E4-4B80-AED4-668876AC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56" t="38026" r="23922" b="2249"/>
          <a:stretch/>
        </p:blipFill>
        <p:spPr>
          <a:xfrm>
            <a:off x="6162907" y="2335902"/>
            <a:ext cx="13924156" cy="90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842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6232-4663-4F76-A3B2-988551B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19" y="5603368"/>
            <a:ext cx="4780017" cy="971269"/>
          </a:xfrm>
        </p:spPr>
        <p:txBody>
          <a:bodyPr/>
          <a:lstStyle/>
          <a:p>
            <a:r>
              <a:rPr lang="en-GB" b="0" dirty="0"/>
              <a:t>02/10/2020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58C11-7562-4307-A66C-DA976A1D0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1" t="25870" r="23218" b="13262"/>
          <a:stretch/>
        </p:blipFill>
        <p:spPr>
          <a:xfrm>
            <a:off x="6378498" y="1137860"/>
            <a:ext cx="15158592" cy="95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28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3C0D8-01C4-437E-A4FD-68B3BF211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5" t="24482" r="25744" b="14926"/>
          <a:stretch/>
        </p:blipFill>
        <p:spPr>
          <a:xfrm>
            <a:off x="5452036" y="1017876"/>
            <a:ext cx="14786517" cy="10142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806232-4663-4F76-A3B2-988551B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19" y="5603368"/>
            <a:ext cx="4780017" cy="971269"/>
          </a:xfrm>
        </p:spPr>
        <p:txBody>
          <a:bodyPr/>
          <a:lstStyle/>
          <a:p>
            <a:r>
              <a:rPr lang="en-GB" b="0" dirty="0"/>
              <a:t>06/10/2020</a:t>
            </a:r>
          </a:p>
        </p:txBody>
      </p:sp>
    </p:spTree>
    <p:extLst>
      <p:ext uri="{BB962C8B-B14F-4D97-AF65-F5344CB8AC3E}">
        <p14:creationId xmlns:p14="http://schemas.microsoft.com/office/powerpoint/2010/main" val="6644494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AED34-120C-4642-8198-0CD51B9F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390F5-EF4D-4777-B16D-FE04017DF1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799" y="2944754"/>
            <a:ext cx="22312644" cy="7146000"/>
          </a:xfrm>
        </p:spPr>
        <p:txBody>
          <a:bodyPr/>
          <a:lstStyle/>
          <a:p>
            <a:r>
              <a:rPr lang="en-GB" dirty="0"/>
              <a:t>Understand what a skills inventory is and its importance</a:t>
            </a:r>
          </a:p>
          <a:p>
            <a:endParaRPr lang="en-GB" dirty="0">
              <a:highlight>
                <a:srgbClr val="FF00FF"/>
              </a:highlight>
            </a:endParaRPr>
          </a:p>
          <a:p>
            <a:r>
              <a:rPr lang="en-GB" dirty="0"/>
              <a:t>Be able to sign-post your postdoc to practical ways to unpack their skills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Prompt questions for you to consider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2081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00" y="529565"/>
            <a:ext cx="22453200" cy="971269"/>
          </a:xfrm>
        </p:spPr>
        <p:txBody>
          <a:bodyPr/>
          <a:lstStyle/>
          <a:p>
            <a:r>
              <a:rPr lang="en-US" dirty="0"/>
              <a:t>World Economic Forum (WEF) top 10 skills of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01B67-FBA4-41F1-B897-C35F38F0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3" y="1500834"/>
            <a:ext cx="9893900" cy="10306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0E5BA-806B-487F-98CE-15728001A577}"/>
              </a:ext>
            </a:extLst>
          </p:cNvPr>
          <p:cNvSpPr txBox="1"/>
          <p:nvPr/>
        </p:nvSpPr>
        <p:spPr>
          <a:xfrm>
            <a:off x="17607030" y="6252706"/>
            <a:ext cx="54604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https://www.weforum.org/agenda/2020/10/top-10-work-skills-of-tomorrow-how-long-it-takes-to-learn-them/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5339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A2C0-E582-4F21-9F09-9FF9B48F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an application stand out to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34281-FA41-46E0-B80E-CD9459D752E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2983948"/>
            <a:ext cx="21488800" cy="6560452"/>
          </a:xfrm>
        </p:spPr>
        <p:txBody>
          <a:bodyPr/>
          <a:lstStyle/>
          <a:p>
            <a:pPr fontAlgn="base"/>
            <a:endParaRPr lang="en-GB" b="1" dirty="0"/>
          </a:p>
          <a:p>
            <a:pPr fontAlgn="base"/>
            <a:r>
              <a:rPr lang="en-GB" dirty="0"/>
              <a:t>‘Not simply listing all of your publications or conference papers. If you’ve been invited to give a keynote at a conference, or something – that’s clearly a big achievement. It’s about being judicious with your academic-specific information.’</a:t>
            </a:r>
          </a:p>
          <a:p>
            <a:pPr fontAlgn="base"/>
            <a:endParaRPr lang="en-GB" dirty="0"/>
          </a:p>
          <a:p>
            <a:pPr algn="r" fontAlgn="base"/>
            <a:r>
              <a:rPr lang="en-GB" dirty="0"/>
              <a:t>Programme Director, IBM Research 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9390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unpack me as a ‘researcher’ into skills?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3285000"/>
            <a:ext cx="18619200" cy="7146000"/>
          </a:xfrm>
        </p:spPr>
        <p:txBody>
          <a:bodyPr/>
          <a:lstStyle/>
          <a:p>
            <a:r>
              <a:rPr lang="en-GB" dirty="0"/>
              <a:t>Time</a:t>
            </a:r>
          </a:p>
          <a:p>
            <a:endParaRPr lang="en-GB" dirty="0"/>
          </a:p>
          <a:p>
            <a:r>
              <a:rPr lang="en-GB" b="1" dirty="0"/>
              <a:t>Research output</a:t>
            </a:r>
          </a:p>
          <a:p>
            <a:endParaRPr lang="en-GB" dirty="0"/>
          </a:p>
          <a:p>
            <a:r>
              <a:rPr lang="en-GB" dirty="0"/>
              <a:t>Real-time skill spotting</a:t>
            </a:r>
          </a:p>
        </p:txBody>
      </p:sp>
    </p:spTree>
    <p:extLst>
      <p:ext uri="{BB962C8B-B14F-4D97-AF65-F5344CB8AC3E}">
        <p14:creationId xmlns:p14="http://schemas.microsoft.com/office/powerpoint/2010/main" val="10248291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BEFA-DDF5-432A-969E-4B27BEB7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about your research output/s in a different 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17B33-D0E8-4F22-8196-CC6A8D3CBC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2754000"/>
            <a:ext cx="20752200" cy="7146000"/>
          </a:xfrm>
        </p:spPr>
        <p:txBody>
          <a:bodyPr/>
          <a:lstStyle/>
          <a:p>
            <a:r>
              <a:rPr lang="en-GB" dirty="0"/>
              <a:t>Example: [Insert title of one of your research outputs here]</a:t>
            </a:r>
          </a:p>
          <a:p>
            <a:endParaRPr lang="en-GB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/>
              <a:t>List the technical skills this research required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/>
              <a:t>List the ‘other’ skills you used </a:t>
            </a:r>
          </a:p>
          <a:p>
            <a:r>
              <a:rPr lang="en-GB" sz="4400" dirty="0"/>
              <a:t>        collaboration, working to deadlines, communication skills, budget management</a:t>
            </a:r>
          </a:p>
          <a:p>
            <a:endParaRPr lang="en-GB" sz="4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/>
              <a:t>List any attributes you developed or showed </a:t>
            </a:r>
          </a:p>
          <a:p>
            <a:r>
              <a:rPr lang="en-GB" sz="4400" dirty="0"/>
              <a:t>        problem-solving, fast learner, happy working with a level of ambiguity</a:t>
            </a:r>
          </a:p>
        </p:txBody>
      </p:sp>
    </p:spTree>
    <p:extLst>
      <p:ext uri="{BB962C8B-B14F-4D97-AF65-F5344CB8AC3E}">
        <p14:creationId xmlns:p14="http://schemas.microsoft.com/office/powerpoint/2010/main" val="245312419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unpack me as a ‘researcher’ into skills?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3285000"/>
            <a:ext cx="18619200" cy="7146000"/>
          </a:xfrm>
        </p:spPr>
        <p:txBody>
          <a:bodyPr/>
          <a:lstStyle/>
          <a:p>
            <a:r>
              <a:rPr lang="en-GB" dirty="0"/>
              <a:t>Time</a:t>
            </a:r>
          </a:p>
          <a:p>
            <a:endParaRPr lang="en-GB" dirty="0"/>
          </a:p>
          <a:p>
            <a:r>
              <a:rPr lang="en-GB" dirty="0"/>
              <a:t>Research output</a:t>
            </a:r>
          </a:p>
          <a:p>
            <a:endParaRPr lang="en-GB" dirty="0"/>
          </a:p>
          <a:p>
            <a:r>
              <a:rPr lang="en-GB" b="1" dirty="0"/>
              <a:t>Real-time skill spotting</a:t>
            </a:r>
          </a:p>
        </p:txBody>
      </p:sp>
    </p:spTree>
    <p:extLst>
      <p:ext uri="{BB962C8B-B14F-4D97-AF65-F5344CB8AC3E}">
        <p14:creationId xmlns:p14="http://schemas.microsoft.com/office/powerpoint/2010/main" val="41948636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306F-05F1-45B4-8F53-1FF610A1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spotting guide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E7D03-FD40-4170-A643-99E50A71BDF1}"/>
              </a:ext>
            </a:extLst>
          </p:cNvPr>
          <p:cNvGrpSpPr/>
          <p:nvPr/>
        </p:nvGrpSpPr>
        <p:grpSpPr>
          <a:xfrm>
            <a:off x="6683021" y="2400727"/>
            <a:ext cx="9702375" cy="8847636"/>
            <a:chOff x="432038" y="369202"/>
            <a:chExt cx="6242139" cy="56922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BF8D53-04EC-4BE1-81A7-AC095B48332E}"/>
                </a:ext>
              </a:extLst>
            </p:cNvPr>
            <p:cNvGrpSpPr/>
            <p:nvPr/>
          </p:nvGrpSpPr>
          <p:grpSpPr>
            <a:xfrm>
              <a:off x="452486" y="435986"/>
              <a:ext cx="6221691" cy="5625449"/>
              <a:chOff x="452486" y="435986"/>
              <a:chExt cx="6221691" cy="562544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9A78C02-6431-44F0-8AA0-B0B998BFE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738" y="435986"/>
                <a:ext cx="0" cy="56254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0B3395C-B25F-40D8-8E74-8BAB4C3BF9A7}"/>
                  </a:ext>
                </a:extLst>
              </p:cNvPr>
              <p:cNvCxnSpPr/>
              <p:nvPr/>
            </p:nvCxnSpPr>
            <p:spPr>
              <a:xfrm>
                <a:off x="452486" y="810705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7D93F27-D9A1-4FB2-A406-BE24F9608720}"/>
                  </a:ext>
                </a:extLst>
              </p:cNvPr>
              <p:cNvCxnSpPr/>
              <p:nvPr/>
            </p:nvCxnSpPr>
            <p:spPr>
              <a:xfrm>
                <a:off x="452486" y="1192883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1789099-C20B-4AE2-B373-7ED05B4312C9}"/>
                  </a:ext>
                </a:extLst>
              </p:cNvPr>
              <p:cNvCxnSpPr/>
              <p:nvPr/>
            </p:nvCxnSpPr>
            <p:spPr>
              <a:xfrm>
                <a:off x="452486" y="1575061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E9F843D-4630-45D9-985F-9BB3741DBD34}"/>
                  </a:ext>
                </a:extLst>
              </p:cNvPr>
              <p:cNvCxnSpPr/>
              <p:nvPr/>
            </p:nvCxnSpPr>
            <p:spPr>
              <a:xfrm>
                <a:off x="452486" y="1957239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BF9EA23-879F-4BEF-A382-082B52171EE8}"/>
                  </a:ext>
                </a:extLst>
              </p:cNvPr>
              <p:cNvCxnSpPr/>
              <p:nvPr/>
            </p:nvCxnSpPr>
            <p:spPr>
              <a:xfrm>
                <a:off x="452486" y="2339417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FEE7743-BFBE-4B94-A229-6267171F14E8}"/>
                  </a:ext>
                </a:extLst>
              </p:cNvPr>
              <p:cNvCxnSpPr/>
              <p:nvPr/>
            </p:nvCxnSpPr>
            <p:spPr>
              <a:xfrm>
                <a:off x="452486" y="2721595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98E1A2E-1CCC-4FE5-9BC4-EB9C0B28AFF7}"/>
                  </a:ext>
                </a:extLst>
              </p:cNvPr>
              <p:cNvCxnSpPr/>
              <p:nvPr/>
            </p:nvCxnSpPr>
            <p:spPr>
              <a:xfrm>
                <a:off x="452486" y="3103773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09F2F61-59CF-447E-A7B3-AED3B4844117}"/>
                  </a:ext>
                </a:extLst>
              </p:cNvPr>
              <p:cNvCxnSpPr/>
              <p:nvPr/>
            </p:nvCxnSpPr>
            <p:spPr>
              <a:xfrm>
                <a:off x="452486" y="3485951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6B3C5D-507F-4048-9146-F5D5B7A6D253}"/>
                  </a:ext>
                </a:extLst>
              </p:cNvPr>
              <p:cNvCxnSpPr/>
              <p:nvPr/>
            </p:nvCxnSpPr>
            <p:spPr>
              <a:xfrm>
                <a:off x="452486" y="3868131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EBEFB28-3C49-483D-A4E6-73E23FBF01BC}"/>
                  </a:ext>
                </a:extLst>
              </p:cNvPr>
              <p:cNvCxnSpPr/>
              <p:nvPr/>
            </p:nvCxnSpPr>
            <p:spPr>
              <a:xfrm>
                <a:off x="452486" y="4963212"/>
                <a:ext cx="622169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758CF24-84BA-4DD6-97F0-64CF6B1E7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2949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7D1459D-C55F-42E0-BB2F-5D16F908F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160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8802307-3248-4C70-B6DB-83CD1194B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1371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E41280-2263-496E-904F-1ED593A85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582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FF58FBA-33AA-4B1E-99BB-41A6EDBDD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9793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08D7F33-ABF7-4C78-9173-0F268C737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4004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E43EBA-AA68-4DCF-940A-57F558FE6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8215" y="435986"/>
                <a:ext cx="0" cy="34321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55E764-D012-45B0-ABA1-29DC9B3980E5}"/>
                </a:ext>
              </a:extLst>
            </p:cNvPr>
            <p:cNvGrpSpPr/>
            <p:nvPr/>
          </p:nvGrpSpPr>
          <p:grpSpPr>
            <a:xfrm>
              <a:off x="432038" y="369202"/>
              <a:ext cx="1613572" cy="5360519"/>
              <a:chOff x="432038" y="369202"/>
              <a:chExt cx="1613572" cy="53605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70DED8-776E-4D8B-A545-186E23320783}"/>
                  </a:ext>
                </a:extLst>
              </p:cNvPr>
              <p:cNvSpPr txBox="1"/>
              <p:nvPr/>
            </p:nvSpPr>
            <p:spPr>
              <a:xfrm>
                <a:off x="432038" y="369202"/>
                <a:ext cx="1593124" cy="4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Skill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E6B6F7-CE63-4E0F-8195-66BB1B40A5B7}"/>
                  </a:ext>
                </a:extLst>
              </p:cNvPr>
              <p:cNvSpPr txBox="1"/>
              <p:nvPr/>
            </p:nvSpPr>
            <p:spPr>
              <a:xfrm>
                <a:off x="452486" y="4179214"/>
                <a:ext cx="1593124" cy="4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Reflection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3112F1-C48B-4371-B567-048CDBC589D1}"/>
                  </a:ext>
                </a:extLst>
              </p:cNvPr>
              <p:cNvSpPr txBox="1"/>
              <p:nvPr/>
            </p:nvSpPr>
            <p:spPr>
              <a:xfrm>
                <a:off x="452486" y="5274294"/>
                <a:ext cx="1593124" cy="4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5DFF22-E9BC-45FA-AED0-C7A3BBF5A613}"/>
                </a:ext>
              </a:extLst>
            </p:cNvPr>
            <p:cNvGrpSpPr/>
            <p:nvPr/>
          </p:nvGrpSpPr>
          <p:grpSpPr>
            <a:xfrm>
              <a:off x="2148085" y="412249"/>
              <a:ext cx="3825462" cy="455427"/>
              <a:chOff x="2148085" y="412249"/>
              <a:chExt cx="3825462" cy="45542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5D35A8-0D05-44D3-91BB-E5789968C4BF}"/>
                  </a:ext>
                </a:extLst>
              </p:cNvPr>
              <p:cNvSpPr txBox="1"/>
              <p:nvPr/>
            </p:nvSpPr>
            <p:spPr>
              <a:xfrm>
                <a:off x="4380423" y="412249"/>
                <a:ext cx="1593124" cy="4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Notes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870B2E-728D-46EE-BB38-A67FD03AA6F7}"/>
                  </a:ext>
                </a:extLst>
              </p:cNvPr>
              <p:cNvSpPr txBox="1"/>
              <p:nvPr/>
            </p:nvSpPr>
            <p:spPr>
              <a:xfrm>
                <a:off x="2148085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75BC77-5239-4AB4-A749-A541F037244B}"/>
                  </a:ext>
                </a:extLst>
              </p:cNvPr>
              <p:cNvSpPr txBox="1"/>
              <p:nvPr/>
            </p:nvSpPr>
            <p:spPr>
              <a:xfrm>
                <a:off x="3973165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580E8-6B05-463A-8B0D-79828BDFB9CD}"/>
                  </a:ext>
                </a:extLst>
              </p:cNvPr>
              <p:cNvSpPr txBox="1"/>
              <p:nvPr/>
            </p:nvSpPr>
            <p:spPr>
              <a:xfrm>
                <a:off x="2439319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8292C-D4FB-413D-B374-1FA8A5DE0028}"/>
                  </a:ext>
                </a:extLst>
              </p:cNvPr>
              <p:cNvSpPr txBox="1"/>
              <p:nvPr/>
            </p:nvSpPr>
            <p:spPr>
              <a:xfrm>
                <a:off x="3397155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E2E46E-B36D-4AA1-BECB-345FFDF5D3CB}"/>
                  </a:ext>
                </a:extLst>
              </p:cNvPr>
              <p:cNvSpPr txBox="1"/>
              <p:nvPr/>
            </p:nvSpPr>
            <p:spPr>
              <a:xfrm>
                <a:off x="2780184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8DA6DE-6361-4CCB-917D-27D6B222C6AF}"/>
                  </a:ext>
                </a:extLst>
              </p:cNvPr>
              <p:cNvSpPr txBox="1"/>
              <p:nvPr/>
            </p:nvSpPr>
            <p:spPr>
              <a:xfrm>
                <a:off x="3044444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ACFA7B-832A-4388-9299-06A0D2831870}"/>
                  </a:ext>
                </a:extLst>
              </p:cNvPr>
              <p:cNvSpPr txBox="1"/>
              <p:nvPr/>
            </p:nvSpPr>
            <p:spPr>
              <a:xfrm>
                <a:off x="3678817" y="412249"/>
                <a:ext cx="330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20865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306F-05F1-45B4-8F53-1FF610A1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0" y="610146"/>
            <a:ext cx="22453200" cy="971269"/>
          </a:xfrm>
        </p:spPr>
        <p:txBody>
          <a:bodyPr/>
          <a:lstStyle/>
          <a:p>
            <a:r>
              <a:rPr lang="en-GB" dirty="0"/>
              <a:t>Skill spotting guide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1AB5AF-A341-472A-9D83-527B7D66DAD1}"/>
              </a:ext>
            </a:extLst>
          </p:cNvPr>
          <p:cNvGrpSpPr/>
          <p:nvPr/>
        </p:nvGrpSpPr>
        <p:grpSpPr>
          <a:xfrm>
            <a:off x="964800" y="1922703"/>
            <a:ext cx="21742400" cy="9128407"/>
            <a:chOff x="51350" y="283709"/>
            <a:chExt cx="9381011" cy="578402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5D13062-517A-4CE1-AE52-B5F865B34799}"/>
                </a:ext>
              </a:extLst>
            </p:cNvPr>
            <p:cNvGrpSpPr/>
            <p:nvPr/>
          </p:nvGrpSpPr>
          <p:grpSpPr>
            <a:xfrm>
              <a:off x="51350" y="283709"/>
              <a:ext cx="6622827" cy="5777726"/>
              <a:chOff x="51350" y="283709"/>
              <a:chExt cx="6622827" cy="577772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259ED9C-0F58-4E5C-B4E4-3FBA031F8107}"/>
                  </a:ext>
                </a:extLst>
              </p:cNvPr>
              <p:cNvGrpSpPr/>
              <p:nvPr/>
            </p:nvGrpSpPr>
            <p:grpSpPr>
              <a:xfrm>
                <a:off x="452486" y="435986"/>
                <a:ext cx="6221691" cy="5625449"/>
                <a:chOff x="452486" y="435986"/>
                <a:chExt cx="6221691" cy="5625449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BA6CBAA-B63D-4E92-B659-7D1B80C10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8738" y="435986"/>
                  <a:ext cx="0" cy="56254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6209ACA2-A24D-48B5-8568-4F8F00EF5DF6}"/>
                    </a:ext>
                  </a:extLst>
                </p:cNvPr>
                <p:cNvCxnSpPr/>
                <p:nvPr/>
              </p:nvCxnSpPr>
              <p:spPr>
                <a:xfrm>
                  <a:off x="452486" y="810705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E6D6F5F-1845-439A-849E-AB8C32ECBFAC}"/>
                    </a:ext>
                  </a:extLst>
                </p:cNvPr>
                <p:cNvCxnSpPr/>
                <p:nvPr/>
              </p:nvCxnSpPr>
              <p:spPr>
                <a:xfrm>
                  <a:off x="452486" y="1192883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5D40942-77FF-4F5C-87D7-3B3BA092311B}"/>
                    </a:ext>
                  </a:extLst>
                </p:cNvPr>
                <p:cNvCxnSpPr/>
                <p:nvPr/>
              </p:nvCxnSpPr>
              <p:spPr>
                <a:xfrm>
                  <a:off x="452486" y="1575061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61AA5F9-54B4-4CB8-BE3E-F75B223D166A}"/>
                    </a:ext>
                  </a:extLst>
                </p:cNvPr>
                <p:cNvCxnSpPr/>
                <p:nvPr/>
              </p:nvCxnSpPr>
              <p:spPr>
                <a:xfrm>
                  <a:off x="452486" y="1957239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DFB31379-FEC5-4081-B86B-A7A35D6AC5A1}"/>
                    </a:ext>
                  </a:extLst>
                </p:cNvPr>
                <p:cNvCxnSpPr/>
                <p:nvPr/>
              </p:nvCxnSpPr>
              <p:spPr>
                <a:xfrm>
                  <a:off x="452486" y="2339417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4BB50F2-6A6F-4753-AC89-CEB268C8F8BF}"/>
                    </a:ext>
                  </a:extLst>
                </p:cNvPr>
                <p:cNvCxnSpPr/>
                <p:nvPr/>
              </p:nvCxnSpPr>
              <p:spPr>
                <a:xfrm>
                  <a:off x="452486" y="2721595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F98CB25A-C4A5-4C7C-9F72-A7095CD73B8A}"/>
                    </a:ext>
                  </a:extLst>
                </p:cNvPr>
                <p:cNvCxnSpPr/>
                <p:nvPr/>
              </p:nvCxnSpPr>
              <p:spPr>
                <a:xfrm>
                  <a:off x="452486" y="3103773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E75ADB6-F912-4E8D-B5FD-6C5BE2DB237F}"/>
                    </a:ext>
                  </a:extLst>
                </p:cNvPr>
                <p:cNvCxnSpPr/>
                <p:nvPr/>
              </p:nvCxnSpPr>
              <p:spPr>
                <a:xfrm>
                  <a:off x="452486" y="3485951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0EDCD26C-9B7A-4702-93C3-F655C0E81CAD}"/>
                    </a:ext>
                  </a:extLst>
                </p:cNvPr>
                <p:cNvCxnSpPr/>
                <p:nvPr/>
              </p:nvCxnSpPr>
              <p:spPr>
                <a:xfrm>
                  <a:off x="452486" y="3868131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5D4D361-C3CD-4455-AA06-FD7ED953E82E}"/>
                    </a:ext>
                  </a:extLst>
                </p:cNvPr>
                <p:cNvCxnSpPr/>
                <p:nvPr/>
              </p:nvCxnSpPr>
              <p:spPr>
                <a:xfrm>
                  <a:off x="452486" y="4963212"/>
                  <a:ext cx="62216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35A9D91-C45D-468D-9815-45BB2CF6BB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2949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22C22CF-A4D1-43BA-BFBB-84315EC1F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7160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AFD4DBAF-4223-4541-B0B0-2A14D0596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71371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0F5C0F5D-54D1-4F16-A68A-D5C624A831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5582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B20802FD-F5E0-417D-A085-30AF2F2B2A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9793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17F7FFF-0D46-4294-B672-7C6B6F9821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4004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8CAC3459-74FF-4926-B5D3-CA0E540A0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8215" y="435986"/>
                  <a:ext cx="0" cy="34321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9C7293F-08E6-4DB0-A6CF-0EF50A2158DF}"/>
                  </a:ext>
                </a:extLst>
              </p:cNvPr>
              <p:cNvGrpSpPr/>
              <p:nvPr/>
            </p:nvGrpSpPr>
            <p:grpSpPr>
              <a:xfrm>
                <a:off x="51350" y="291700"/>
                <a:ext cx="1994260" cy="5469603"/>
                <a:chOff x="51350" y="291700"/>
                <a:chExt cx="1994260" cy="5469603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B87A11C-9C12-4602-8753-13488CFF904A}"/>
                    </a:ext>
                  </a:extLst>
                </p:cNvPr>
                <p:cNvSpPr txBox="1"/>
                <p:nvPr/>
              </p:nvSpPr>
              <p:spPr>
                <a:xfrm>
                  <a:off x="87903" y="291700"/>
                  <a:ext cx="1593124" cy="487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4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Skill</a:t>
                  </a:r>
                  <a:endParaRPr lang="en-GB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3933C60-F3C9-4D49-89DF-51156D69C271}"/>
                    </a:ext>
                  </a:extLst>
                </p:cNvPr>
                <p:cNvSpPr txBox="1"/>
                <p:nvPr/>
              </p:nvSpPr>
              <p:spPr>
                <a:xfrm>
                  <a:off x="51350" y="4179214"/>
                  <a:ext cx="1994260" cy="487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4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Reflection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8166CF3-C66A-47CC-96D4-C330A1A1D651}"/>
                    </a:ext>
                  </a:extLst>
                </p:cNvPr>
                <p:cNvSpPr txBox="1"/>
                <p:nvPr/>
              </p:nvSpPr>
              <p:spPr>
                <a:xfrm>
                  <a:off x="452486" y="5274294"/>
                  <a:ext cx="1593124" cy="487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4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Action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2F3F1E8-F5E0-405E-B1E1-2A16889D27EE}"/>
                  </a:ext>
                </a:extLst>
              </p:cNvPr>
              <p:cNvGrpSpPr/>
              <p:nvPr/>
            </p:nvGrpSpPr>
            <p:grpSpPr>
              <a:xfrm>
                <a:off x="2148085" y="283709"/>
                <a:ext cx="4059209" cy="497872"/>
                <a:chOff x="2148085" y="283709"/>
                <a:chExt cx="4059209" cy="497872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CBCE5D-5A74-41C3-A35A-5D24A521ADF4}"/>
                    </a:ext>
                  </a:extLst>
                </p:cNvPr>
                <p:cNvSpPr txBox="1"/>
                <p:nvPr/>
              </p:nvSpPr>
              <p:spPr>
                <a:xfrm>
                  <a:off x="4614170" y="283709"/>
                  <a:ext cx="1593124" cy="487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4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Notes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EABE11E-CBE5-473E-A688-04557E485D3C}"/>
                    </a:ext>
                  </a:extLst>
                </p:cNvPr>
                <p:cNvSpPr txBox="1"/>
                <p:nvPr/>
              </p:nvSpPr>
              <p:spPr>
                <a:xfrm>
                  <a:off x="2148085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4A3C6DE-355C-4AB4-A6EE-B2010CE4D08E}"/>
                    </a:ext>
                  </a:extLst>
                </p:cNvPr>
                <p:cNvSpPr txBox="1"/>
                <p:nvPr/>
              </p:nvSpPr>
              <p:spPr>
                <a:xfrm>
                  <a:off x="3973165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CEEB6CE-1C9E-4076-BC14-A3A90BDDAFE6}"/>
                    </a:ext>
                  </a:extLst>
                </p:cNvPr>
                <p:cNvSpPr txBox="1"/>
                <p:nvPr/>
              </p:nvSpPr>
              <p:spPr>
                <a:xfrm>
                  <a:off x="2439319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D880555-0997-4B0A-A1E1-364A41DCA225}"/>
                    </a:ext>
                  </a:extLst>
                </p:cNvPr>
                <p:cNvSpPr txBox="1"/>
                <p:nvPr/>
              </p:nvSpPr>
              <p:spPr>
                <a:xfrm>
                  <a:off x="3397155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52A1228-92E3-4599-8EA6-F399330798F8}"/>
                    </a:ext>
                  </a:extLst>
                </p:cNvPr>
                <p:cNvSpPr txBox="1"/>
                <p:nvPr/>
              </p:nvSpPr>
              <p:spPr>
                <a:xfrm>
                  <a:off x="2780184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6EE64F9-D652-4921-85D1-0215D85E1A17}"/>
                    </a:ext>
                  </a:extLst>
                </p:cNvPr>
                <p:cNvSpPr txBox="1"/>
                <p:nvPr/>
              </p:nvSpPr>
              <p:spPr>
                <a:xfrm>
                  <a:off x="3044444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C7EC5E4-38A3-4153-8EB0-DAAFDC777952}"/>
                    </a:ext>
                  </a:extLst>
                </p:cNvPr>
                <p:cNvSpPr txBox="1"/>
                <p:nvPr/>
              </p:nvSpPr>
              <p:spPr>
                <a:xfrm>
                  <a:off x="3678817" y="412249"/>
                  <a:ext cx="330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1C6480-9270-405D-B938-7ED545878441}"/>
                </a:ext>
              </a:extLst>
            </p:cNvPr>
            <p:cNvSpPr txBox="1"/>
            <p:nvPr/>
          </p:nvSpPr>
          <p:spPr>
            <a:xfrm>
              <a:off x="214792" y="862431"/>
              <a:ext cx="1851739" cy="37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>
                  <a:latin typeface="Arial" panose="020B0604020202020204" pitchFamily="34" charset="0"/>
                  <a:cs typeface="Arial" panose="020B0604020202020204" pitchFamily="34" charset="0"/>
                </a:rPr>
                <a:t>Abstraction/creativity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E6F0F1-EA16-482C-A1DF-450739238CE0}"/>
                </a:ext>
              </a:extLst>
            </p:cNvPr>
            <p:cNvSpPr txBox="1"/>
            <p:nvPr/>
          </p:nvSpPr>
          <p:spPr>
            <a:xfrm>
              <a:off x="352361" y="1224766"/>
              <a:ext cx="1882941" cy="37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>
                  <a:latin typeface="Arial" panose="020B0604020202020204" pitchFamily="34" charset="0"/>
                  <a:cs typeface="Arial" panose="020B0604020202020204" pitchFamily="34" charset="0"/>
                </a:rPr>
                <a:t>Analysis/Synthesis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263A0C-39BC-4F1B-A082-1E6749CC0B11}"/>
                </a:ext>
              </a:extLst>
            </p:cNvPr>
            <p:cNvSpPr txBox="1"/>
            <p:nvPr/>
          </p:nvSpPr>
          <p:spPr>
            <a:xfrm>
              <a:off x="462051" y="2041181"/>
              <a:ext cx="1448328" cy="37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>
                  <a:latin typeface="Arial" panose="020B0604020202020204" pitchFamily="34" charset="0"/>
                  <a:cs typeface="Arial" panose="020B0604020202020204" pitchFamily="34" charset="0"/>
                </a:rPr>
                <a:t>Problem solving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9976B-D130-4F36-AB32-855D6C9E22B7}"/>
                </a:ext>
              </a:extLst>
            </p:cNvPr>
            <p:cNvSpPr txBox="1"/>
            <p:nvPr/>
          </p:nvSpPr>
          <p:spPr>
            <a:xfrm>
              <a:off x="51350" y="2402345"/>
              <a:ext cx="2219327" cy="37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>
                  <a:latin typeface="Arial" panose="020B0604020202020204" pitchFamily="34" charset="0"/>
                  <a:cs typeface="Arial" panose="020B0604020202020204" pitchFamily="34" charset="0"/>
                </a:rPr>
                <a:t>Organisation/optimisation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A453BF-EE53-449C-BAA9-5A0A81E86817}"/>
                </a:ext>
              </a:extLst>
            </p:cNvPr>
            <p:cNvSpPr txBox="1"/>
            <p:nvPr/>
          </p:nvSpPr>
          <p:spPr>
            <a:xfrm>
              <a:off x="966219" y="424968"/>
              <a:ext cx="1390000" cy="33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0" dirty="0">
                  <a:latin typeface="Arial" panose="020B0604020202020204" pitchFamily="34" charset="0"/>
                  <a:cs typeface="Arial" panose="020B0604020202020204" pitchFamily="34" charset="0"/>
                </a:rPr>
                <a:t>Cognitive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EFE747-C347-44EE-A67F-A764F59F0BB9}"/>
                </a:ext>
              </a:extLst>
            </p:cNvPr>
            <p:cNvSpPr txBox="1"/>
            <p:nvPr/>
          </p:nvSpPr>
          <p:spPr>
            <a:xfrm>
              <a:off x="443870" y="1626515"/>
              <a:ext cx="1434288" cy="37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>
                  <a:latin typeface="Arial" panose="020B0604020202020204" pitchFamily="34" charset="0"/>
                  <a:cs typeface="Arial" panose="020B0604020202020204" pitchFamily="34" charset="0"/>
                </a:rPr>
                <a:t>Critical thinking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0F7AEF-4F2A-4CCB-B800-82CC0EF1F30B}"/>
                </a:ext>
              </a:extLst>
            </p:cNvPr>
            <p:cNvSpPr txBox="1"/>
            <p:nvPr/>
          </p:nvSpPr>
          <p:spPr>
            <a:xfrm>
              <a:off x="2489877" y="831662"/>
              <a:ext cx="283786" cy="64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30903C9-86AA-4D1A-A63A-4E56052C505C}"/>
                </a:ext>
              </a:extLst>
            </p:cNvPr>
            <p:cNvSpPr txBox="1"/>
            <p:nvPr/>
          </p:nvSpPr>
          <p:spPr>
            <a:xfrm>
              <a:off x="4240690" y="827186"/>
              <a:ext cx="4800693" cy="2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Designed new presentation with engaging interactive task tailored to audience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8DC9AE-920D-4868-BAD6-8DC92F7BD667}"/>
                </a:ext>
              </a:extLst>
            </p:cNvPr>
            <p:cNvSpPr txBox="1"/>
            <p:nvPr/>
          </p:nvSpPr>
          <p:spPr>
            <a:xfrm>
              <a:off x="3890151" y="1254876"/>
              <a:ext cx="3981216" cy="2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Analysed feedback data to design new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6469079-1154-4470-9881-768691E2AC89}"/>
                </a:ext>
              </a:extLst>
            </p:cNvPr>
            <p:cNvSpPr txBox="1"/>
            <p:nvPr/>
          </p:nvSpPr>
          <p:spPr>
            <a:xfrm>
              <a:off x="2470350" y="1197100"/>
              <a:ext cx="283786" cy="64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9077C07-20A5-4864-AAAE-3A1E281933AD}"/>
                </a:ext>
              </a:extLst>
            </p:cNvPr>
            <p:cNvSpPr txBox="1"/>
            <p:nvPr/>
          </p:nvSpPr>
          <p:spPr>
            <a:xfrm>
              <a:off x="4331782" y="1977910"/>
              <a:ext cx="4006652" cy="2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Identified limit with online platform, found suitable alternative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41B754-8B1B-4681-A44E-C567340B05D4}"/>
                </a:ext>
              </a:extLst>
            </p:cNvPr>
            <p:cNvSpPr txBox="1"/>
            <p:nvPr/>
          </p:nvSpPr>
          <p:spPr>
            <a:xfrm>
              <a:off x="3683586" y="2313656"/>
              <a:ext cx="283786" cy="64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BB86F1-23AB-4C22-9733-E36037FEB694}"/>
                </a:ext>
              </a:extLst>
            </p:cNvPr>
            <p:cNvSpPr txBox="1"/>
            <p:nvPr/>
          </p:nvSpPr>
          <p:spPr>
            <a:xfrm>
              <a:off x="2241045" y="3987475"/>
              <a:ext cx="7191316" cy="99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Didn’t identify any examples of using ‘critical thinking’ this week.</a:t>
              </a:r>
            </a:p>
            <a:p>
              <a:endParaRPr lang="en-GB" sz="2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Surprised how having this list of skills focussed my attention on things that I would have overlooked otherwise.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298549-C0E7-45D8-8077-33A5BA0977AD}"/>
                </a:ext>
              </a:extLst>
            </p:cNvPr>
            <p:cNvSpPr txBox="1"/>
            <p:nvPr/>
          </p:nvSpPr>
          <p:spPr>
            <a:xfrm>
              <a:off x="4288215" y="2392143"/>
              <a:ext cx="4006651" cy="2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Suggested alternative agenda and way to run team meetings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7E8109-7B2F-4130-8659-423B029D3ABC}"/>
                </a:ext>
              </a:extLst>
            </p:cNvPr>
            <p:cNvSpPr txBox="1"/>
            <p:nvPr/>
          </p:nvSpPr>
          <p:spPr>
            <a:xfrm>
              <a:off x="2308377" y="5074239"/>
              <a:ext cx="5001863" cy="99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Focus next week on ‘critical thinking’ skill. </a:t>
              </a:r>
            </a:p>
            <a:p>
              <a:r>
                <a:rPr lang="en-GB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I will find an example of critical thinking and see how I can translate it to my work. I will record one example of using critical thinking by the end of next week.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D8CFF03-35C5-4709-BD6C-BB0C54415635}"/>
              </a:ext>
            </a:extLst>
          </p:cNvPr>
          <p:cNvSpPr/>
          <p:nvPr/>
        </p:nvSpPr>
        <p:spPr>
          <a:xfrm>
            <a:off x="8091860" y="4500633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151102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D029-AE29-454A-B6EE-6D682E38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00" y="749729"/>
            <a:ext cx="22453200" cy="971269"/>
          </a:xfrm>
        </p:spPr>
        <p:txBody>
          <a:bodyPr/>
          <a:lstStyle/>
          <a:p>
            <a:r>
              <a:rPr lang="en-GB" dirty="0"/>
              <a:t>Some questions to ponder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4DC59-2F5F-4CD4-8EB6-235C0A1049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2488529"/>
            <a:ext cx="22453800" cy="7146000"/>
          </a:xfrm>
        </p:spPr>
        <p:txBody>
          <a:bodyPr/>
          <a:lstStyle/>
          <a:p>
            <a:r>
              <a:rPr lang="en-GB" dirty="0"/>
              <a:t> What skills do your postdocs have?</a:t>
            </a:r>
          </a:p>
          <a:p>
            <a:endParaRPr lang="en-GB" dirty="0"/>
          </a:p>
          <a:p>
            <a:r>
              <a:rPr lang="en-GB" dirty="0"/>
              <a:t> How do you help them realise their skills?</a:t>
            </a:r>
          </a:p>
          <a:p>
            <a:endParaRPr lang="en-GB" dirty="0"/>
          </a:p>
          <a:p>
            <a:r>
              <a:rPr lang="en-GB" dirty="0"/>
              <a:t> Do you explicitly discuss professional skills aside from technical/research skills with your postdoc?</a:t>
            </a:r>
          </a:p>
          <a:p>
            <a:endParaRPr lang="en-GB" dirty="0"/>
          </a:p>
          <a:p>
            <a:r>
              <a:rPr lang="en-GB" dirty="0"/>
              <a:t> Any tried and tested approaches to helping your postdoc recognise their skills?</a:t>
            </a:r>
          </a:p>
        </p:txBody>
      </p:sp>
    </p:spTree>
    <p:extLst>
      <p:ext uri="{BB962C8B-B14F-4D97-AF65-F5344CB8AC3E}">
        <p14:creationId xmlns:p14="http://schemas.microsoft.com/office/powerpoint/2010/main" val="3786158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348682-2D20-4CC1-81EB-EDCE7E10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9D0AE-1261-4D56-8D68-F6D344BBD3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Why unpack a ‘researcher’ into skills?</a:t>
            </a:r>
          </a:p>
        </p:txBody>
      </p:sp>
    </p:spTree>
    <p:extLst>
      <p:ext uri="{BB962C8B-B14F-4D97-AF65-F5344CB8AC3E}">
        <p14:creationId xmlns:p14="http://schemas.microsoft.com/office/powerpoint/2010/main" val="13380072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C4D6-E59E-4316-8C48-088118F2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 –postdocs need to consider all their career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A7853-E6C6-48B2-A93A-1F8ED65A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1236" b="17983"/>
          <a:stretch/>
        </p:blipFill>
        <p:spPr>
          <a:xfrm>
            <a:off x="159834" y="2504077"/>
            <a:ext cx="16658929" cy="917871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24B9FD-8F91-488A-8E39-5462824CA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800" y="12577556"/>
            <a:ext cx="23641388" cy="420781"/>
          </a:xfrm>
        </p:spPr>
        <p:txBody>
          <a:bodyPr/>
          <a:lstStyle/>
          <a:p>
            <a:r>
              <a:rPr lang="en-GB" dirty="0"/>
              <a:t>Figure from </a:t>
            </a:r>
            <a:r>
              <a:rPr lang="en-GB" dirty="0" err="1"/>
              <a:t>Schillebeeckx</a:t>
            </a:r>
            <a:r>
              <a:rPr lang="en-GB" dirty="0"/>
              <a:t>, M., </a:t>
            </a:r>
            <a:r>
              <a:rPr lang="en-GB" dirty="0" err="1"/>
              <a:t>Maricque</a:t>
            </a:r>
            <a:r>
              <a:rPr lang="en-GB" dirty="0"/>
              <a:t>, B. &amp; Lewis, C. 2013. The missing piece to changing the university culture. Nature Biotechnology, 31, 938-941.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D5B70-88C5-48F2-A862-718DB87B100D}"/>
              </a:ext>
            </a:extLst>
          </p:cNvPr>
          <p:cNvSpPr txBox="1"/>
          <p:nvPr/>
        </p:nvSpPr>
        <p:spPr>
          <a:xfrm>
            <a:off x="17730439" y="3344217"/>
            <a:ext cx="5798634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‘Since 1982, almost 800,000 PhDs were awarded in science and engineering (S&amp;E) fields, whereas only about 100,000 academic faculty positions were created in those fields within the same time frame. The number of S&amp;E PhDs awarded annually has also increased over this time frames, from ~ 19,000 in 1982 to ~36,000 in 2011. The number of faculty positions created each year, however, has not changed, with roughly 3,000 new positions created annually’</a:t>
            </a:r>
          </a:p>
        </p:txBody>
      </p:sp>
    </p:spTree>
    <p:extLst>
      <p:ext uri="{BB962C8B-B14F-4D97-AF65-F5344CB8AC3E}">
        <p14:creationId xmlns:p14="http://schemas.microsoft.com/office/powerpoint/2010/main" val="1800838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BF3E-51CC-4D13-84FD-46FD5489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skills inventory?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7E326-4EFB-40D6-9050-17F04E1131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3516000"/>
            <a:ext cx="21658133" cy="7146000"/>
          </a:xfrm>
        </p:spPr>
        <p:txBody>
          <a:bodyPr/>
          <a:lstStyle/>
          <a:p>
            <a:r>
              <a:rPr lang="en-GB" dirty="0"/>
              <a:t>A comprehensive document (or list) containing all of an individuals educational qualifications and professional skills.</a:t>
            </a:r>
          </a:p>
          <a:p>
            <a:r>
              <a:rPr lang="en-GB" dirty="0"/>
              <a:t>This should also capture professional abilities and attributes.</a:t>
            </a:r>
          </a:p>
          <a:p>
            <a:endParaRPr lang="en-GB" dirty="0"/>
          </a:p>
          <a:p>
            <a:r>
              <a:rPr lang="en-GB" dirty="0"/>
              <a:t>Also referred to as a ‘personal skills audit’</a:t>
            </a:r>
          </a:p>
        </p:txBody>
      </p:sp>
    </p:spTree>
    <p:extLst>
      <p:ext uri="{BB962C8B-B14F-4D97-AF65-F5344CB8AC3E}">
        <p14:creationId xmlns:p14="http://schemas.microsoft.com/office/powerpoint/2010/main" val="34536131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348682-2D20-4CC1-81EB-EDCE7E10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9D0AE-1261-4D56-8D68-F6D344BBD3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How to unpack a ‘researcher’ into skills?</a:t>
            </a:r>
          </a:p>
        </p:txBody>
      </p:sp>
    </p:spTree>
    <p:extLst>
      <p:ext uri="{BB962C8B-B14F-4D97-AF65-F5344CB8AC3E}">
        <p14:creationId xmlns:p14="http://schemas.microsoft.com/office/powerpoint/2010/main" val="27743074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unpack a ‘researcher’ into skills?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3532933"/>
            <a:ext cx="18619200" cy="7146000"/>
          </a:xfrm>
        </p:spPr>
        <p:txBody>
          <a:bodyPr/>
          <a:lstStyle/>
          <a:p>
            <a:r>
              <a:rPr lang="en-GB" dirty="0"/>
              <a:t>Time</a:t>
            </a:r>
          </a:p>
          <a:p>
            <a:endParaRPr lang="en-GB" dirty="0"/>
          </a:p>
          <a:p>
            <a:r>
              <a:rPr lang="en-GB" dirty="0"/>
              <a:t>Research output</a:t>
            </a:r>
          </a:p>
          <a:p>
            <a:endParaRPr lang="en-GB" dirty="0"/>
          </a:p>
          <a:p>
            <a:r>
              <a:rPr lang="en-GB" dirty="0"/>
              <a:t>Real-time skill spotting</a:t>
            </a:r>
          </a:p>
        </p:txBody>
      </p:sp>
    </p:spTree>
    <p:extLst>
      <p:ext uri="{BB962C8B-B14F-4D97-AF65-F5344CB8AC3E}">
        <p14:creationId xmlns:p14="http://schemas.microsoft.com/office/powerpoint/2010/main" val="24563146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BA1-9611-4178-9B65-048F76B1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unpack a ‘researcher’ into skills?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F407-F562-409A-A46B-4AC9062AB6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3532933"/>
            <a:ext cx="18619200" cy="7146000"/>
          </a:xfrm>
        </p:spPr>
        <p:txBody>
          <a:bodyPr/>
          <a:lstStyle/>
          <a:p>
            <a:r>
              <a:rPr lang="en-GB" b="1" dirty="0"/>
              <a:t>Time</a:t>
            </a:r>
          </a:p>
          <a:p>
            <a:endParaRPr lang="en-GB" dirty="0"/>
          </a:p>
          <a:p>
            <a:r>
              <a:rPr lang="en-GB" dirty="0"/>
              <a:t>Research output</a:t>
            </a:r>
          </a:p>
          <a:p>
            <a:endParaRPr lang="en-GB" dirty="0"/>
          </a:p>
          <a:p>
            <a:r>
              <a:rPr lang="en-GB" dirty="0"/>
              <a:t>Real-time skill spotting</a:t>
            </a:r>
          </a:p>
        </p:txBody>
      </p:sp>
    </p:spTree>
    <p:extLst>
      <p:ext uri="{BB962C8B-B14F-4D97-AF65-F5344CB8AC3E}">
        <p14:creationId xmlns:p14="http://schemas.microsoft.com/office/powerpoint/2010/main" val="3332928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spend your time doing?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6162" y="12717209"/>
            <a:ext cx="23641388" cy="420781"/>
          </a:xfrm>
        </p:spPr>
        <p:txBody>
          <a:bodyPr/>
          <a:lstStyle/>
          <a:p>
            <a:r>
              <a:rPr lang="en-US" sz="2400" dirty="0"/>
              <a:t>Images reproduced from ‘</a:t>
            </a:r>
            <a:r>
              <a:rPr lang="en-US" sz="2400" dirty="0" err="1"/>
              <a:t>So,you</a:t>
            </a:r>
            <a:r>
              <a:rPr lang="en-US" sz="2400" dirty="0"/>
              <a:t> want to be an academic?’ by Matthijs van Der Meer </a:t>
            </a:r>
            <a:r>
              <a:rPr lang="en-US" sz="2400" dirty="0">
                <a:hlinkClick r:id="rId3"/>
              </a:rPr>
              <a:t>http://www.vandermeerlab.org/MvdM_SoYouWantToBeAnAcademic.pdf</a:t>
            </a:r>
            <a:r>
              <a:rPr lang="en-US" sz="2400" dirty="0"/>
              <a:t> (accessed 24/02/2022)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B65338-804E-4BF0-A3AA-CE65FF5D6FDA}"/>
              </a:ext>
            </a:extLst>
          </p:cNvPr>
          <p:cNvGrpSpPr>
            <a:grpSpLocks noChangeAspect="1"/>
          </p:cNvGrpSpPr>
          <p:nvPr/>
        </p:nvGrpSpPr>
        <p:grpSpPr>
          <a:xfrm>
            <a:off x="406800" y="2789539"/>
            <a:ext cx="7914755" cy="9399470"/>
            <a:chOff x="294967" y="1123158"/>
            <a:chExt cx="4395020" cy="52194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D6269A-A6C9-4929-A6A4-9CE51CC0D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1" t="6533" r="36705"/>
            <a:stretch/>
          </p:blipFill>
          <p:spPr>
            <a:xfrm>
              <a:off x="294967" y="1123158"/>
              <a:ext cx="4395020" cy="42854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26A310-A24E-4607-8D95-9A7BDE92A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47" t="5783" b="73845"/>
            <a:stretch/>
          </p:blipFill>
          <p:spPr>
            <a:xfrm>
              <a:off x="1315853" y="5408566"/>
              <a:ext cx="2374113" cy="93406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7444EF6-032D-48C0-9818-504FFF3B63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/>
          <a:stretch/>
        </p:blipFill>
        <p:spPr>
          <a:xfrm>
            <a:off x="9273572" y="2789539"/>
            <a:ext cx="15003978" cy="77173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70B007-5628-4343-8E48-9BBE30037637}"/>
              </a:ext>
            </a:extLst>
          </p:cNvPr>
          <p:cNvSpPr txBox="1"/>
          <p:nvPr/>
        </p:nvSpPr>
        <p:spPr>
          <a:xfrm>
            <a:off x="10515600" y="1847452"/>
            <a:ext cx="884582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Year 2 as assistant professor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A9BA3-EBC8-48B4-87AB-CA7ABC4F0AA0}"/>
              </a:ext>
            </a:extLst>
          </p:cNvPr>
          <p:cNvSpPr txBox="1"/>
          <p:nvPr/>
        </p:nvSpPr>
        <p:spPr>
          <a:xfrm>
            <a:off x="-61326" y="1818195"/>
            <a:ext cx="884582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28502223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1224</Words>
  <Application>Microsoft Office PowerPoint</Application>
  <PresentationFormat>Custom</PresentationFormat>
  <Paragraphs>243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CircularStd-Bold</vt:lpstr>
      <vt:lpstr>CircularStd-Book</vt:lpstr>
      <vt:lpstr>Helvetica Neue</vt:lpstr>
      <vt:lpstr>White</vt:lpstr>
      <vt:lpstr>PowerPoint Presentation</vt:lpstr>
      <vt:lpstr>Section outcomes</vt:lpstr>
      <vt:lpstr>PowerPoint Presentation</vt:lpstr>
      <vt:lpstr>Setting the scene –postdocs need to consider all their career options</vt:lpstr>
      <vt:lpstr>What is a skills inventory?</vt:lpstr>
      <vt:lpstr>PowerPoint Presentation</vt:lpstr>
      <vt:lpstr>How to unpack a ‘researcher’ into skills? </vt:lpstr>
      <vt:lpstr>How to unpack a ‘researcher’ into skills? </vt:lpstr>
      <vt:lpstr>What do you spend your time doing?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Vitae’s Researcher Development Framework (RDF)</vt:lpstr>
      <vt:lpstr>Eurodoc’s transferable skills for early career researchers</vt:lpstr>
      <vt:lpstr>30/09/2020</vt:lpstr>
      <vt:lpstr>02/10/2020</vt:lpstr>
      <vt:lpstr>06/10/2020</vt:lpstr>
      <vt:lpstr>World Economic Forum (WEF) top 10 skills of 2025</vt:lpstr>
      <vt:lpstr>What makes an application stand out to you?</vt:lpstr>
      <vt:lpstr>How to unpack me as a ‘researcher’ into skills? </vt:lpstr>
      <vt:lpstr>Thinking about your research output/s in a different way</vt:lpstr>
      <vt:lpstr>How to unpack me as a ‘researcher’ into skills? </vt:lpstr>
      <vt:lpstr>Skill spotting guide</vt:lpstr>
      <vt:lpstr>Skill spotting guide</vt:lpstr>
      <vt:lpstr>Some questions to ponder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Silvestri, Stefania</cp:lastModifiedBy>
  <cp:revision>230</cp:revision>
  <dcterms:modified xsi:type="dcterms:W3CDTF">2024-08-23T08:13:00Z</dcterms:modified>
  <cp:category/>
</cp:coreProperties>
</file>