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348" r:id="rId3"/>
    <p:sldId id="347" r:id="rId4"/>
    <p:sldId id="377" r:id="rId5"/>
    <p:sldId id="378" r:id="rId6"/>
    <p:sldId id="441" r:id="rId7"/>
    <p:sldId id="438" r:id="rId8"/>
    <p:sldId id="435" r:id="rId9"/>
    <p:sldId id="437" r:id="rId10"/>
    <p:sldId id="409" r:id="rId11"/>
    <p:sldId id="439" r:id="rId12"/>
    <p:sldId id="408" r:id="rId13"/>
    <p:sldId id="28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87719" autoAdjust="0"/>
  </p:normalViewPr>
  <p:slideViewPr>
    <p:cSldViewPr snapToGrid="0" snapToObjects="1">
      <p:cViewPr varScale="1">
        <p:scale>
          <a:sx n="28" d="100"/>
          <a:sy n="28" d="100"/>
        </p:scale>
        <p:origin x="1168" y="3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23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476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988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Run a poll in zoom asking the question ‘How long is your CV?’ with the options 1 page, 2 pages, 3 pages, 4 pages, 5 pages, 6+ pages</a:t>
            </a:r>
          </a:p>
          <a:p>
            <a:r>
              <a:rPr lang="en-GB" dirty="0"/>
              <a:t>Discuss the answers to the poll </a:t>
            </a:r>
          </a:p>
        </p:txBody>
      </p:sp>
    </p:spTree>
    <p:extLst>
      <p:ext uri="{BB962C8B-B14F-4D97-AF65-F5344CB8AC3E}">
        <p14:creationId xmlns:p14="http://schemas.microsoft.com/office/powerpoint/2010/main" val="424018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Going beyond the rather sparse definition from the NSF, Vitae’s definition crucially includes the management and development of researchers</a:t>
            </a:r>
          </a:p>
        </p:txBody>
      </p:sp>
    </p:spTree>
    <p:extLst>
      <p:ext uri="{BB962C8B-B14F-4D97-AF65-F5344CB8AC3E}">
        <p14:creationId xmlns:p14="http://schemas.microsoft.com/office/powerpoint/2010/main" val="424094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 perhaps less intimidating definition of the role that a PI is responsible for is </a:t>
            </a:r>
          </a:p>
        </p:txBody>
      </p:sp>
    </p:spTree>
    <p:extLst>
      <p:ext uri="{BB962C8B-B14F-4D97-AF65-F5344CB8AC3E}">
        <p14:creationId xmlns:p14="http://schemas.microsoft.com/office/powerpoint/2010/main" val="149795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 perhaps less intimidating definition of the role that a PI is responsible for is </a:t>
            </a:r>
          </a:p>
        </p:txBody>
      </p:sp>
    </p:spTree>
    <p:extLst>
      <p:ext uri="{BB962C8B-B14F-4D97-AF65-F5344CB8AC3E}">
        <p14:creationId xmlns:p14="http://schemas.microsoft.com/office/powerpoint/2010/main" val="379176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 perhaps less intimidating definition of the role that a PI is responsible for is </a:t>
            </a:r>
          </a:p>
        </p:txBody>
      </p:sp>
    </p:spTree>
    <p:extLst>
      <p:ext uri="{BB962C8B-B14F-4D97-AF65-F5344CB8AC3E}">
        <p14:creationId xmlns:p14="http://schemas.microsoft.com/office/powerpoint/2010/main" val="32367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956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1215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818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3096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23/08/2024</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ilerplateV1">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49" r:id="rId5"/>
    <p:sldLayoutId id="2147483672" r:id="rId6"/>
    <p:sldLayoutId id="2147483673" r:id="rId7"/>
    <p:sldLayoutId id="2147483674" r:id="rId8"/>
    <p:sldLayoutId id="2147483663" r:id="rId9"/>
    <p:sldLayoutId id="2147483675" r:id="rId10"/>
    <p:sldLayoutId id="2147483676" r:id="rId11"/>
    <p:sldLayoutId id="2147483664" r:id="rId12"/>
    <p:sldLayoutId id="2147483668" r:id="rId13"/>
    <p:sldLayoutId id="2147483665" r:id="rId14"/>
    <p:sldLayoutId id="2147483666" r:id="rId15"/>
    <p:sldLayoutId id="2147483669" r:id="rId16"/>
    <p:sldLayoutId id="2147483677" r:id="rId17"/>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hyperlink" Target="https://prosper.liverpool.ac.uk/" TargetMode="External"/><Relationship Id="rId5" Type="http://schemas.openxmlformats.org/officeDocument/2006/relationships/hyperlink" Target="mailto:prosper.postdoc@liverpool.ac.uk" TargetMode="External"/><Relationship Id="rId4" Type="http://schemas.openxmlformats.org/officeDocument/2006/relationships/hyperlink" Target="liv.ac.uk/prosperproject"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892493"/>
            <a:ext cx="17907696" cy="5016758"/>
          </a:xfrm>
          <a:prstGeom prst="rect">
            <a:avLst/>
          </a:prstGeom>
          <a:noFill/>
        </p:spPr>
        <p:txBody>
          <a:bodyPr wrap="square" rtlCol="0">
            <a:spAutoFit/>
          </a:bodyPr>
          <a:lstStyle/>
          <a:p>
            <a:pPr algn="l"/>
            <a:endParaRPr lang="en-GB" sz="8000" dirty="0"/>
          </a:p>
          <a:p>
            <a:pPr algn="l"/>
            <a:r>
              <a:rPr lang="en-GB" sz="8000" dirty="0"/>
              <a:t>Expectations and the role of a PI</a:t>
            </a:r>
          </a:p>
          <a:p>
            <a:pPr algn="l"/>
            <a:endParaRPr lang="en-GB" sz="8000" dirty="0">
              <a:latin typeface="Arial" panose="020B0604020202020204" pitchFamily="34" charset="0"/>
              <a:cs typeface="Arial" panose="020B0604020202020204" pitchFamily="34" charset="0"/>
            </a:endParaRPr>
          </a:p>
          <a:p>
            <a:pPr algn="l"/>
            <a:r>
              <a:rPr lang="en-GB" sz="80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937ECBC-3977-4499-B38D-CE180DE8051B}"/>
              </a:ext>
            </a:extLst>
          </p:cNvPr>
          <p:cNvSpPr txBox="1"/>
          <p:nvPr/>
        </p:nvSpPr>
        <p:spPr>
          <a:xfrm>
            <a:off x="989904" y="6858000"/>
            <a:ext cx="12109870" cy="1815882"/>
          </a:xfrm>
          <a:prstGeom prst="rect">
            <a:avLst/>
          </a:prstGeom>
          <a:noFill/>
        </p:spPr>
        <p:txBody>
          <a:bodyPr wrap="square" rtlCol="0">
            <a:spAutoFit/>
          </a:bodyPr>
          <a:lstStyle/>
          <a:p>
            <a:pPr algn="l"/>
            <a:r>
              <a:rPr lang="en-GB" sz="5600" b="0" dirty="0" err="1">
                <a:latin typeface="Arial" panose="020B0604020202020204" pitchFamily="34" charset="0"/>
                <a:cs typeface="Arial" panose="020B0604020202020204" pitchFamily="34" charset="0"/>
              </a:rPr>
              <a:t>Dr.</a:t>
            </a:r>
            <a:r>
              <a:rPr lang="en-GB" sz="5600" b="0" dirty="0">
                <a:latin typeface="Arial" panose="020B0604020202020204" pitchFamily="34" charset="0"/>
                <a:cs typeface="Arial" panose="020B0604020202020204" pitchFamily="34" charset="0"/>
              </a:rPr>
              <a:t> Andrew Holmes</a:t>
            </a:r>
          </a:p>
          <a:p>
            <a:pPr algn="l"/>
            <a:r>
              <a:rPr lang="en-GB" sz="5600" b="0" dirty="0">
                <a:latin typeface="Arial" panose="020B0604020202020204" pitchFamily="34" charset="0"/>
                <a:cs typeface="Arial" panose="020B0604020202020204" pitchFamily="34" charset="0"/>
              </a:rPr>
              <a:t>Research Staff Developer</a:t>
            </a: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extLst>
      <p:ext uri="{BB962C8B-B14F-4D97-AF65-F5344CB8AC3E}">
        <p14:creationId xmlns:p14="http://schemas.microsoft.com/office/powerpoint/2010/main" val="1154678772"/>
      </p:ext>
    </p:extLst>
  </p:cSld>
  <p:clrMapOvr>
    <a:masterClrMapping/>
  </p:clrMapOvr>
  <p:transition spd="med" advTm="245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D2EA2-6DD4-4B1A-9E34-960E8D949B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703"/>
          <a:stretch/>
        </p:blipFill>
        <p:spPr>
          <a:xfrm>
            <a:off x="5805097" y="2579914"/>
            <a:ext cx="12773806" cy="8259559"/>
          </a:xfrm>
          <a:prstGeom prst="rect">
            <a:avLst/>
          </a:prstGeom>
        </p:spPr>
      </p:pic>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a:xfrm>
            <a:off x="836871" y="10781070"/>
            <a:ext cx="19325717" cy="1090613"/>
          </a:xfrm>
        </p:spPr>
        <p:txBody>
          <a:bodyPr/>
          <a:lstStyle/>
          <a:p>
            <a:r>
              <a:rPr lang="en-GB" dirty="0"/>
              <a:t>Woolston, C. (2020) ‘Uncertain prospects for postdoctoral researchers’, Nature, 588, 181-184. https://doi.org/10.1038/d41586-020-03381-3 </a:t>
            </a:r>
          </a:p>
        </p:txBody>
      </p:sp>
      <p:sp>
        <p:nvSpPr>
          <p:cNvPr id="6" name="Title 1">
            <a:extLst>
              <a:ext uri="{FF2B5EF4-FFF2-40B4-BE49-F238E27FC236}">
                <a16:creationId xmlns:a16="http://schemas.microsoft.com/office/drawing/2014/main" id="{676656E1-B1D5-4EA7-88DC-B96112B14C0B}"/>
              </a:ext>
            </a:extLst>
          </p:cNvPr>
          <p:cNvSpPr>
            <a:spLocks noGrp="1"/>
          </p:cNvSpPr>
          <p:nvPr>
            <p:ph type="title"/>
          </p:nvPr>
        </p:nvSpPr>
        <p:spPr>
          <a:xfrm>
            <a:off x="964800" y="1015200"/>
            <a:ext cx="22453200" cy="971269"/>
          </a:xfrm>
        </p:spPr>
        <p:txBody>
          <a:bodyPr/>
          <a:lstStyle/>
          <a:p>
            <a:r>
              <a:rPr lang="en-GB" dirty="0"/>
              <a:t>Where do postdocs look for career advice?</a:t>
            </a:r>
          </a:p>
        </p:txBody>
      </p:sp>
    </p:spTree>
    <p:extLst>
      <p:ext uri="{BB962C8B-B14F-4D97-AF65-F5344CB8AC3E}">
        <p14:creationId xmlns:p14="http://schemas.microsoft.com/office/powerpoint/2010/main" val="316921789"/>
      </p:ext>
    </p:extLst>
  </p:cSld>
  <p:clrMapOvr>
    <a:masterClrMapping/>
  </p:clrMapOvr>
  <p:transition spd="med" advTm="3347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Perspectives from postdocs</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800" y="2754000"/>
            <a:ext cx="22453200" cy="7146000"/>
          </a:xfrm>
        </p:spPr>
        <p:txBody>
          <a:bodyPr/>
          <a:lstStyle/>
          <a:p>
            <a:pPr marL="0" indent="0" algn="ctr">
              <a:buNone/>
            </a:pPr>
            <a:r>
              <a:rPr lang="en-GB" sz="4400" dirty="0"/>
              <a:t>“Share their experience of how they became a PI.”</a:t>
            </a:r>
          </a:p>
          <a:p>
            <a:pPr marL="0" indent="0" algn="ctr">
              <a:buNone/>
            </a:pPr>
            <a:endParaRPr lang="en-GB" sz="4400" dirty="0"/>
          </a:p>
          <a:p>
            <a:pPr marL="0" indent="0" algn="ctr">
              <a:buNone/>
            </a:pPr>
            <a:r>
              <a:rPr lang="en-GB" sz="4400" dirty="0"/>
              <a:t>“Keep track of former postdocs, what they've gone on to do to use as examples for alternative careers.”</a:t>
            </a:r>
          </a:p>
          <a:p>
            <a:pPr marL="0" indent="0" algn="ctr">
              <a:buNone/>
            </a:pPr>
            <a:endParaRPr lang="en-GB" sz="4400" dirty="0"/>
          </a:p>
          <a:p>
            <a:pPr marL="0" indent="0" algn="ctr">
              <a:buNone/>
            </a:pPr>
            <a:r>
              <a:rPr lang="en-GB" sz="4400" dirty="0"/>
              <a:t>“Belief in my skills and how these can translate to success outside of academia.”</a:t>
            </a:r>
          </a:p>
          <a:p>
            <a:pPr marL="0" indent="0" algn="ctr">
              <a:buNone/>
            </a:pPr>
            <a:endParaRPr lang="en-GB" sz="4400" dirty="0"/>
          </a:p>
          <a:p>
            <a:pPr marL="0" indent="0" algn="ctr">
              <a:buNone/>
            </a:pPr>
            <a:r>
              <a:rPr lang="en-GB" sz="4400" dirty="0"/>
              <a:t>“Separate to work catch ups and PDRs, regular meetings (every 3 months?) focusing on PDRA's career, aspirations, mental health etc.”</a:t>
            </a:r>
          </a:p>
          <a:p>
            <a:pPr marL="0" indent="0" algn="ctr">
              <a:buNone/>
            </a:pPr>
            <a:endParaRPr lang="en-GB" sz="4400" dirty="0"/>
          </a:p>
          <a:p>
            <a:pPr marL="0" indent="0" algn="ctr">
              <a:buNone/>
            </a:pPr>
            <a:r>
              <a:rPr lang="en-GB" sz="4400" dirty="0"/>
              <a:t>“Not making career conversations weirdly formal compared to other interactions.”</a:t>
            </a:r>
          </a:p>
        </p:txBody>
      </p:sp>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p:txBody>
          <a:bodyPr/>
          <a:lstStyle/>
          <a:p>
            <a:endParaRPr lang="en-GB" dirty="0"/>
          </a:p>
          <a:p>
            <a:r>
              <a:rPr lang="en-GB" dirty="0"/>
              <a:t>Quotes from anonymous postdocs.</a:t>
            </a:r>
          </a:p>
        </p:txBody>
      </p:sp>
    </p:spTree>
    <p:extLst>
      <p:ext uri="{BB962C8B-B14F-4D97-AF65-F5344CB8AC3E}">
        <p14:creationId xmlns:p14="http://schemas.microsoft.com/office/powerpoint/2010/main" val="3795925824"/>
      </p:ext>
    </p:extLst>
  </p:cSld>
  <p:clrMapOvr>
    <a:masterClrMapping/>
  </p:clrMapOvr>
  <p:transition spd="med" advTm="4231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Expectations for PIs</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799" y="2754000"/>
            <a:ext cx="21750821" cy="7146000"/>
          </a:xfrm>
        </p:spPr>
        <p:txBody>
          <a:bodyPr/>
          <a:lstStyle/>
          <a:p>
            <a:r>
              <a:rPr lang="en-GB" sz="4800" dirty="0"/>
              <a:t>PIs are NOT expected to be career coaches</a:t>
            </a:r>
          </a:p>
          <a:p>
            <a:pPr algn="ctr"/>
            <a:endParaRPr lang="en-GB" sz="4800" dirty="0"/>
          </a:p>
          <a:p>
            <a:pPr algn="ctr"/>
            <a:endParaRPr lang="en-GB" sz="4800" dirty="0"/>
          </a:p>
          <a:p>
            <a:pPr marL="0" indent="0" algn="ctr">
              <a:buNone/>
            </a:pPr>
            <a:r>
              <a:rPr lang="en-GB" sz="4800" dirty="0"/>
              <a:t>“PIs don’t have to know everything, they could know what they don’t know and know where to point you.” </a:t>
            </a:r>
          </a:p>
          <a:p>
            <a:pPr marL="0" indent="0" algn="ctr">
              <a:buNone/>
            </a:pPr>
            <a:r>
              <a:rPr lang="en-GB" sz="4400" dirty="0"/>
              <a:t>Anonymous postdoc</a:t>
            </a:r>
          </a:p>
          <a:p>
            <a:endParaRPr lang="en-GB" sz="4800" dirty="0"/>
          </a:p>
          <a:p>
            <a:endParaRPr lang="en-GB" sz="4800" dirty="0"/>
          </a:p>
          <a:p>
            <a:r>
              <a:rPr lang="en-GB" sz="4800" dirty="0"/>
              <a:t>Not expected to do or know everything.</a:t>
            </a:r>
          </a:p>
        </p:txBody>
      </p:sp>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82081754"/>
      </p:ext>
    </p:extLst>
  </p:cSld>
  <p:clrMapOvr>
    <a:masterClrMapping/>
  </p:clrMapOvr>
  <p:transition spd="med" advTm="8570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3"/>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1341595" y="3404631"/>
            <a:ext cx="19390665" cy="5940088"/>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Thank you for your time! </a:t>
            </a:r>
          </a:p>
          <a:p>
            <a:pPr algn="l"/>
            <a:endParaRPr lang="en-GB" sz="6000" b="0" dirty="0">
              <a:latin typeface="Arial" panose="020B0604020202020204" pitchFamily="34" charset="0"/>
              <a:cs typeface="Arial" panose="020B0604020202020204" pitchFamily="34" charset="0"/>
            </a:endParaRPr>
          </a:p>
          <a:p>
            <a:pPr algn="l"/>
            <a:r>
              <a:rPr lang="en-GB" sz="6000" b="0" dirty="0">
                <a:latin typeface="Arial" panose="020B0604020202020204" pitchFamily="34" charset="0"/>
                <a:cs typeface="Arial" panose="020B0604020202020204" pitchFamily="34" charset="0"/>
              </a:rPr>
              <a:t>For more information, visit: </a:t>
            </a:r>
            <a:r>
              <a:rPr lang="en-GB" sz="6000" b="0" dirty="0">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liv.ac.uk/</a:t>
            </a:r>
            <a:r>
              <a:rPr lang="en-GB" sz="6000" b="0" dirty="0" err="1">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prosperproject</a:t>
            </a:r>
            <a:r>
              <a:rPr lang="en-GB" sz="6000" b="0" dirty="0">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 </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Get in touch: </a:t>
            </a:r>
            <a:r>
              <a:rPr lang="en-GB" sz="6000" b="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prosper.postdoc@liverpool.ac.uk</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Follow us on Twitter: @</a:t>
            </a:r>
            <a:r>
              <a:rPr lang="en-GB" sz="6000" b="0" dirty="0" err="1">
                <a:solidFill>
                  <a:schemeClr val="tx1"/>
                </a:solidFill>
                <a:latin typeface="Arial" panose="020B0604020202020204" pitchFamily="34" charset="0"/>
                <a:cs typeface="Arial" panose="020B0604020202020204" pitchFamily="34" charset="0"/>
              </a:rPr>
              <a:t>ProsperPostdoc</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Visit the Prosper Portal: </a:t>
            </a:r>
            <a:r>
              <a:rPr lang="en-GB" sz="60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https://prosper.liverpool.ac.uk</a:t>
            </a:r>
            <a:r>
              <a:rPr lang="en-GB" sz="6000" b="0" dirty="0">
                <a:solidFill>
                  <a:schemeClr val="tx1"/>
                </a:solidFill>
                <a:latin typeface="Arial" panose="020B0604020202020204" pitchFamily="34" charset="0"/>
                <a:cs typeface="Arial" panose="020B0604020202020204" pitchFamily="34" charset="0"/>
              </a:rPr>
              <a:t> </a:t>
            </a:r>
            <a:endParaRPr lang="en-GB" sz="8000" b="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3" name="Group 2">
            <a:extLst>
              <a:ext uri="{FF2B5EF4-FFF2-40B4-BE49-F238E27FC236}">
                <a16:creationId xmlns:a16="http://schemas.microsoft.com/office/drawing/2014/main" id="{D23255A3-7CDC-FDE6-8BBD-E895FEC56E78}"/>
              </a:ext>
            </a:extLst>
          </p:cNvPr>
          <p:cNvGrpSpPr/>
          <p:nvPr/>
        </p:nvGrpSpPr>
        <p:grpSpPr>
          <a:xfrm>
            <a:off x="16326295" y="3104432"/>
            <a:ext cx="7682577" cy="2380577"/>
            <a:chOff x="13816180" y="5662227"/>
            <a:chExt cx="10567820" cy="3274618"/>
          </a:xfrm>
        </p:grpSpPr>
        <p:sp>
          <p:nvSpPr>
            <p:cNvPr id="4" name="Rectangle 3">
              <a:extLst>
                <a:ext uri="{FF2B5EF4-FFF2-40B4-BE49-F238E27FC236}">
                  <a16:creationId xmlns:a16="http://schemas.microsoft.com/office/drawing/2014/main" id="{ECCA2914-D942-3D1D-5D72-1C90B9C3D51D}"/>
                </a:ext>
              </a:extLst>
            </p:cNvPr>
            <p:cNvSpPr/>
            <p:nvPr/>
          </p:nvSpPr>
          <p:spPr>
            <a:xfrm>
              <a:off x="13816180" y="7116380"/>
              <a:ext cx="10567820" cy="1820465"/>
            </a:xfrm>
            <a:prstGeom prst="rect">
              <a:avLst/>
            </a:prstGeom>
          </p:spPr>
          <p:txBody>
            <a:bodyPr wrap="square">
              <a:spAutoFit/>
            </a:bodyPr>
            <a:lstStyle/>
            <a:p>
              <a:pPr algn="l"/>
              <a:r>
                <a:rPr lang="en-GB" sz="2000" b="0" dirty="0">
                  <a:latin typeface="Arial" panose="020B0604020202020204" pitchFamily="34" charset="0"/>
                  <a:cs typeface="Arial" panose="020B0604020202020204" pitchFamily="34" charset="0"/>
                </a:rPr>
                <a:t>Except where otherwise noted, this work is licensed under the Creative Commons Attribution-</a:t>
              </a:r>
              <a:r>
                <a:rPr lang="en-GB" sz="2000" b="0" dirty="0" err="1">
                  <a:latin typeface="Arial" panose="020B0604020202020204" pitchFamily="34" charset="0"/>
                  <a:cs typeface="Arial" panose="020B0604020202020204" pitchFamily="34" charset="0"/>
                </a:rPr>
                <a:t>NonCommercial</a:t>
              </a:r>
              <a:r>
                <a:rPr lang="en-GB" sz="2000" b="0" dirty="0">
                  <a:latin typeface="Arial" panose="020B0604020202020204" pitchFamily="34" charset="0"/>
                  <a:cs typeface="Arial" panose="020B0604020202020204" pitchFamily="34" charset="0"/>
                </a:rPr>
                <a:t>-</a:t>
              </a:r>
              <a:r>
                <a:rPr lang="en-GB" sz="2000" b="0" dirty="0" err="1">
                  <a:latin typeface="Arial" panose="020B0604020202020204" pitchFamily="34" charset="0"/>
                  <a:cs typeface="Arial" panose="020B0604020202020204" pitchFamily="34" charset="0"/>
                </a:rPr>
                <a:t>ShareAlike</a:t>
              </a:r>
              <a:r>
                <a:rPr lang="en-GB" sz="2000" b="0" dirty="0">
                  <a:latin typeface="Arial" panose="020B0604020202020204" pitchFamily="34" charset="0"/>
                  <a:cs typeface="Arial" panose="020B0604020202020204" pitchFamily="34" charset="0"/>
                </a:rPr>
                <a:t> 4.0 International License. To view a copy of this license, </a:t>
              </a:r>
              <a:r>
                <a:rPr lang="en-GB" sz="2000" b="0" u="sng" dirty="0">
                  <a:latin typeface="Arial" panose="020B0604020202020204" pitchFamily="34" charset="0"/>
                  <a:cs typeface="Arial" panose="020B0604020202020204" pitchFamily="34" charset="0"/>
                  <a:hlinkClick r:id="rId8"/>
                </a:rPr>
                <a:t>https://creativecommons.org/licenses/by-nc-sa/4.0/</a:t>
              </a:r>
              <a:r>
                <a:rPr lang="en-GB" sz="2000" b="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88F6E32-8750-7B65-E5D8-36DD9D0107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extLst>
      <p:ext uri="{BB962C8B-B14F-4D97-AF65-F5344CB8AC3E}">
        <p14:creationId xmlns:p14="http://schemas.microsoft.com/office/powerpoint/2010/main" val="762057964"/>
      </p:ext>
    </p:extLst>
  </p:cSld>
  <p:clrMapOvr>
    <a:masterClrMapping/>
  </p:clrMapOvr>
  <p:transition spd="med" advTm="568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DB104C-B793-44A6-9146-AF4B7D2A2661}"/>
              </a:ext>
            </a:extLst>
          </p:cNvPr>
          <p:cNvSpPr/>
          <p:nvPr/>
        </p:nvSpPr>
        <p:spPr>
          <a:xfrm>
            <a:off x="361950" y="6531480"/>
            <a:ext cx="23660100" cy="4104000"/>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964800" y="1015200"/>
            <a:ext cx="22453200" cy="971269"/>
          </a:xfrm>
        </p:spPr>
        <p:txBody>
          <a:bodyPr/>
          <a:lstStyle/>
          <a:p>
            <a:r>
              <a:rPr lang="en-US" dirty="0"/>
              <a:t>What is the role of a PI? Definitions vary</a:t>
            </a:r>
          </a:p>
        </p:txBody>
      </p:sp>
      <p:sp>
        <p:nvSpPr>
          <p:cNvPr id="3" name="Text Placeholder 2"/>
          <p:cNvSpPr>
            <a:spLocks noGrp="1"/>
          </p:cNvSpPr>
          <p:nvPr>
            <p:ph type="body" sz="quarter" idx="1"/>
          </p:nvPr>
        </p:nvSpPr>
        <p:spPr>
          <a:xfrm>
            <a:off x="964799" y="2754000"/>
            <a:ext cx="22453199" cy="7146000"/>
          </a:xfrm>
        </p:spPr>
        <p:txBody>
          <a:bodyPr/>
          <a:lstStyle/>
          <a:p>
            <a:r>
              <a:rPr lang="en-US" dirty="0"/>
              <a:t>‘the individual designated by the grantee, and approved by NSF, who will be responsible for the scientific or technical direction of the project’ </a:t>
            </a:r>
            <a:r>
              <a:rPr lang="en-US" sz="4400" dirty="0"/>
              <a:t>(from the National Science Foundation (NSF) https://www.nsf.gov/pubs/policydocs/pappguide/nsf10_1/)</a:t>
            </a:r>
          </a:p>
          <a:p>
            <a:endParaRPr lang="en-US" dirty="0"/>
          </a:p>
          <a:p>
            <a:r>
              <a:rPr lang="en-GB" dirty="0">
                <a:solidFill>
                  <a:schemeClr val="bg1"/>
                </a:solidFill>
              </a:rPr>
              <a:t>‘The Principal Investigator takes responsibility for the intellectual leadership of the research project, for the overall management of the research and for the management and development of researchers’ </a:t>
            </a:r>
            <a:r>
              <a:rPr lang="en-GB" sz="4400" dirty="0">
                <a:solidFill>
                  <a:schemeClr val="bg1"/>
                </a:solidFill>
              </a:rPr>
              <a:t>UK Concordat to Support the Career Development of Researchers (Vitae, 2008).</a:t>
            </a:r>
            <a:endParaRPr lang="en-US" sz="4400" dirty="0">
              <a:solidFill>
                <a:schemeClr val="bg1"/>
              </a:solidFill>
            </a:endParaRPr>
          </a:p>
        </p:txBody>
      </p:sp>
    </p:spTree>
    <p:extLst>
      <p:ext uri="{BB962C8B-B14F-4D97-AF65-F5344CB8AC3E}">
        <p14:creationId xmlns:p14="http://schemas.microsoft.com/office/powerpoint/2010/main" val="1568446151"/>
      </p:ext>
    </p:extLst>
  </p:cSld>
  <p:clrMapOvr>
    <a:masterClrMapping/>
  </p:clrMapOvr>
  <p:transition spd="med" advTm="2853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00" y="1015200"/>
            <a:ext cx="22453200" cy="971269"/>
          </a:xfrm>
        </p:spPr>
        <p:txBody>
          <a:bodyPr/>
          <a:lstStyle/>
          <a:p>
            <a:r>
              <a:rPr lang="en-US" dirty="0"/>
              <a:t>Role of the PI put another way…</a:t>
            </a:r>
          </a:p>
        </p:txBody>
      </p:sp>
      <p:sp>
        <p:nvSpPr>
          <p:cNvPr id="3" name="Text Placeholder 2"/>
          <p:cNvSpPr>
            <a:spLocks noGrp="1"/>
          </p:cNvSpPr>
          <p:nvPr>
            <p:ph type="body" sz="quarter" idx="1"/>
          </p:nvPr>
        </p:nvSpPr>
        <p:spPr>
          <a:xfrm>
            <a:off x="964800" y="2821538"/>
            <a:ext cx="9986736" cy="2723948"/>
          </a:xfrm>
        </p:spPr>
        <p:txBody>
          <a:bodyPr/>
          <a:lstStyle/>
          <a:p>
            <a:r>
              <a:rPr lang="en-US" sz="4400" dirty="0"/>
              <a:t>‘</a:t>
            </a:r>
            <a:r>
              <a:rPr lang="en-GB" sz="4400" dirty="0"/>
              <a:t>As the head of a lab, you are responsible for fundraising, fund managing, purchasing materials and equipment (some of which is extremely specialist, even unique), training and managing staff working with dangerous materials, publicizing the current research, and planning future research...’</a:t>
            </a:r>
          </a:p>
        </p:txBody>
      </p:sp>
      <p:sp>
        <p:nvSpPr>
          <p:cNvPr id="4" name="Rectangle 3">
            <a:extLst>
              <a:ext uri="{FF2B5EF4-FFF2-40B4-BE49-F238E27FC236}">
                <a16:creationId xmlns:a16="http://schemas.microsoft.com/office/drawing/2014/main" id="{7258340E-C7AF-4124-B488-8E7525AA1921}"/>
              </a:ext>
            </a:extLst>
          </p:cNvPr>
          <p:cNvSpPr/>
          <p:nvPr/>
        </p:nvSpPr>
        <p:spPr>
          <a:xfrm>
            <a:off x="13806168" y="2821538"/>
            <a:ext cx="9611832" cy="7421525"/>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Arrow: Right 15">
            <a:extLst>
              <a:ext uri="{FF2B5EF4-FFF2-40B4-BE49-F238E27FC236}">
                <a16:creationId xmlns:a16="http://schemas.microsoft.com/office/drawing/2014/main" id="{C45B5839-F947-4CD1-964E-12AC415E7377}"/>
              </a:ext>
            </a:extLst>
          </p:cNvPr>
          <p:cNvSpPr/>
          <p:nvPr/>
        </p:nvSpPr>
        <p:spPr>
          <a:xfrm>
            <a:off x="11422702" y="6065404"/>
            <a:ext cx="1827029" cy="1319204"/>
          </a:xfrm>
          <a:prstGeom prst="rightArrow">
            <a:avLst/>
          </a:prstGeom>
          <a:solidFill>
            <a:srgbClr val="A3A8A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8667D0C7-DDC5-49DB-89CB-36C78CB44360}"/>
              </a:ext>
            </a:extLst>
          </p:cNvPr>
          <p:cNvSpPr/>
          <p:nvPr/>
        </p:nvSpPr>
        <p:spPr>
          <a:xfrm>
            <a:off x="13806168" y="2821538"/>
            <a:ext cx="9611832" cy="7421525"/>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17">
            <a:extLst>
              <a:ext uri="{FF2B5EF4-FFF2-40B4-BE49-F238E27FC236}">
                <a16:creationId xmlns:a16="http://schemas.microsoft.com/office/drawing/2014/main" id="{9418D74A-2546-4504-B004-F04C1E8CF4BE}"/>
              </a:ext>
            </a:extLst>
          </p:cNvPr>
          <p:cNvSpPr txBox="1"/>
          <p:nvPr/>
        </p:nvSpPr>
        <p:spPr>
          <a:xfrm>
            <a:off x="14375010" y="3175397"/>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Fundraising</a:t>
            </a:r>
          </a:p>
        </p:txBody>
      </p:sp>
      <p:sp>
        <p:nvSpPr>
          <p:cNvPr id="19" name="TextBox 18">
            <a:extLst>
              <a:ext uri="{FF2B5EF4-FFF2-40B4-BE49-F238E27FC236}">
                <a16:creationId xmlns:a16="http://schemas.microsoft.com/office/drawing/2014/main" id="{7C41AB8E-4B0B-420B-905A-CFE79C4DB791}"/>
              </a:ext>
            </a:extLst>
          </p:cNvPr>
          <p:cNvSpPr txBox="1"/>
          <p:nvPr/>
        </p:nvSpPr>
        <p:spPr>
          <a:xfrm>
            <a:off x="14375010" y="4073650"/>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Fund/budget management</a:t>
            </a:r>
          </a:p>
        </p:txBody>
      </p:sp>
      <p:sp>
        <p:nvSpPr>
          <p:cNvPr id="20" name="TextBox 19">
            <a:extLst>
              <a:ext uri="{FF2B5EF4-FFF2-40B4-BE49-F238E27FC236}">
                <a16:creationId xmlns:a16="http://schemas.microsoft.com/office/drawing/2014/main" id="{687232DC-7648-43B1-81D7-CC79842C002B}"/>
              </a:ext>
            </a:extLst>
          </p:cNvPr>
          <p:cNvSpPr txBox="1"/>
          <p:nvPr/>
        </p:nvSpPr>
        <p:spPr>
          <a:xfrm>
            <a:off x="14375010" y="7139793"/>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Training and managing people</a:t>
            </a:r>
          </a:p>
        </p:txBody>
      </p:sp>
      <p:sp>
        <p:nvSpPr>
          <p:cNvPr id="21" name="TextBox 20">
            <a:extLst>
              <a:ext uri="{FF2B5EF4-FFF2-40B4-BE49-F238E27FC236}">
                <a16:creationId xmlns:a16="http://schemas.microsoft.com/office/drawing/2014/main" id="{ED8D43BC-707A-4372-A1F5-BD49609E11A5}"/>
              </a:ext>
            </a:extLst>
          </p:cNvPr>
          <p:cNvSpPr txBox="1"/>
          <p:nvPr/>
        </p:nvSpPr>
        <p:spPr>
          <a:xfrm>
            <a:off x="14375010" y="5415104"/>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Requisition management</a:t>
            </a:r>
          </a:p>
        </p:txBody>
      </p:sp>
      <p:sp>
        <p:nvSpPr>
          <p:cNvPr id="23" name="TextBox 22">
            <a:extLst>
              <a:ext uri="{FF2B5EF4-FFF2-40B4-BE49-F238E27FC236}">
                <a16:creationId xmlns:a16="http://schemas.microsoft.com/office/drawing/2014/main" id="{8D985BC3-433A-44FB-A528-59BA81EC55C7}"/>
              </a:ext>
            </a:extLst>
          </p:cNvPr>
          <p:cNvSpPr txBox="1"/>
          <p:nvPr/>
        </p:nvSpPr>
        <p:spPr>
          <a:xfrm>
            <a:off x="19203963" y="3005999"/>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Project management</a:t>
            </a:r>
          </a:p>
        </p:txBody>
      </p:sp>
      <p:sp>
        <p:nvSpPr>
          <p:cNvPr id="24" name="TextBox 23">
            <a:extLst>
              <a:ext uri="{FF2B5EF4-FFF2-40B4-BE49-F238E27FC236}">
                <a16:creationId xmlns:a16="http://schemas.microsoft.com/office/drawing/2014/main" id="{0EBA37E3-B1CD-493A-8BCB-8DBCD700C3A8}"/>
              </a:ext>
            </a:extLst>
          </p:cNvPr>
          <p:cNvSpPr txBox="1"/>
          <p:nvPr/>
        </p:nvSpPr>
        <p:spPr>
          <a:xfrm>
            <a:off x="19203963" y="4556666"/>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3200" b="0" dirty="0">
                <a:solidFill>
                  <a:schemeClr val="bg1"/>
                </a:solidFill>
                <a:latin typeface="Arial" panose="020B0604020202020204" pitchFamily="34" charset="0"/>
                <a:cs typeface="Arial" panose="020B0604020202020204" pitchFamily="34" charset="0"/>
              </a:rPr>
              <a:t>Horizon scanning</a:t>
            </a:r>
            <a:endPar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endParaRPr>
          </a:p>
        </p:txBody>
      </p:sp>
      <p:sp>
        <p:nvSpPr>
          <p:cNvPr id="28" name="TextBox 27">
            <a:extLst>
              <a:ext uri="{FF2B5EF4-FFF2-40B4-BE49-F238E27FC236}">
                <a16:creationId xmlns:a16="http://schemas.microsoft.com/office/drawing/2014/main" id="{D020C83C-522E-488A-B97B-F3D6EC7A99EA}"/>
              </a:ext>
            </a:extLst>
          </p:cNvPr>
          <p:cNvSpPr txBox="1"/>
          <p:nvPr/>
        </p:nvSpPr>
        <p:spPr>
          <a:xfrm>
            <a:off x="14375010" y="8840690"/>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Public engagement</a:t>
            </a:r>
          </a:p>
        </p:txBody>
      </p:sp>
      <p:sp>
        <p:nvSpPr>
          <p:cNvPr id="15" name="TextBox 14"/>
          <p:cNvSpPr txBox="1"/>
          <p:nvPr/>
        </p:nvSpPr>
        <p:spPr>
          <a:xfrm>
            <a:off x="964800" y="8659293"/>
            <a:ext cx="998673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3200" b="0" dirty="0"/>
              <a:t>From J S </a:t>
            </a:r>
            <a:r>
              <a:rPr lang="en-GB" sz="3200" b="0" dirty="0" err="1"/>
              <a:t>Tregoning</a:t>
            </a:r>
            <a:r>
              <a:rPr lang="en-GB" sz="3200" b="0" dirty="0"/>
              <a:t> and J E McDermott (2020) ‘Ten Simple Rules to becoming a principal investigator’ PLOS Computational Biology,16, 2, pp. 4.</a:t>
            </a:r>
            <a:endParaRPr lang="en-US" sz="3200" b="0" dirty="0"/>
          </a:p>
        </p:txBody>
      </p:sp>
    </p:spTree>
    <p:extLst>
      <p:ext uri="{BB962C8B-B14F-4D97-AF65-F5344CB8AC3E}">
        <p14:creationId xmlns:p14="http://schemas.microsoft.com/office/powerpoint/2010/main" val="366629147"/>
      </p:ext>
    </p:extLst>
  </p:cSld>
  <p:clrMapOvr>
    <a:masterClrMapping/>
  </p:clrMapOvr>
  <p:transition spd="med" advTm="1853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00" y="1015200"/>
            <a:ext cx="22453200" cy="971269"/>
          </a:xfrm>
        </p:spPr>
        <p:txBody>
          <a:bodyPr/>
          <a:lstStyle/>
          <a:p>
            <a:r>
              <a:rPr lang="en-US" dirty="0"/>
              <a:t>Role of the PI put another way…continued</a:t>
            </a:r>
          </a:p>
        </p:txBody>
      </p:sp>
      <p:sp>
        <p:nvSpPr>
          <p:cNvPr id="3" name="Text Placeholder 2"/>
          <p:cNvSpPr>
            <a:spLocks noGrp="1"/>
          </p:cNvSpPr>
          <p:nvPr>
            <p:ph type="body" sz="quarter" idx="1"/>
          </p:nvPr>
        </p:nvSpPr>
        <p:spPr>
          <a:xfrm>
            <a:off x="964800" y="2821538"/>
            <a:ext cx="9986736" cy="2723948"/>
          </a:xfrm>
        </p:spPr>
        <p:txBody>
          <a:bodyPr/>
          <a:lstStyle/>
          <a:p>
            <a:r>
              <a:rPr lang="en-US" sz="4400" dirty="0"/>
              <a:t>‘</a:t>
            </a:r>
            <a:r>
              <a:rPr lang="en-GB" sz="4400" dirty="0"/>
              <a:t>… As a teacher you are expected to inspire and educate the next generation with a range of teaching styles that are appropriate for either 300 students in a lecture or for a single student, as a mentor...’ </a:t>
            </a:r>
          </a:p>
        </p:txBody>
      </p:sp>
      <p:sp>
        <p:nvSpPr>
          <p:cNvPr id="4" name="Rectangle 3">
            <a:extLst>
              <a:ext uri="{FF2B5EF4-FFF2-40B4-BE49-F238E27FC236}">
                <a16:creationId xmlns:a16="http://schemas.microsoft.com/office/drawing/2014/main" id="{7258340E-C7AF-4124-B488-8E7525AA1921}"/>
              </a:ext>
            </a:extLst>
          </p:cNvPr>
          <p:cNvSpPr/>
          <p:nvPr/>
        </p:nvSpPr>
        <p:spPr>
          <a:xfrm>
            <a:off x="13806168" y="2821538"/>
            <a:ext cx="9611832" cy="7421525"/>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F52F0691-E9D5-42AA-AB1B-F669D7A7577B}"/>
              </a:ext>
            </a:extLst>
          </p:cNvPr>
          <p:cNvSpPr txBox="1"/>
          <p:nvPr/>
        </p:nvSpPr>
        <p:spPr>
          <a:xfrm>
            <a:off x="14375010" y="3175397"/>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Fundraising</a:t>
            </a:r>
          </a:p>
        </p:txBody>
      </p:sp>
      <p:sp>
        <p:nvSpPr>
          <p:cNvPr id="6" name="TextBox 5">
            <a:extLst>
              <a:ext uri="{FF2B5EF4-FFF2-40B4-BE49-F238E27FC236}">
                <a16:creationId xmlns:a16="http://schemas.microsoft.com/office/drawing/2014/main" id="{A37E8A24-0EAF-4A9F-9BEC-8DB7CCA78204}"/>
              </a:ext>
            </a:extLst>
          </p:cNvPr>
          <p:cNvSpPr txBox="1"/>
          <p:nvPr/>
        </p:nvSpPr>
        <p:spPr>
          <a:xfrm>
            <a:off x="14375010" y="4073650"/>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Fund/budget management</a:t>
            </a:r>
          </a:p>
        </p:txBody>
      </p:sp>
      <p:sp>
        <p:nvSpPr>
          <p:cNvPr id="7" name="TextBox 6">
            <a:extLst>
              <a:ext uri="{FF2B5EF4-FFF2-40B4-BE49-F238E27FC236}">
                <a16:creationId xmlns:a16="http://schemas.microsoft.com/office/drawing/2014/main" id="{9C9A31C5-661F-4A77-9246-41C47365ECBA}"/>
              </a:ext>
            </a:extLst>
          </p:cNvPr>
          <p:cNvSpPr txBox="1"/>
          <p:nvPr/>
        </p:nvSpPr>
        <p:spPr>
          <a:xfrm>
            <a:off x="14375010" y="7139793"/>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Training and managing people</a:t>
            </a:r>
          </a:p>
        </p:txBody>
      </p:sp>
      <p:sp>
        <p:nvSpPr>
          <p:cNvPr id="8" name="TextBox 7">
            <a:extLst>
              <a:ext uri="{FF2B5EF4-FFF2-40B4-BE49-F238E27FC236}">
                <a16:creationId xmlns:a16="http://schemas.microsoft.com/office/drawing/2014/main" id="{0F0E631E-6BC6-416C-8CAB-8BC62803398D}"/>
              </a:ext>
            </a:extLst>
          </p:cNvPr>
          <p:cNvSpPr txBox="1"/>
          <p:nvPr/>
        </p:nvSpPr>
        <p:spPr>
          <a:xfrm>
            <a:off x="14375010" y="5415104"/>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Requisition management</a:t>
            </a:r>
          </a:p>
        </p:txBody>
      </p:sp>
      <p:sp>
        <p:nvSpPr>
          <p:cNvPr id="9" name="TextBox 8">
            <a:extLst>
              <a:ext uri="{FF2B5EF4-FFF2-40B4-BE49-F238E27FC236}">
                <a16:creationId xmlns:a16="http://schemas.microsoft.com/office/drawing/2014/main" id="{7A3C16F9-D742-471B-8EFB-2300CADF7AAC}"/>
              </a:ext>
            </a:extLst>
          </p:cNvPr>
          <p:cNvSpPr txBox="1"/>
          <p:nvPr/>
        </p:nvSpPr>
        <p:spPr>
          <a:xfrm>
            <a:off x="19203963" y="5663775"/>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Communication</a:t>
            </a:r>
          </a:p>
        </p:txBody>
      </p:sp>
      <p:sp>
        <p:nvSpPr>
          <p:cNvPr id="10" name="TextBox 9">
            <a:extLst>
              <a:ext uri="{FF2B5EF4-FFF2-40B4-BE49-F238E27FC236}">
                <a16:creationId xmlns:a16="http://schemas.microsoft.com/office/drawing/2014/main" id="{950E736B-2724-4ED2-A5EA-D44DB39988F2}"/>
              </a:ext>
            </a:extLst>
          </p:cNvPr>
          <p:cNvSpPr txBox="1"/>
          <p:nvPr/>
        </p:nvSpPr>
        <p:spPr>
          <a:xfrm>
            <a:off x="19203963" y="3005999"/>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Project management</a:t>
            </a:r>
          </a:p>
        </p:txBody>
      </p:sp>
      <p:sp>
        <p:nvSpPr>
          <p:cNvPr id="11" name="TextBox 10">
            <a:extLst>
              <a:ext uri="{FF2B5EF4-FFF2-40B4-BE49-F238E27FC236}">
                <a16:creationId xmlns:a16="http://schemas.microsoft.com/office/drawing/2014/main" id="{7569AC46-9AF0-49C5-A643-A02B47C4C435}"/>
              </a:ext>
            </a:extLst>
          </p:cNvPr>
          <p:cNvSpPr txBox="1"/>
          <p:nvPr/>
        </p:nvSpPr>
        <p:spPr>
          <a:xfrm>
            <a:off x="19203963" y="4556666"/>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3200" b="0" dirty="0">
                <a:solidFill>
                  <a:schemeClr val="bg1"/>
                </a:solidFill>
                <a:latin typeface="Arial" panose="020B0604020202020204" pitchFamily="34" charset="0"/>
                <a:cs typeface="Arial" panose="020B0604020202020204" pitchFamily="34" charset="0"/>
              </a:rPr>
              <a:t>Horizon scanning</a:t>
            </a:r>
            <a:endPar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endParaRPr>
          </a:p>
        </p:txBody>
      </p:sp>
      <p:sp>
        <p:nvSpPr>
          <p:cNvPr id="12" name="TextBox 11">
            <a:extLst>
              <a:ext uri="{FF2B5EF4-FFF2-40B4-BE49-F238E27FC236}">
                <a16:creationId xmlns:a16="http://schemas.microsoft.com/office/drawing/2014/main" id="{29E68B60-8C48-4E59-BA9F-76D08B95D88D}"/>
              </a:ext>
            </a:extLst>
          </p:cNvPr>
          <p:cNvSpPr txBox="1"/>
          <p:nvPr/>
        </p:nvSpPr>
        <p:spPr>
          <a:xfrm>
            <a:off x="19203963" y="6633817"/>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Teaching</a:t>
            </a:r>
          </a:p>
        </p:txBody>
      </p:sp>
      <p:sp>
        <p:nvSpPr>
          <p:cNvPr id="15" name="TextBox 14">
            <a:extLst>
              <a:ext uri="{FF2B5EF4-FFF2-40B4-BE49-F238E27FC236}">
                <a16:creationId xmlns:a16="http://schemas.microsoft.com/office/drawing/2014/main" id="{2979DA13-9D0C-4836-988B-F3CE662CFECC}"/>
              </a:ext>
            </a:extLst>
          </p:cNvPr>
          <p:cNvSpPr txBox="1"/>
          <p:nvPr/>
        </p:nvSpPr>
        <p:spPr>
          <a:xfrm>
            <a:off x="14375010" y="8840690"/>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Public engagement</a:t>
            </a:r>
          </a:p>
        </p:txBody>
      </p:sp>
      <p:sp>
        <p:nvSpPr>
          <p:cNvPr id="16" name="Arrow: Right 15">
            <a:extLst>
              <a:ext uri="{FF2B5EF4-FFF2-40B4-BE49-F238E27FC236}">
                <a16:creationId xmlns:a16="http://schemas.microsoft.com/office/drawing/2014/main" id="{C45B5839-F947-4CD1-964E-12AC415E7377}"/>
              </a:ext>
            </a:extLst>
          </p:cNvPr>
          <p:cNvSpPr/>
          <p:nvPr/>
        </p:nvSpPr>
        <p:spPr>
          <a:xfrm>
            <a:off x="11422702" y="6065404"/>
            <a:ext cx="1827029" cy="1319204"/>
          </a:xfrm>
          <a:prstGeom prst="rightArrow">
            <a:avLst/>
          </a:prstGeom>
          <a:solidFill>
            <a:srgbClr val="A3A8A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TextBox 17"/>
          <p:cNvSpPr txBox="1"/>
          <p:nvPr/>
        </p:nvSpPr>
        <p:spPr>
          <a:xfrm>
            <a:off x="964800" y="8659293"/>
            <a:ext cx="998673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3200" b="0" dirty="0"/>
              <a:t>From J S </a:t>
            </a:r>
            <a:r>
              <a:rPr lang="en-GB" sz="3200" b="0" dirty="0" err="1"/>
              <a:t>Tregoning</a:t>
            </a:r>
            <a:r>
              <a:rPr lang="en-GB" sz="3200" b="0" dirty="0"/>
              <a:t> and J E McDermott (2020) ‘Ten Simple Rules to becoming a principal investigator’ PLOS Computational Biology,16, 2, pp. 4.</a:t>
            </a:r>
            <a:endParaRPr lang="en-US" sz="3200" b="0" dirty="0"/>
          </a:p>
        </p:txBody>
      </p:sp>
    </p:spTree>
    <p:extLst>
      <p:ext uri="{BB962C8B-B14F-4D97-AF65-F5344CB8AC3E}">
        <p14:creationId xmlns:p14="http://schemas.microsoft.com/office/powerpoint/2010/main" val="3324892043"/>
      </p:ext>
    </p:extLst>
  </p:cSld>
  <p:clrMapOvr>
    <a:masterClrMapping/>
  </p:clrMapOvr>
  <p:transition spd="med" advTm="385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00" y="1015200"/>
            <a:ext cx="22453200" cy="971269"/>
          </a:xfrm>
        </p:spPr>
        <p:txBody>
          <a:bodyPr/>
          <a:lstStyle/>
          <a:p>
            <a:r>
              <a:rPr lang="en-US" dirty="0"/>
              <a:t>Role of the PI put another way…continued</a:t>
            </a:r>
          </a:p>
        </p:txBody>
      </p:sp>
      <p:sp>
        <p:nvSpPr>
          <p:cNvPr id="3" name="Text Placeholder 2"/>
          <p:cNvSpPr>
            <a:spLocks noGrp="1"/>
          </p:cNvSpPr>
          <p:nvPr>
            <p:ph type="body" sz="quarter" idx="1"/>
          </p:nvPr>
        </p:nvSpPr>
        <p:spPr>
          <a:xfrm>
            <a:off x="964800" y="2821538"/>
            <a:ext cx="9986736" cy="2723948"/>
          </a:xfrm>
        </p:spPr>
        <p:txBody>
          <a:bodyPr/>
          <a:lstStyle/>
          <a:p>
            <a:r>
              <a:rPr lang="en-US" sz="4400" dirty="0"/>
              <a:t>‘</a:t>
            </a:r>
            <a:r>
              <a:rPr lang="en-GB" sz="4400" dirty="0"/>
              <a:t>… On top of this, you are expected to help with the administration of a large complex organization with upwards of 10,000 staff. Hiring good people can help to distribute some of this load.’ </a:t>
            </a:r>
          </a:p>
          <a:p>
            <a:endParaRPr lang="en-GB" sz="4400" dirty="0"/>
          </a:p>
        </p:txBody>
      </p:sp>
      <p:sp>
        <p:nvSpPr>
          <p:cNvPr id="4" name="Rectangle 3">
            <a:extLst>
              <a:ext uri="{FF2B5EF4-FFF2-40B4-BE49-F238E27FC236}">
                <a16:creationId xmlns:a16="http://schemas.microsoft.com/office/drawing/2014/main" id="{7258340E-C7AF-4124-B488-8E7525AA1921}"/>
              </a:ext>
            </a:extLst>
          </p:cNvPr>
          <p:cNvSpPr/>
          <p:nvPr/>
        </p:nvSpPr>
        <p:spPr>
          <a:xfrm>
            <a:off x="13806168" y="2821538"/>
            <a:ext cx="9611832" cy="7421525"/>
          </a:xfrm>
          <a:prstGeom prst="rect">
            <a:avLst/>
          </a:prstGeom>
          <a:solidFill>
            <a:srgbClr val="5959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F52F0691-E9D5-42AA-AB1B-F669D7A7577B}"/>
              </a:ext>
            </a:extLst>
          </p:cNvPr>
          <p:cNvSpPr txBox="1"/>
          <p:nvPr/>
        </p:nvSpPr>
        <p:spPr>
          <a:xfrm>
            <a:off x="14375010" y="3175397"/>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Fundraising</a:t>
            </a:r>
          </a:p>
        </p:txBody>
      </p:sp>
      <p:sp>
        <p:nvSpPr>
          <p:cNvPr id="6" name="TextBox 5">
            <a:extLst>
              <a:ext uri="{FF2B5EF4-FFF2-40B4-BE49-F238E27FC236}">
                <a16:creationId xmlns:a16="http://schemas.microsoft.com/office/drawing/2014/main" id="{A37E8A24-0EAF-4A9F-9BEC-8DB7CCA78204}"/>
              </a:ext>
            </a:extLst>
          </p:cNvPr>
          <p:cNvSpPr txBox="1"/>
          <p:nvPr/>
        </p:nvSpPr>
        <p:spPr>
          <a:xfrm>
            <a:off x="14375010" y="4073650"/>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Fund/budget management</a:t>
            </a:r>
          </a:p>
        </p:txBody>
      </p:sp>
      <p:sp>
        <p:nvSpPr>
          <p:cNvPr id="7" name="TextBox 6">
            <a:extLst>
              <a:ext uri="{FF2B5EF4-FFF2-40B4-BE49-F238E27FC236}">
                <a16:creationId xmlns:a16="http://schemas.microsoft.com/office/drawing/2014/main" id="{9C9A31C5-661F-4A77-9246-41C47365ECBA}"/>
              </a:ext>
            </a:extLst>
          </p:cNvPr>
          <p:cNvSpPr txBox="1"/>
          <p:nvPr/>
        </p:nvSpPr>
        <p:spPr>
          <a:xfrm>
            <a:off x="14375010" y="7139793"/>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Training and managing people</a:t>
            </a:r>
          </a:p>
        </p:txBody>
      </p:sp>
      <p:sp>
        <p:nvSpPr>
          <p:cNvPr id="8" name="TextBox 7">
            <a:extLst>
              <a:ext uri="{FF2B5EF4-FFF2-40B4-BE49-F238E27FC236}">
                <a16:creationId xmlns:a16="http://schemas.microsoft.com/office/drawing/2014/main" id="{0F0E631E-6BC6-416C-8CAB-8BC62803398D}"/>
              </a:ext>
            </a:extLst>
          </p:cNvPr>
          <p:cNvSpPr txBox="1"/>
          <p:nvPr/>
        </p:nvSpPr>
        <p:spPr>
          <a:xfrm>
            <a:off x="14375010" y="5415104"/>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Requisition management</a:t>
            </a:r>
          </a:p>
        </p:txBody>
      </p:sp>
      <p:sp>
        <p:nvSpPr>
          <p:cNvPr id="9" name="TextBox 8">
            <a:extLst>
              <a:ext uri="{FF2B5EF4-FFF2-40B4-BE49-F238E27FC236}">
                <a16:creationId xmlns:a16="http://schemas.microsoft.com/office/drawing/2014/main" id="{7A3C16F9-D742-471B-8EFB-2300CADF7AAC}"/>
              </a:ext>
            </a:extLst>
          </p:cNvPr>
          <p:cNvSpPr txBox="1"/>
          <p:nvPr/>
        </p:nvSpPr>
        <p:spPr>
          <a:xfrm>
            <a:off x="19203963" y="5663775"/>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Communication</a:t>
            </a:r>
          </a:p>
        </p:txBody>
      </p:sp>
      <p:sp>
        <p:nvSpPr>
          <p:cNvPr id="10" name="TextBox 9">
            <a:extLst>
              <a:ext uri="{FF2B5EF4-FFF2-40B4-BE49-F238E27FC236}">
                <a16:creationId xmlns:a16="http://schemas.microsoft.com/office/drawing/2014/main" id="{950E736B-2724-4ED2-A5EA-D44DB39988F2}"/>
              </a:ext>
            </a:extLst>
          </p:cNvPr>
          <p:cNvSpPr txBox="1"/>
          <p:nvPr/>
        </p:nvSpPr>
        <p:spPr>
          <a:xfrm>
            <a:off x="19203963" y="3005999"/>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Project management</a:t>
            </a:r>
          </a:p>
        </p:txBody>
      </p:sp>
      <p:sp>
        <p:nvSpPr>
          <p:cNvPr id="11" name="TextBox 10">
            <a:extLst>
              <a:ext uri="{FF2B5EF4-FFF2-40B4-BE49-F238E27FC236}">
                <a16:creationId xmlns:a16="http://schemas.microsoft.com/office/drawing/2014/main" id="{7569AC46-9AF0-49C5-A643-A02B47C4C435}"/>
              </a:ext>
            </a:extLst>
          </p:cNvPr>
          <p:cNvSpPr txBox="1"/>
          <p:nvPr/>
        </p:nvSpPr>
        <p:spPr>
          <a:xfrm>
            <a:off x="19203963" y="4556666"/>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3200" b="0" dirty="0">
                <a:solidFill>
                  <a:schemeClr val="bg1"/>
                </a:solidFill>
                <a:latin typeface="Arial" panose="020B0604020202020204" pitchFamily="34" charset="0"/>
                <a:cs typeface="Arial" panose="020B0604020202020204" pitchFamily="34" charset="0"/>
              </a:rPr>
              <a:t>Horizon scanning</a:t>
            </a:r>
            <a:endPar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endParaRPr>
          </a:p>
        </p:txBody>
      </p:sp>
      <p:sp>
        <p:nvSpPr>
          <p:cNvPr id="12" name="TextBox 11">
            <a:extLst>
              <a:ext uri="{FF2B5EF4-FFF2-40B4-BE49-F238E27FC236}">
                <a16:creationId xmlns:a16="http://schemas.microsoft.com/office/drawing/2014/main" id="{29E68B60-8C48-4E59-BA9F-76D08B95D88D}"/>
              </a:ext>
            </a:extLst>
          </p:cNvPr>
          <p:cNvSpPr txBox="1"/>
          <p:nvPr/>
        </p:nvSpPr>
        <p:spPr>
          <a:xfrm>
            <a:off x="19203963" y="6633817"/>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Teaching</a:t>
            </a:r>
          </a:p>
        </p:txBody>
      </p:sp>
      <p:sp>
        <p:nvSpPr>
          <p:cNvPr id="13" name="TextBox 12">
            <a:extLst>
              <a:ext uri="{FF2B5EF4-FFF2-40B4-BE49-F238E27FC236}">
                <a16:creationId xmlns:a16="http://schemas.microsoft.com/office/drawing/2014/main" id="{0A7A5E65-A227-47C2-9B02-9D3F6F644442}"/>
              </a:ext>
            </a:extLst>
          </p:cNvPr>
          <p:cNvSpPr txBox="1"/>
          <p:nvPr/>
        </p:nvSpPr>
        <p:spPr>
          <a:xfrm>
            <a:off x="19203963" y="7740926"/>
            <a:ext cx="36576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Administrative duties</a:t>
            </a:r>
          </a:p>
        </p:txBody>
      </p:sp>
      <p:sp>
        <p:nvSpPr>
          <p:cNvPr id="14" name="TextBox 13">
            <a:extLst>
              <a:ext uri="{FF2B5EF4-FFF2-40B4-BE49-F238E27FC236}">
                <a16:creationId xmlns:a16="http://schemas.microsoft.com/office/drawing/2014/main" id="{EFBF1DF4-573A-4A4B-A30B-5DE992BC55B6}"/>
              </a:ext>
            </a:extLst>
          </p:cNvPr>
          <p:cNvSpPr txBox="1"/>
          <p:nvPr/>
        </p:nvSpPr>
        <p:spPr>
          <a:xfrm>
            <a:off x="19203963" y="9169334"/>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Hiring/recruitment</a:t>
            </a:r>
          </a:p>
        </p:txBody>
      </p:sp>
      <p:sp>
        <p:nvSpPr>
          <p:cNvPr id="15" name="TextBox 14">
            <a:extLst>
              <a:ext uri="{FF2B5EF4-FFF2-40B4-BE49-F238E27FC236}">
                <a16:creationId xmlns:a16="http://schemas.microsoft.com/office/drawing/2014/main" id="{2979DA13-9D0C-4836-988B-F3CE662CFECC}"/>
              </a:ext>
            </a:extLst>
          </p:cNvPr>
          <p:cNvSpPr txBox="1"/>
          <p:nvPr/>
        </p:nvSpPr>
        <p:spPr>
          <a:xfrm>
            <a:off x="14375010" y="8840690"/>
            <a:ext cx="3657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Neue"/>
              </a:rPr>
              <a:t>Public engagement</a:t>
            </a:r>
          </a:p>
        </p:txBody>
      </p:sp>
      <p:sp>
        <p:nvSpPr>
          <p:cNvPr id="16" name="Arrow: Right 15">
            <a:extLst>
              <a:ext uri="{FF2B5EF4-FFF2-40B4-BE49-F238E27FC236}">
                <a16:creationId xmlns:a16="http://schemas.microsoft.com/office/drawing/2014/main" id="{C45B5839-F947-4CD1-964E-12AC415E7377}"/>
              </a:ext>
            </a:extLst>
          </p:cNvPr>
          <p:cNvSpPr/>
          <p:nvPr/>
        </p:nvSpPr>
        <p:spPr>
          <a:xfrm>
            <a:off x="11422702" y="6065404"/>
            <a:ext cx="1827029" cy="1319204"/>
          </a:xfrm>
          <a:prstGeom prst="rightArrow">
            <a:avLst/>
          </a:prstGeom>
          <a:solidFill>
            <a:srgbClr val="A3A8A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p:cNvSpPr txBox="1"/>
          <p:nvPr/>
        </p:nvSpPr>
        <p:spPr>
          <a:xfrm>
            <a:off x="964800" y="8659293"/>
            <a:ext cx="998673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3200" b="0" dirty="0"/>
              <a:t>From J S </a:t>
            </a:r>
            <a:r>
              <a:rPr lang="en-GB" sz="3200" b="0" dirty="0" err="1"/>
              <a:t>Tregoning</a:t>
            </a:r>
            <a:r>
              <a:rPr lang="en-GB" sz="3200" b="0" dirty="0"/>
              <a:t> and J E McDermott (2020) ‘Ten Simple Rules to becoming a principal investigator’ PLOS Computational Biology,16, 2, pp. 4.</a:t>
            </a:r>
            <a:endParaRPr lang="en-US" sz="3200" b="0" dirty="0"/>
          </a:p>
        </p:txBody>
      </p:sp>
    </p:spTree>
    <p:extLst>
      <p:ext uri="{BB962C8B-B14F-4D97-AF65-F5344CB8AC3E}">
        <p14:creationId xmlns:p14="http://schemas.microsoft.com/office/powerpoint/2010/main" val="2463273838"/>
      </p:ext>
    </p:extLst>
  </p:cSld>
  <p:clrMapOvr>
    <a:masterClrMapping/>
  </p:clrMapOvr>
  <p:transition spd="med" advTm="2270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Expectations - Researcher Development Concordat</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799" y="3333750"/>
            <a:ext cx="21750821" cy="6566250"/>
          </a:xfrm>
        </p:spPr>
        <p:txBody>
          <a:bodyPr/>
          <a:lstStyle/>
          <a:p>
            <a:r>
              <a:rPr lang="en-GB" sz="4400" dirty="0"/>
              <a:t>“Agreement between stakeholders to improve the employment and support for researchers and researcher careers in higher education in the UK”</a:t>
            </a:r>
          </a:p>
          <a:p>
            <a:endParaRPr lang="en-GB" sz="4400" dirty="0"/>
          </a:p>
          <a:p>
            <a:r>
              <a:rPr lang="en-GB" sz="4400" dirty="0"/>
              <a:t>Stakeholders: Funders, Institutions, Researchers and Managers of Researchers.</a:t>
            </a:r>
          </a:p>
          <a:p>
            <a:endParaRPr lang="en-GB" sz="4400" dirty="0"/>
          </a:p>
          <a:p>
            <a:r>
              <a:rPr lang="en-GB" sz="4400" dirty="0"/>
              <a:t>Three principles:</a:t>
            </a:r>
          </a:p>
          <a:p>
            <a:pPr marL="1352550" indent="-358775"/>
            <a:r>
              <a:rPr lang="en-GB" sz="4400" dirty="0"/>
              <a:t>Environment and Culture</a:t>
            </a:r>
          </a:p>
          <a:p>
            <a:pPr marL="1352550" indent="-358775"/>
            <a:r>
              <a:rPr lang="en-GB" sz="4400" dirty="0"/>
              <a:t>Employment</a:t>
            </a:r>
          </a:p>
          <a:p>
            <a:pPr marL="1352550" indent="-358775"/>
            <a:r>
              <a:rPr lang="en-GB" sz="4400" dirty="0"/>
              <a:t>Professional and Career Development</a:t>
            </a:r>
          </a:p>
          <a:p>
            <a:pPr lvl="1"/>
            <a:endParaRPr lang="en-GB" sz="4000" dirty="0"/>
          </a:p>
        </p:txBody>
      </p:sp>
      <p:sp>
        <p:nvSpPr>
          <p:cNvPr id="7" name="Text Placeholder 3">
            <a:extLst>
              <a:ext uri="{FF2B5EF4-FFF2-40B4-BE49-F238E27FC236}">
                <a16:creationId xmlns:a16="http://schemas.microsoft.com/office/drawing/2014/main" id="{3B25AAA6-193F-446A-BBC5-ED2E2E1B0B46}"/>
              </a:ext>
            </a:extLst>
          </p:cNvPr>
          <p:cNvSpPr>
            <a:spLocks noGrp="1"/>
          </p:cNvSpPr>
          <p:nvPr>
            <p:ph type="body" sz="quarter" idx="10"/>
          </p:nvPr>
        </p:nvSpPr>
        <p:spPr>
          <a:xfrm>
            <a:off x="965199" y="9899650"/>
            <a:ext cx="8539747" cy="1090613"/>
          </a:xfrm>
        </p:spPr>
        <p:txBody>
          <a:bodyPr/>
          <a:lstStyle/>
          <a:p>
            <a:r>
              <a:rPr lang="en-GB" sz="3200" dirty="0">
                <a:solidFill>
                  <a:schemeClr val="tx1"/>
                </a:solidFill>
              </a:rPr>
              <a:t>UK Concordat to Support the Career Development of Researchers (2019)</a:t>
            </a:r>
          </a:p>
          <a:p>
            <a:r>
              <a:rPr lang="en-GB" dirty="0">
                <a:solidFill>
                  <a:schemeClr val="tx1"/>
                </a:solidFill>
              </a:rPr>
              <a:t>https://researcherdevelopmentconcordat.ac.uk/ </a:t>
            </a:r>
          </a:p>
        </p:txBody>
      </p:sp>
    </p:spTree>
    <p:extLst>
      <p:ext uri="{BB962C8B-B14F-4D97-AF65-F5344CB8AC3E}">
        <p14:creationId xmlns:p14="http://schemas.microsoft.com/office/powerpoint/2010/main" val="3952740535"/>
      </p:ext>
    </p:extLst>
  </p:cSld>
  <p:clrMapOvr>
    <a:masterClrMapping/>
  </p:clrMapOvr>
  <p:transition spd="med" advTm="3082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Researcher Development Concordat – Institutions</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800" y="2754000"/>
            <a:ext cx="22015516" cy="7146000"/>
          </a:xfrm>
        </p:spPr>
        <p:txBody>
          <a:bodyPr/>
          <a:lstStyle/>
          <a:p>
            <a:pPr marL="723900" indent="-723900">
              <a:buFont typeface="+mj-lt"/>
              <a:buAutoNum type="arabicPeriod"/>
            </a:pPr>
            <a:r>
              <a:rPr lang="en-GB" sz="4800" dirty="0"/>
              <a:t>Provide opportunities, structured support, encouragement and time for researchers to engage in a minimum of 10 days professional development pro rata per year, recognising that researchers will pursue careers across a wide range of employment sectors. </a:t>
            </a:r>
          </a:p>
          <a:p>
            <a:pPr marL="723900" indent="-723900">
              <a:buFont typeface="+mj-lt"/>
              <a:buAutoNum type="arabicPeriod"/>
            </a:pPr>
            <a:endParaRPr lang="en-GB" sz="4800" dirty="0"/>
          </a:p>
          <a:p>
            <a:pPr marL="723900" indent="-723900">
              <a:buFont typeface="+mj-lt"/>
              <a:buAutoNum type="arabicPeriod"/>
            </a:pPr>
            <a:r>
              <a:rPr lang="en-GB" sz="4800" dirty="0"/>
              <a:t>Provide training, structured support, and time for managers to engage in meaningful career development reviews with their researchers. </a:t>
            </a:r>
          </a:p>
          <a:p>
            <a:pPr marL="0" indent="0">
              <a:buNone/>
            </a:pPr>
            <a:endParaRPr lang="en-GB" sz="1800" dirty="0"/>
          </a:p>
        </p:txBody>
      </p:sp>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a:xfrm>
            <a:off x="965199" y="9899650"/>
            <a:ext cx="8539747" cy="1090613"/>
          </a:xfrm>
        </p:spPr>
        <p:txBody>
          <a:bodyPr/>
          <a:lstStyle/>
          <a:p>
            <a:r>
              <a:rPr lang="en-GB" sz="3200" dirty="0">
                <a:solidFill>
                  <a:schemeClr val="tx1"/>
                </a:solidFill>
              </a:rPr>
              <a:t>UK Concordat to Support the Career Development of Researchers (2019)</a:t>
            </a:r>
          </a:p>
          <a:p>
            <a:r>
              <a:rPr lang="en-GB" dirty="0">
                <a:solidFill>
                  <a:schemeClr val="tx1"/>
                </a:solidFill>
              </a:rPr>
              <a:t>https://researcherdevelopmentconcordat.ac.uk/ </a:t>
            </a:r>
          </a:p>
        </p:txBody>
      </p:sp>
    </p:spTree>
    <p:extLst>
      <p:ext uri="{BB962C8B-B14F-4D97-AF65-F5344CB8AC3E}">
        <p14:creationId xmlns:p14="http://schemas.microsoft.com/office/powerpoint/2010/main" val="1048416343"/>
      </p:ext>
    </p:extLst>
  </p:cSld>
  <p:clrMapOvr>
    <a:masterClrMapping/>
  </p:clrMapOvr>
  <p:transition spd="med" advTm="1498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Researcher Development Concordat – PIs</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800" y="2754000"/>
            <a:ext cx="22015516" cy="7146000"/>
          </a:xfrm>
        </p:spPr>
        <p:txBody>
          <a:bodyPr/>
          <a:lstStyle/>
          <a:p>
            <a:pPr marL="742950" indent="-742950">
              <a:buFont typeface="+mj-lt"/>
              <a:buAutoNum type="arabicPeriod"/>
            </a:pPr>
            <a:r>
              <a:rPr lang="en-GB" sz="4800" dirty="0">
                <a:latin typeface="Arial" panose="020B0604020202020204" pitchFamily="34" charset="0"/>
                <a:cs typeface="Arial" panose="020B0604020202020204" pitchFamily="34" charset="0"/>
              </a:rPr>
              <a:t>Engage in regular career development discussions with their researchers, including holding a career development review at least annually. </a:t>
            </a:r>
          </a:p>
          <a:p>
            <a:pPr marL="742950" indent="-742950">
              <a:buFont typeface="+mj-lt"/>
              <a:buAutoNum type="arabicPeriod"/>
            </a:pPr>
            <a:endParaRPr lang="en-GB" sz="4800" dirty="0">
              <a:latin typeface="Arial" panose="020B0604020202020204" pitchFamily="34" charset="0"/>
              <a:cs typeface="Arial" panose="020B0604020202020204" pitchFamily="34" charset="0"/>
            </a:endParaRPr>
          </a:p>
          <a:p>
            <a:pPr marL="742950" indent="-742950">
              <a:buFont typeface="+mj-lt"/>
              <a:buAutoNum type="arabicPeriod"/>
            </a:pPr>
            <a:r>
              <a:rPr lang="en-GB" sz="4800" dirty="0">
                <a:latin typeface="Arial" panose="020B0604020202020204" pitchFamily="34" charset="0"/>
                <a:cs typeface="Arial" panose="020B0604020202020204" pitchFamily="34" charset="0"/>
              </a:rPr>
              <a:t>Support researchers in exploring and preparing for a diversity of careers, for example, through the use of mentors and careers professionals, training, and secondments. </a:t>
            </a:r>
          </a:p>
          <a:p>
            <a:pPr marL="742950" indent="-742950">
              <a:buFont typeface="+mj-lt"/>
              <a:buAutoNum type="arabicPeriod"/>
            </a:pPr>
            <a:endParaRPr lang="en-GB" sz="4800" dirty="0">
              <a:latin typeface="Arial" panose="020B0604020202020204" pitchFamily="34" charset="0"/>
              <a:cs typeface="Arial" panose="020B0604020202020204" pitchFamily="34" charset="0"/>
            </a:endParaRPr>
          </a:p>
          <a:p>
            <a:pPr marL="742950" indent="-742950">
              <a:buFont typeface="+mj-lt"/>
              <a:buAutoNum type="arabicPeriod"/>
            </a:pPr>
            <a:r>
              <a:rPr lang="en-GB" sz="4800" dirty="0">
                <a:latin typeface="Arial" panose="020B0604020202020204" pitchFamily="34" charset="0"/>
                <a:cs typeface="Arial" panose="020B0604020202020204" pitchFamily="34" charset="0"/>
              </a:rPr>
              <a:t>Allocate a minimum of 10 days pro rata, per year, for their researchers to engage with professional development, supporting researchers to balance the delivery of their research and their own professional development. </a:t>
            </a:r>
          </a:p>
          <a:p>
            <a:pPr marL="0" indent="0">
              <a:buNone/>
            </a:pPr>
            <a:endParaRPr lang="en-GB" sz="3200" dirty="0"/>
          </a:p>
        </p:txBody>
      </p:sp>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a:xfrm>
            <a:off x="965199" y="9899650"/>
            <a:ext cx="8539747" cy="1090613"/>
          </a:xfrm>
        </p:spPr>
        <p:txBody>
          <a:bodyPr/>
          <a:lstStyle/>
          <a:p>
            <a:r>
              <a:rPr lang="en-GB" sz="3200" dirty="0">
                <a:solidFill>
                  <a:schemeClr val="tx1"/>
                </a:solidFill>
              </a:rPr>
              <a:t>UK Concordat to Support the Career Development of Researchers (2019)</a:t>
            </a:r>
          </a:p>
          <a:p>
            <a:r>
              <a:rPr lang="en-GB" dirty="0">
                <a:solidFill>
                  <a:schemeClr val="tx1"/>
                </a:solidFill>
              </a:rPr>
              <a:t>https://researcherdevelopmentconcordat.ac.uk/ </a:t>
            </a:r>
          </a:p>
        </p:txBody>
      </p:sp>
    </p:spTree>
    <p:extLst>
      <p:ext uri="{BB962C8B-B14F-4D97-AF65-F5344CB8AC3E}">
        <p14:creationId xmlns:p14="http://schemas.microsoft.com/office/powerpoint/2010/main" val="1938426208"/>
      </p:ext>
    </p:extLst>
  </p:cSld>
  <p:clrMapOvr>
    <a:masterClrMapping/>
  </p:clrMapOvr>
  <p:transition spd="med" advTm="1503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670-EEB7-45FF-8CC7-37794CC5DF9B}"/>
              </a:ext>
            </a:extLst>
          </p:cNvPr>
          <p:cNvSpPr>
            <a:spLocks noGrp="1"/>
          </p:cNvSpPr>
          <p:nvPr>
            <p:ph type="title"/>
          </p:nvPr>
        </p:nvSpPr>
        <p:spPr/>
        <p:txBody>
          <a:bodyPr/>
          <a:lstStyle/>
          <a:p>
            <a:r>
              <a:rPr lang="en-GB" dirty="0"/>
              <a:t>Researcher Development Concordat – Postdocs</a:t>
            </a:r>
          </a:p>
        </p:txBody>
      </p:sp>
      <p:sp>
        <p:nvSpPr>
          <p:cNvPr id="3" name="Text Placeholder 2">
            <a:extLst>
              <a:ext uri="{FF2B5EF4-FFF2-40B4-BE49-F238E27FC236}">
                <a16:creationId xmlns:a16="http://schemas.microsoft.com/office/drawing/2014/main" id="{7E516DC8-05D0-4347-920C-7F78712E56D6}"/>
              </a:ext>
            </a:extLst>
          </p:cNvPr>
          <p:cNvSpPr>
            <a:spLocks noGrp="1"/>
          </p:cNvSpPr>
          <p:nvPr>
            <p:ph type="body" sz="quarter" idx="1"/>
          </p:nvPr>
        </p:nvSpPr>
        <p:spPr>
          <a:xfrm>
            <a:off x="964800" y="2754000"/>
            <a:ext cx="22015516" cy="7146000"/>
          </a:xfrm>
        </p:spPr>
        <p:txBody>
          <a:bodyPr/>
          <a:lstStyle/>
          <a:p>
            <a:pPr marL="723900" indent="-723900">
              <a:buFont typeface="+mj-lt"/>
              <a:buAutoNum type="arabicPeriod"/>
            </a:pPr>
            <a:r>
              <a:rPr lang="en-GB" sz="4800" dirty="0"/>
              <a:t>Take ownership of their career, identifying opportunities to work towards career goals, including engaging in a minimum of 10 days professional development pro rata per year. </a:t>
            </a:r>
          </a:p>
          <a:p>
            <a:pPr marL="723900" indent="-723900">
              <a:buFont typeface="+mj-lt"/>
              <a:buAutoNum type="arabicPeriod"/>
            </a:pPr>
            <a:r>
              <a:rPr lang="en-GB" sz="4800" dirty="0"/>
              <a:t>Explore and prepare for a range of employment options across different sectors, such as by making use of mentors, careers professionals, training and secondments. </a:t>
            </a:r>
          </a:p>
          <a:p>
            <a:pPr marL="723900" indent="-723900">
              <a:buFont typeface="+mj-lt"/>
              <a:buAutoNum type="arabicPeriod"/>
            </a:pPr>
            <a:r>
              <a:rPr lang="en-GB" sz="4800" dirty="0"/>
              <a:t>Maintain an up-to-date professional career development plan and build a portfolio of evidence demonstrating their experience, that can be used to support job applications.</a:t>
            </a:r>
          </a:p>
          <a:p>
            <a:pPr marL="723900" indent="-723900">
              <a:buFont typeface="+mj-lt"/>
              <a:buAutoNum type="arabicPeriod"/>
            </a:pPr>
            <a:r>
              <a:rPr lang="en-GB" sz="4800" dirty="0"/>
              <a:t>Positively engage in career development reviews with their managers.</a:t>
            </a:r>
          </a:p>
          <a:p>
            <a:pPr marL="0" indent="0">
              <a:buNone/>
            </a:pPr>
            <a:endParaRPr lang="en-GB" sz="2400" dirty="0"/>
          </a:p>
        </p:txBody>
      </p:sp>
      <p:sp>
        <p:nvSpPr>
          <p:cNvPr id="4" name="Text Placeholder 3">
            <a:extLst>
              <a:ext uri="{FF2B5EF4-FFF2-40B4-BE49-F238E27FC236}">
                <a16:creationId xmlns:a16="http://schemas.microsoft.com/office/drawing/2014/main" id="{930E4AEF-1299-463B-832E-293E93833698}"/>
              </a:ext>
            </a:extLst>
          </p:cNvPr>
          <p:cNvSpPr>
            <a:spLocks noGrp="1"/>
          </p:cNvSpPr>
          <p:nvPr>
            <p:ph type="body" sz="quarter" idx="10"/>
          </p:nvPr>
        </p:nvSpPr>
        <p:spPr>
          <a:xfrm>
            <a:off x="965199" y="9899650"/>
            <a:ext cx="8539747" cy="1090613"/>
          </a:xfrm>
        </p:spPr>
        <p:txBody>
          <a:bodyPr/>
          <a:lstStyle/>
          <a:p>
            <a:r>
              <a:rPr lang="en-GB" sz="3200" dirty="0">
                <a:solidFill>
                  <a:schemeClr val="tx1"/>
                </a:solidFill>
              </a:rPr>
              <a:t>UK Concordat to Support the Career Development of Researchers (2019)</a:t>
            </a:r>
          </a:p>
          <a:p>
            <a:r>
              <a:rPr lang="en-GB" dirty="0">
                <a:solidFill>
                  <a:schemeClr val="tx1"/>
                </a:solidFill>
              </a:rPr>
              <a:t>https://researcherdevelopmentconcordat.ac.uk/ </a:t>
            </a:r>
          </a:p>
        </p:txBody>
      </p:sp>
    </p:spTree>
    <p:extLst>
      <p:ext uri="{BB962C8B-B14F-4D97-AF65-F5344CB8AC3E}">
        <p14:creationId xmlns:p14="http://schemas.microsoft.com/office/powerpoint/2010/main" val="1413258254"/>
      </p:ext>
    </p:extLst>
  </p:cSld>
  <p:clrMapOvr>
    <a:masterClrMapping/>
  </p:clrMapOvr>
  <p:transition spd="med" advTm="20666"/>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8069</TotalTime>
  <Words>1194</Words>
  <Application>Microsoft Office PowerPoint</Application>
  <PresentationFormat>Custom</PresentationFormat>
  <Paragraphs>114</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CircularStd-Bold</vt:lpstr>
      <vt:lpstr>CircularStd-Book</vt:lpstr>
      <vt:lpstr>Helvetica Neue</vt:lpstr>
      <vt:lpstr>White</vt:lpstr>
      <vt:lpstr>PowerPoint Presentation</vt:lpstr>
      <vt:lpstr>What is the role of a PI? Definitions vary</vt:lpstr>
      <vt:lpstr>Role of the PI put another way…</vt:lpstr>
      <vt:lpstr>Role of the PI put another way…continued</vt:lpstr>
      <vt:lpstr>Role of the PI put another way…continued</vt:lpstr>
      <vt:lpstr>Expectations - Researcher Development Concordat</vt:lpstr>
      <vt:lpstr>Researcher Development Concordat – Institutions</vt:lpstr>
      <vt:lpstr>Researcher Development Concordat – PIs</vt:lpstr>
      <vt:lpstr>Researcher Development Concordat – Postdocs</vt:lpstr>
      <vt:lpstr>Where do postdocs look for career advice?</vt:lpstr>
      <vt:lpstr>Perspectives from postdocs</vt:lpstr>
      <vt:lpstr>Expectations for PIs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Silvestri, Stefania</cp:lastModifiedBy>
  <cp:revision>369</cp:revision>
  <dcterms:modified xsi:type="dcterms:W3CDTF">2024-08-23T08:14:31Z</dcterms:modified>
  <cp:category/>
</cp:coreProperties>
</file>