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443" r:id="rId3"/>
    <p:sldId id="449" r:id="rId4"/>
    <p:sldId id="442" r:id="rId5"/>
    <p:sldId id="445" r:id="rId6"/>
    <p:sldId id="444" r:id="rId7"/>
    <p:sldId id="285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87719" autoAdjust="0"/>
  </p:normalViewPr>
  <p:slideViewPr>
    <p:cSldViewPr snapToGrid="0" snapToObjects="1">
      <p:cViewPr varScale="1">
        <p:scale>
          <a:sx n="28" d="100"/>
          <a:sy n="28" d="100"/>
        </p:scale>
        <p:origin x="1168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23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8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Differences between academic and non-academic processes</a:t>
            </a:r>
          </a:p>
          <a:p>
            <a:r>
              <a:rPr lang="en-GB" dirty="0"/>
              <a:t>Importance of the STAR technique</a:t>
            </a:r>
          </a:p>
        </p:txBody>
      </p:sp>
    </p:spTree>
    <p:extLst>
      <p:ext uri="{BB962C8B-B14F-4D97-AF65-F5344CB8AC3E}">
        <p14:creationId xmlns:p14="http://schemas.microsoft.com/office/powerpoint/2010/main" val="37625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Differences between academic and non-academic processes</a:t>
            </a:r>
          </a:p>
          <a:p>
            <a:r>
              <a:rPr lang="en-GB" dirty="0"/>
              <a:t>Importance of the STAR technique</a:t>
            </a:r>
          </a:p>
        </p:txBody>
      </p:sp>
    </p:spTree>
    <p:extLst>
      <p:ext uri="{BB962C8B-B14F-4D97-AF65-F5344CB8AC3E}">
        <p14:creationId xmlns:p14="http://schemas.microsoft.com/office/powerpoint/2010/main" val="319559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4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72" r:id="rId5"/>
    <p:sldLayoutId id="2147483673" r:id="rId6"/>
    <p:sldLayoutId id="2147483674" r:id="rId7"/>
    <p:sldLayoutId id="2147483663" r:id="rId8"/>
    <p:sldLayoutId id="2147483675" r:id="rId9"/>
    <p:sldLayoutId id="2147483676" r:id="rId10"/>
    <p:sldLayoutId id="2147483664" r:id="rId11"/>
    <p:sldLayoutId id="2147483668" r:id="rId12"/>
    <p:sldLayoutId id="2147483665" r:id="rId13"/>
    <p:sldLayoutId id="2147483666" r:id="rId14"/>
    <p:sldLayoutId id="2147483669" r:id="rId15"/>
    <p:sldLayoutId id="2147483677" r:id="rId1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8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rosper.liverpool.ac.uk/" TargetMode="External"/><Relationship Id="rId5" Type="http://schemas.openxmlformats.org/officeDocument/2006/relationships/hyperlink" Target="mailto:prosper.postdoc@liverpool.ac.uk" TargetMode="External"/><Relationship Id="rId4" Type="http://schemas.openxmlformats.org/officeDocument/2006/relationships/hyperlink" Target="liv.ac.uk/prosperproject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892493"/>
            <a:ext cx="17907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8000" dirty="0"/>
          </a:p>
          <a:p>
            <a:pPr algn="l"/>
            <a:r>
              <a:rPr lang="en-GB" sz="8000" dirty="0"/>
              <a:t>Recruitment Processes</a:t>
            </a:r>
          </a:p>
          <a:p>
            <a:pPr algn="l"/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989904" y="6858000"/>
            <a:ext cx="12109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600" b="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 Andrew Holmes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Research Staff Developer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570E-0E8B-4A30-BCF9-5368B50BA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  <p:transition spd="med" advTm="2012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non-academic jobs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799" y="2721935"/>
            <a:ext cx="22453199" cy="7956998"/>
          </a:xfrm>
        </p:spPr>
        <p:txBody>
          <a:bodyPr/>
          <a:lstStyle/>
          <a:p>
            <a:pPr marL="0" lvl="0" indent="0">
              <a:buNone/>
            </a:pPr>
            <a:r>
              <a:rPr lang="en-GB" sz="5400" dirty="0"/>
              <a:t>Know what jobs you’d like:</a:t>
            </a:r>
          </a:p>
          <a:p>
            <a:pPr lvl="0"/>
            <a:r>
              <a:rPr lang="en-GB" sz="4800" dirty="0"/>
              <a:t>Prosper process (Reflect, Explore, Act)</a:t>
            </a:r>
          </a:p>
          <a:p>
            <a:pPr marL="361950" lvl="0" indent="0">
              <a:buNone/>
            </a:pPr>
            <a:r>
              <a:rPr lang="en-GB" sz="4800" dirty="0"/>
              <a:t>https://prosper.liverpool.ac.uk/postdocs/ </a:t>
            </a:r>
          </a:p>
          <a:p>
            <a:pPr marL="0" lvl="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44929710"/>
      </p:ext>
    </p:extLst>
  </p:cSld>
  <p:clrMapOvr>
    <a:masterClrMapping/>
  </p:clrMapOvr>
  <p:transition spd="med" advTm="5784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non-academic jobs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799" y="2721935"/>
            <a:ext cx="22453199" cy="7956998"/>
          </a:xfrm>
        </p:spPr>
        <p:txBody>
          <a:bodyPr/>
          <a:lstStyle/>
          <a:p>
            <a:pPr marL="0" lvl="0" indent="0">
              <a:buNone/>
            </a:pPr>
            <a:r>
              <a:rPr lang="en-GB" sz="5400" dirty="0"/>
              <a:t>Know what jobs you’d like:</a:t>
            </a:r>
          </a:p>
          <a:p>
            <a:pPr lvl="0"/>
            <a:r>
              <a:rPr lang="en-GB" sz="4800" dirty="0"/>
              <a:t>Prosper process (Reflect, Explore, Act)</a:t>
            </a:r>
          </a:p>
          <a:p>
            <a:pPr marL="361950" lvl="0" indent="0">
              <a:buNone/>
            </a:pPr>
            <a:r>
              <a:rPr lang="en-GB" sz="4800" dirty="0"/>
              <a:t>https://prosper.liverpool.ac.uk/postdocs/ </a:t>
            </a:r>
          </a:p>
          <a:p>
            <a:pPr marL="0" lvl="0" indent="0">
              <a:buNone/>
            </a:pPr>
            <a:endParaRPr lang="en-GB" sz="4800" dirty="0"/>
          </a:p>
          <a:p>
            <a:pPr marL="0" lvl="0" indent="0">
              <a:buNone/>
            </a:pPr>
            <a:r>
              <a:rPr lang="en-GB" sz="5400" dirty="0"/>
              <a:t>Finding the jobs you’d like:</a:t>
            </a:r>
          </a:p>
          <a:p>
            <a:pPr lvl="0"/>
            <a:r>
              <a:rPr lang="en-GB" sz="4800" dirty="0"/>
              <a:t>LinkedIn</a:t>
            </a:r>
          </a:p>
          <a:p>
            <a:pPr lvl="0"/>
            <a:endParaRPr lang="en-GB" sz="4800" dirty="0"/>
          </a:p>
          <a:p>
            <a:pPr lvl="0"/>
            <a:r>
              <a:rPr lang="en-GB" sz="4800" dirty="0"/>
              <a:t>Identify and target ideal organisations/roles, informational interviews</a:t>
            </a:r>
          </a:p>
          <a:p>
            <a:pPr lvl="0"/>
            <a:endParaRPr lang="en-GB" sz="4800" dirty="0"/>
          </a:p>
          <a:p>
            <a:pPr lvl="0"/>
            <a:r>
              <a:rPr lang="en-GB" sz="4800" dirty="0"/>
              <a:t>Job sites (e.g. Indeed, Reed, </a:t>
            </a:r>
            <a:r>
              <a:rPr lang="en-GB" sz="4800" dirty="0" err="1"/>
              <a:t>TotalJobs</a:t>
            </a:r>
            <a:r>
              <a:rPr lang="en-GB" sz="4800" dirty="0"/>
              <a:t>)</a:t>
            </a:r>
          </a:p>
          <a:p>
            <a:pPr lvl="0"/>
            <a:endParaRPr lang="en-GB" sz="4800" dirty="0"/>
          </a:p>
          <a:p>
            <a:pPr lvl="0"/>
            <a:r>
              <a:rPr lang="en-GB" sz="4800" dirty="0"/>
              <a:t>Recruiters</a:t>
            </a:r>
          </a:p>
        </p:txBody>
      </p:sp>
    </p:spTree>
    <p:extLst>
      <p:ext uri="{BB962C8B-B14F-4D97-AF65-F5344CB8AC3E}">
        <p14:creationId xmlns:p14="http://schemas.microsoft.com/office/powerpoint/2010/main" val="384658562"/>
      </p:ext>
    </p:extLst>
  </p:cSld>
  <p:clrMapOvr>
    <a:masterClrMapping/>
  </p:clrMapOvr>
  <p:transition spd="med" advTm="3464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processes beyond academia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799" y="2721935"/>
            <a:ext cx="22453199" cy="7956998"/>
          </a:xfrm>
        </p:spPr>
        <p:txBody>
          <a:bodyPr/>
          <a:lstStyle/>
          <a:p>
            <a:pPr marL="0" lvl="0" indent="0">
              <a:buNone/>
            </a:pPr>
            <a:r>
              <a:rPr lang="en-GB" sz="4800" dirty="0"/>
              <a:t>Initial stage:</a:t>
            </a:r>
          </a:p>
          <a:p>
            <a:pPr lvl="0"/>
            <a:r>
              <a:rPr lang="en-GB" sz="4400" dirty="0"/>
              <a:t>CV (2 page most common) and cover letter or supporting statement</a:t>
            </a:r>
          </a:p>
          <a:p>
            <a:pPr marL="0" lvl="0" indent="0">
              <a:buNone/>
            </a:pPr>
            <a:endParaRPr lang="en-GB" sz="4400" dirty="0"/>
          </a:p>
          <a:p>
            <a:pPr marL="0" lvl="0" indent="0">
              <a:buNone/>
            </a:pPr>
            <a:r>
              <a:rPr lang="en-GB" sz="4800" dirty="0"/>
              <a:t>Interview types:</a:t>
            </a:r>
          </a:p>
          <a:p>
            <a:pPr lvl="0"/>
            <a:r>
              <a:rPr lang="en-GB" sz="4400" dirty="0"/>
              <a:t>Competency interviews, strength-based interviews, case study interviews, technical/whiteboard interviews, portfolio interviews</a:t>
            </a:r>
          </a:p>
          <a:p>
            <a:pPr marL="0" lvl="0" indent="0">
              <a:buNone/>
            </a:pPr>
            <a:endParaRPr lang="en-GB" sz="4400" dirty="0"/>
          </a:p>
          <a:p>
            <a:pPr marL="0" lvl="0" indent="0">
              <a:buNone/>
            </a:pPr>
            <a:r>
              <a:rPr lang="en-GB" sz="4800" dirty="0"/>
              <a:t>Tests and exercises:</a:t>
            </a:r>
          </a:p>
          <a:p>
            <a:pPr>
              <a:buClr>
                <a:srgbClr val="000000"/>
              </a:buClr>
            </a:pPr>
            <a:r>
              <a:rPr lang="en-GB" sz="4400" dirty="0"/>
              <a:t>Presentations, aptitude tests, group exercises, case studies, e-tray/in-tray exercises </a:t>
            </a:r>
          </a:p>
          <a:p>
            <a:pPr>
              <a:buClr>
                <a:srgbClr val="000000"/>
              </a:buClr>
            </a:pPr>
            <a:endParaRPr lang="en-GB" sz="4400" dirty="0"/>
          </a:p>
          <a:p>
            <a:pPr marL="0" indent="0">
              <a:buNone/>
            </a:pPr>
            <a:r>
              <a:rPr lang="en-GB" sz="4800" dirty="0"/>
              <a:t>Formats:</a:t>
            </a:r>
          </a:p>
          <a:p>
            <a:pPr lvl="0"/>
            <a:r>
              <a:rPr lang="en-GB" sz="4400" dirty="0"/>
              <a:t>Phone, in person, online, group, informal, video/recorded, assessment centres</a:t>
            </a:r>
          </a:p>
          <a:p>
            <a:pPr marL="0" lv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91762833"/>
      </p:ext>
    </p:extLst>
  </p:cSld>
  <p:clrMapOvr>
    <a:masterClrMapping/>
  </p:clrMapOvr>
  <p:transition spd="med" advTm="5246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 – Postdoc Prompts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799" y="2721935"/>
            <a:ext cx="22453199" cy="7956998"/>
          </a:xfrm>
        </p:spPr>
        <p:txBody>
          <a:bodyPr/>
          <a:lstStyle/>
          <a:p>
            <a:pPr lvl="0"/>
            <a:r>
              <a:rPr lang="en-GB" sz="4400" dirty="0"/>
              <a:t>Discuss how they look for jobs</a:t>
            </a:r>
          </a:p>
          <a:p>
            <a:pPr marL="1428750" lvl="0" indent="-358775"/>
            <a:r>
              <a:rPr lang="en-GB" sz="4400" dirty="0"/>
              <a:t>Are their routes that you can signpost them towards?</a:t>
            </a:r>
          </a:p>
          <a:p>
            <a:pPr marL="1428750" lvl="0" indent="-358775"/>
            <a:r>
              <a:rPr lang="en-GB" sz="4400" dirty="0"/>
              <a:t>Do you know of any colleagues or institutions with openings coming up?</a:t>
            </a:r>
          </a:p>
          <a:p>
            <a:pPr marL="1428750" lvl="0" indent="-358775"/>
            <a:r>
              <a:rPr lang="en-GB" sz="4400" dirty="0"/>
              <a:t>Is there anyone working in a relevant area that you can connect them with?</a:t>
            </a:r>
          </a:p>
          <a:p>
            <a:pPr lvl="0"/>
            <a:endParaRPr lang="en-GB" sz="4400" dirty="0"/>
          </a:p>
          <a:p>
            <a:pPr lvl="0"/>
            <a:r>
              <a:rPr lang="en-GB" sz="4400" dirty="0"/>
              <a:t>Ask to be kept up to date with their applications</a:t>
            </a:r>
          </a:p>
          <a:p>
            <a:pPr marL="1428750" lvl="0" indent="-358775"/>
            <a:r>
              <a:rPr lang="en-GB" sz="4400" dirty="0"/>
              <a:t>Are they prepared for their interview, is there any support you can provide?</a:t>
            </a:r>
          </a:p>
          <a:p>
            <a:pPr marL="1428750" lvl="0" indent="-358775"/>
            <a:r>
              <a:rPr lang="en-GB" sz="4400" dirty="0"/>
              <a:t>Do they know the format of their interview? Can you signpost them to information about that type of interview? Could you talk through potential questions and their answers?</a:t>
            </a:r>
          </a:p>
          <a:p>
            <a:pPr lvl="0"/>
            <a:endParaRPr lang="en-GB" sz="4400" dirty="0"/>
          </a:p>
          <a:p>
            <a:pPr marL="0" lv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26094842"/>
      </p:ext>
    </p:extLst>
  </p:cSld>
  <p:clrMapOvr>
    <a:masterClrMapping/>
  </p:clrMapOvr>
  <p:transition spd="med" advTm="5333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Reflections on </a:t>
            </a:r>
            <a:r>
              <a:rPr lang="en-GB" dirty="0"/>
              <a:t>academic recruitment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799" y="2721935"/>
            <a:ext cx="22453199" cy="7956998"/>
          </a:xfrm>
        </p:spPr>
        <p:txBody>
          <a:bodyPr/>
          <a:lstStyle/>
          <a:p>
            <a:pPr lvl="0"/>
            <a:r>
              <a:rPr lang="en-GB" dirty="0"/>
              <a:t>What do you look for and value in a postdoc?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How do you assess these skills/abilities – CV, cover letter, interview, presentation, publication record?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How do you help postdocs ‘fill the gaps’?</a:t>
            </a:r>
          </a:p>
        </p:txBody>
      </p:sp>
    </p:spTree>
    <p:extLst>
      <p:ext uri="{BB962C8B-B14F-4D97-AF65-F5344CB8AC3E}">
        <p14:creationId xmlns:p14="http://schemas.microsoft.com/office/powerpoint/2010/main" val="314445448"/>
      </p:ext>
    </p:extLst>
  </p:cSld>
  <p:clrMapOvr>
    <a:masterClrMapping/>
  </p:clrMapOvr>
  <p:transition spd="med" advTm="6427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1341595" y="3404631"/>
            <a:ext cx="193906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Thank you for your time! </a:t>
            </a:r>
          </a:p>
          <a:p>
            <a:pPr algn="l"/>
            <a:endParaRPr lang="en-GB" sz="6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visit: </a:t>
            </a:r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liv.ac.uk/</a:t>
            </a:r>
            <a:r>
              <a:rPr lang="en-GB" sz="6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prosperproject</a:t>
            </a:r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6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touch: </a:t>
            </a:r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prosper.postdoc@liverpool.ac.uk</a:t>
            </a:r>
            <a:endParaRPr lang="en-GB" sz="6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Twitter: @</a:t>
            </a:r>
            <a:r>
              <a:rPr lang="en-GB" sz="6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ProsperPostdoc</a:t>
            </a:r>
            <a:endParaRPr lang="en-GB" sz="6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Prosper Portal: </a:t>
            </a:r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https://prosper.liverpool.ac.uk</a:t>
            </a:r>
            <a:r>
              <a:rPr lang="en-GB" sz="6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48DA-2151-43A7-B09E-C0326F3A9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3255A3-7CDC-FDE6-8BBD-E895FEC56E78}"/>
              </a:ext>
            </a:extLst>
          </p:cNvPr>
          <p:cNvGrpSpPr/>
          <p:nvPr/>
        </p:nvGrpSpPr>
        <p:grpSpPr>
          <a:xfrm>
            <a:off x="16326295" y="3104432"/>
            <a:ext cx="7682577" cy="2380577"/>
            <a:chOff x="13816180" y="5662227"/>
            <a:chExt cx="10567820" cy="32746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CA2914-D942-3D1D-5D72-1C90B9C3D51D}"/>
                </a:ext>
              </a:extLst>
            </p:cNvPr>
            <p:cNvSpPr/>
            <p:nvPr/>
          </p:nvSpPr>
          <p:spPr>
            <a:xfrm>
              <a:off x="13816180" y="7116380"/>
              <a:ext cx="10567820" cy="1820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sz="20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20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sz="2000" b="0" u="sng" dirty="0">
                  <a:latin typeface="Arial" panose="020B0604020202020204" pitchFamily="34" charset="0"/>
                  <a:cs typeface="Arial" panose="020B0604020202020204" pitchFamily="34" charset="0"/>
                  <a:hlinkClick r:id="rId8"/>
                </a:rPr>
                <a:t>https://creativecommons.org/licenses/by-nc-sa/4.0/</a:t>
              </a:r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8F6E32-8750-7B65-E5D8-36DD9D01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057964"/>
      </p:ext>
    </p:extLst>
  </p:cSld>
  <p:clrMapOvr>
    <a:masterClrMapping/>
  </p:clrMapOvr>
  <p:transition spd="med" advTm="5688"/>
</p:sld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8062</TotalTime>
  <Words>463</Words>
  <Application>Microsoft Office PowerPoint</Application>
  <PresentationFormat>Custom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CircularStd-Bold</vt:lpstr>
      <vt:lpstr>CircularStd-Book</vt:lpstr>
      <vt:lpstr>Helvetica Neue</vt:lpstr>
      <vt:lpstr>White</vt:lpstr>
      <vt:lpstr>PowerPoint Presentation</vt:lpstr>
      <vt:lpstr>How to find non-academic jobs    </vt:lpstr>
      <vt:lpstr>How to find non-academic jobs    </vt:lpstr>
      <vt:lpstr>Recruitment processes beyond academia   </vt:lpstr>
      <vt:lpstr>PI – Postdoc Prompts   </vt:lpstr>
      <vt:lpstr>Reflections on academic recruitment 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Silvestri, Stefania</cp:lastModifiedBy>
  <cp:revision>372</cp:revision>
  <dcterms:modified xsi:type="dcterms:W3CDTF">2024-08-23T08:14:56Z</dcterms:modified>
  <cp:category/>
</cp:coreProperties>
</file>