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386" r:id="rId4"/>
    <p:sldId id="422" r:id="rId5"/>
    <p:sldId id="434" r:id="rId6"/>
    <p:sldId id="426" r:id="rId7"/>
    <p:sldId id="428" r:id="rId8"/>
    <p:sldId id="429" r:id="rId9"/>
    <p:sldId id="435" r:id="rId10"/>
    <p:sldId id="430" r:id="rId11"/>
    <p:sldId id="288" r:id="rId12"/>
    <p:sldId id="289" r:id="rId13"/>
    <p:sldId id="290" r:id="rId14"/>
    <p:sldId id="281" r:id="rId15"/>
    <p:sldId id="287" r:id="rId16"/>
    <p:sldId id="291" r:id="rId17"/>
    <p:sldId id="292" r:id="rId18"/>
    <p:sldId id="436" r:id="rId19"/>
    <p:sldId id="431" r:id="rId20"/>
    <p:sldId id="437" r:id="rId21"/>
    <p:sldId id="432" r:id="rId22"/>
    <p:sldId id="285"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8AA"/>
    <a:srgbClr val="E4E8E5"/>
    <a:srgbClr val="59595A"/>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84267" autoAdjust="0"/>
  </p:normalViewPr>
  <p:slideViewPr>
    <p:cSldViewPr snapToGrid="0" snapToObjects="1">
      <p:cViewPr varScale="1">
        <p:scale>
          <a:sx n="26" d="100"/>
          <a:sy n="26" d="100"/>
        </p:scale>
        <p:origin x="1180" y="68"/>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9352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52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3655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6585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795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31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0608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392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5148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592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5366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723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0835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500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9072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561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415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2909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1839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2089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541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40422122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Tree>
    <p:extLst>
      <p:ext uri="{BB962C8B-B14F-4D97-AF65-F5344CB8AC3E}">
        <p14:creationId xmlns:p14="http://schemas.microsoft.com/office/powerpoint/2010/main" val="2811950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dirty="0"/>
              <a:t>Generic text goes in here. </a:t>
            </a:r>
          </a:p>
          <a:p>
            <a:pPr lvl="0"/>
            <a:r>
              <a:rPr lang="en-GB" dirty="0"/>
              <a:t>References or footnotes here.</a:t>
            </a:r>
          </a:p>
          <a:p>
            <a:pPr lvl="0"/>
            <a:r>
              <a:rPr lang="en-GB" dirty="0"/>
              <a:t>Can also</a:t>
            </a:r>
            <a:r>
              <a:rPr lang="en-US" dirty="0"/>
              <a:t> be repurposed for captions.</a:t>
            </a:r>
            <a:endParaRPr lang="en-GB" dirty="0"/>
          </a:p>
        </p:txBody>
      </p:sp>
    </p:spTree>
    <p:extLst>
      <p:ext uri="{BB962C8B-B14F-4D97-AF65-F5344CB8AC3E}">
        <p14:creationId xmlns:p14="http://schemas.microsoft.com/office/powerpoint/2010/main" val="8201281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dirty="0"/>
              <a:t>Title to this image goes here.</a:t>
            </a:r>
            <a:endParaRPr dirty="0"/>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dirty="0"/>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dirty="0"/>
              <a:t>Name Surname</a:t>
            </a:r>
            <a:endParaRPr dirty="0"/>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Email</a:t>
            </a:r>
          </a:p>
          <a:p>
            <a:r>
              <a:rPr lang="en-GB" dirty="0"/>
              <a:t>Other</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dirty="0">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dirty="0">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23/08/2024</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Tree>
    <p:extLst>
      <p:ext uri="{BB962C8B-B14F-4D97-AF65-F5344CB8AC3E}">
        <p14:creationId xmlns:p14="http://schemas.microsoft.com/office/powerpoint/2010/main" val="6926205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dirty="0"/>
              <a:t>Title of the document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 on one line</a:t>
            </a:r>
            <a:br>
              <a:rPr lang="en-GB" dirty="0"/>
            </a:br>
            <a:r>
              <a:rPr lang="en-GB" dirty="0"/>
              <a:t>or two lines.</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dirty="0"/>
              <a:t>Name of speaker. 00 Month 2020</a:t>
            </a:r>
            <a:endParaRPr lang="en-US" dirty="0"/>
          </a:p>
        </p:txBody>
      </p:sp>
    </p:spTree>
    <p:extLst>
      <p:ext uri="{BB962C8B-B14F-4D97-AF65-F5344CB8AC3E}">
        <p14:creationId xmlns:p14="http://schemas.microsoft.com/office/powerpoint/2010/main" val="5780539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417679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5600913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3036437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uFill>
                  <a:solidFill>
                    <a:schemeClr val="accent1"/>
                  </a:solidFill>
                </a:uFill>
                <a:latin typeface="Arial" panose="020B0604020202020204" pitchFamily="34" charset="0"/>
                <a:cs typeface="Arial" panose="020B0604020202020204" pitchFamily="34" charset="0"/>
              </a:rPr>
              <a:t>–</a:t>
            </a:r>
            <a:r>
              <a:rPr lang="en-GB" sz="5000" b="1" i="0" u="none" baseline="0" dirty="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dirty="0"/>
          </a:p>
        </p:txBody>
      </p:sp>
    </p:spTree>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72" r:id="rId5"/>
    <p:sldLayoutId id="2147483673" r:id="rId6"/>
    <p:sldLayoutId id="2147483674" r:id="rId7"/>
    <p:sldLayoutId id="2147483663" r:id="rId8"/>
    <p:sldLayoutId id="2147483675" r:id="rId9"/>
    <p:sldLayoutId id="2147483676" r:id="rId10"/>
    <p:sldLayoutId id="2147483664" r:id="rId11"/>
    <p:sldLayoutId id="2147483668" r:id="rId12"/>
    <p:sldLayoutId id="2147483665" r:id="rId13"/>
    <p:sldLayoutId id="2147483666" r:id="rId14"/>
    <p:sldLayoutId id="2147483669" r:id="rId15"/>
    <p:sldLayoutId id="2147483677" r:id="rId16"/>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8"/>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hyperlink" Target="https://prosper.liverpool.ac.uk/" TargetMode="External"/><Relationship Id="rId5" Type="http://schemas.openxmlformats.org/officeDocument/2006/relationships/hyperlink" Target="mailto:prosper.postdoc@liverpool.ac.uk" TargetMode="External"/><Relationship Id="rId4" Type="http://schemas.openxmlformats.org/officeDocument/2006/relationships/hyperlink" Target="liv.ac.uk/prosperproject" TargetMode="Externa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705" y="610257"/>
            <a:ext cx="22453200" cy="2225024"/>
          </a:xfrm>
        </p:spPr>
        <p:txBody>
          <a:bodyPr/>
          <a:lstStyle/>
          <a:p>
            <a:r>
              <a:rPr lang="en-US" sz="6000" dirty="0"/>
              <a:t>Basic premise of a LinkedIn profile</a:t>
            </a:r>
          </a:p>
        </p:txBody>
      </p:sp>
      <p:sp>
        <p:nvSpPr>
          <p:cNvPr id="5" name="Text Placeholder 4"/>
          <p:cNvSpPr>
            <a:spLocks noGrp="1"/>
          </p:cNvSpPr>
          <p:nvPr>
            <p:ph type="body" sz="quarter" idx="1"/>
          </p:nvPr>
        </p:nvSpPr>
        <p:spPr>
          <a:xfrm>
            <a:off x="508111" y="2035879"/>
            <a:ext cx="20498253" cy="1436555"/>
          </a:xfrm>
        </p:spPr>
        <p:txBody>
          <a:bodyPr/>
          <a:lstStyle/>
          <a:p>
            <a:r>
              <a:rPr lang="en-US" sz="6000" dirty="0"/>
              <a:t>It should </a:t>
            </a:r>
            <a:r>
              <a:rPr lang="en-US" sz="6000" u="sng" dirty="0"/>
              <a:t>position someone</a:t>
            </a:r>
            <a:r>
              <a:rPr lang="en-US" sz="6000" dirty="0"/>
              <a:t> for their </a:t>
            </a:r>
            <a:r>
              <a:rPr lang="en-US" sz="6000" u="sng" dirty="0"/>
              <a:t>next</a:t>
            </a:r>
            <a:r>
              <a:rPr lang="en-US" sz="6000" dirty="0"/>
              <a:t> career move. </a:t>
            </a:r>
          </a:p>
          <a:p>
            <a:endParaRPr lang="en-US" sz="6000" dirty="0"/>
          </a:p>
          <a:p>
            <a:r>
              <a:rPr lang="en-US" sz="6000" dirty="0"/>
              <a:t>When it becomes clear what this next career move might look like, their LinkedIn profile should reflect this.</a:t>
            </a:r>
          </a:p>
        </p:txBody>
      </p:sp>
      <p:sp>
        <p:nvSpPr>
          <p:cNvPr id="6" name="Text Placeholder 4">
            <a:extLst>
              <a:ext uri="{FF2B5EF4-FFF2-40B4-BE49-F238E27FC236}">
                <a16:creationId xmlns:a16="http://schemas.microsoft.com/office/drawing/2014/main" id="{5D408153-41AE-4C38-A0C8-0FD9925B718F}"/>
              </a:ext>
            </a:extLst>
          </p:cNvPr>
          <p:cNvSpPr txBox="1">
            <a:spLocks/>
          </p:cNvSpPr>
          <p:nvPr/>
        </p:nvSpPr>
        <p:spPr>
          <a:xfrm>
            <a:off x="499554" y="6402139"/>
            <a:ext cx="23386359" cy="14365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6000" dirty="0"/>
              <a:t>Postdocs can expand and leverage their network, conducting informational interviews to broaden their knowledge of different career paths, which then can inform further development of their profile.</a:t>
            </a:r>
          </a:p>
        </p:txBody>
      </p:sp>
    </p:spTree>
    <p:extLst>
      <p:ext uri="{BB962C8B-B14F-4D97-AF65-F5344CB8AC3E}">
        <p14:creationId xmlns:p14="http://schemas.microsoft.com/office/powerpoint/2010/main" val="19410431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768F25-954E-4130-9C38-9A7AB1622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866" y="2372239"/>
            <a:ext cx="9986127" cy="3724268"/>
          </a:xfrm>
          <a:prstGeom prst="rect">
            <a:avLst/>
          </a:prstGeom>
        </p:spPr>
      </p:pic>
      <p:cxnSp>
        <p:nvCxnSpPr>
          <p:cNvPr id="11" name="Straight Arrow Connector 10">
            <a:extLst>
              <a:ext uri="{FF2B5EF4-FFF2-40B4-BE49-F238E27FC236}">
                <a16:creationId xmlns:a16="http://schemas.microsoft.com/office/drawing/2014/main" id="{37814598-253E-46D2-AE13-17D33CCCEA23}"/>
              </a:ext>
            </a:extLst>
          </p:cNvPr>
          <p:cNvCxnSpPr>
            <a:cxnSpLocks/>
          </p:cNvCxnSpPr>
          <p:nvPr/>
        </p:nvCxnSpPr>
        <p:spPr>
          <a:xfrm>
            <a:off x="3456574" y="3452872"/>
            <a:ext cx="2139351" cy="550401"/>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BDD02F63-E0B0-47C0-B2A7-17B1BBE41731}"/>
              </a:ext>
            </a:extLst>
          </p:cNvPr>
          <p:cNvSpPr txBox="1"/>
          <p:nvPr/>
        </p:nvSpPr>
        <p:spPr>
          <a:xfrm>
            <a:off x="1219383" y="3068381"/>
            <a:ext cx="196682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Your photo</a:t>
            </a:r>
          </a:p>
        </p:txBody>
      </p:sp>
      <p:cxnSp>
        <p:nvCxnSpPr>
          <p:cNvPr id="14" name="Straight Arrow Connector 13">
            <a:extLst>
              <a:ext uri="{FF2B5EF4-FFF2-40B4-BE49-F238E27FC236}">
                <a16:creationId xmlns:a16="http://schemas.microsoft.com/office/drawing/2014/main" id="{A238D8AA-06D7-4034-864E-2AF246AC4510}"/>
              </a:ext>
            </a:extLst>
          </p:cNvPr>
          <p:cNvCxnSpPr>
            <a:cxnSpLocks/>
          </p:cNvCxnSpPr>
          <p:nvPr/>
        </p:nvCxnSpPr>
        <p:spPr>
          <a:xfrm flipH="1">
            <a:off x="8284965" y="1503255"/>
            <a:ext cx="2400630" cy="199634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93A1C97F-1E87-4162-97AB-5A896780207E}"/>
              </a:ext>
            </a:extLst>
          </p:cNvPr>
          <p:cNvSpPr txBox="1"/>
          <p:nvPr/>
        </p:nvSpPr>
        <p:spPr>
          <a:xfrm>
            <a:off x="10685595" y="938998"/>
            <a:ext cx="387939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Background photo</a:t>
            </a:r>
          </a:p>
        </p:txBody>
      </p:sp>
      <p:cxnSp>
        <p:nvCxnSpPr>
          <p:cNvPr id="17" name="Straight Arrow Connector 16">
            <a:extLst>
              <a:ext uri="{FF2B5EF4-FFF2-40B4-BE49-F238E27FC236}">
                <a16:creationId xmlns:a16="http://schemas.microsoft.com/office/drawing/2014/main" id="{10E5338B-789C-407C-B317-B4415637B7C0}"/>
              </a:ext>
            </a:extLst>
          </p:cNvPr>
          <p:cNvCxnSpPr>
            <a:cxnSpLocks/>
          </p:cNvCxnSpPr>
          <p:nvPr/>
        </p:nvCxnSpPr>
        <p:spPr>
          <a:xfrm>
            <a:off x="3594136" y="4580958"/>
            <a:ext cx="1677377" cy="517579"/>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A6548E2D-310B-4B03-AB26-F807F5EF9948}"/>
              </a:ext>
            </a:extLst>
          </p:cNvPr>
          <p:cNvSpPr txBox="1"/>
          <p:nvPr/>
        </p:nvSpPr>
        <p:spPr>
          <a:xfrm>
            <a:off x="1238664" y="4329176"/>
            <a:ext cx="242365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Your Name</a:t>
            </a:r>
          </a:p>
        </p:txBody>
      </p:sp>
      <p:cxnSp>
        <p:nvCxnSpPr>
          <p:cNvPr id="20" name="Straight Arrow Connector 19">
            <a:extLst>
              <a:ext uri="{FF2B5EF4-FFF2-40B4-BE49-F238E27FC236}">
                <a16:creationId xmlns:a16="http://schemas.microsoft.com/office/drawing/2014/main" id="{B397BA96-3195-4346-9087-8C6CD341B649}"/>
              </a:ext>
            </a:extLst>
          </p:cNvPr>
          <p:cNvCxnSpPr>
            <a:cxnSpLocks/>
          </p:cNvCxnSpPr>
          <p:nvPr/>
        </p:nvCxnSpPr>
        <p:spPr>
          <a:xfrm flipV="1">
            <a:off x="3760366" y="5351037"/>
            <a:ext cx="1511147" cy="52224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A9A39C26-3A13-4131-90EA-43F43488D123}"/>
              </a:ext>
            </a:extLst>
          </p:cNvPr>
          <p:cNvSpPr txBox="1"/>
          <p:nvPr/>
        </p:nvSpPr>
        <p:spPr>
          <a:xfrm>
            <a:off x="1228910" y="5360318"/>
            <a:ext cx="258407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Professional Headline</a:t>
            </a:r>
          </a:p>
        </p:txBody>
      </p:sp>
      <p:pic>
        <p:nvPicPr>
          <p:cNvPr id="26" name="Picture 25">
            <a:extLst>
              <a:ext uri="{FF2B5EF4-FFF2-40B4-BE49-F238E27FC236}">
                <a16:creationId xmlns:a16="http://schemas.microsoft.com/office/drawing/2014/main" id="{09AC8BD4-D7AE-4113-B1AD-01C9A1F67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861" y="6751762"/>
            <a:ext cx="9986126" cy="3834199"/>
          </a:xfrm>
          <a:prstGeom prst="rect">
            <a:avLst/>
          </a:prstGeom>
        </p:spPr>
      </p:pic>
      <p:cxnSp>
        <p:nvCxnSpPr>
          <p:cNvPr id="29" name="Straight Arrow Connector 28">
            <a:extLst>
              <a:ext uri="{FF2B5EF4-FFF2-40B4-BE49-F238E27FC236}">
                <a16:creationId xmlns:a16="http://schemas.microsoft.com/office/drawing/2014/main" id="{581B6B83-C563-4E2B-A006-6A01549E1A70}"/>
              </a:ext>
            </a:extLst>
          </p:cNvPr>
          <p:cNvCxnSpPr>
            <a:cxnSpLocks/>
          </p:cNvCxnSpPr>
          <p:nvPr/>
        </p:nvCxnSpPr>
        <p:spPr>
          <a:xfrm flipV="1">
            <a:off x="3541520" y="8040382"/>
            <a:ext cx="1365538" cy="52224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0" name="TextBox 29">
            <a:extLst>
              <a:ext uri="{FF2B5EF4-FFF2-40B4-BE49-F238E27FC236}">
                <a16:creationId xmlns:a16="http://schemas.microsoft.com/office/drawing/2014/main" id="{CE2C1392-B473-4749-81EF-DB0C621E4073}"/>
              </a:ext>
            </a:extLst>
          </p:cNvPr>
          <p:cNvSpPr txBox="1"/>
          <p:nvPr/>
        </p:nvSpPr>
        <p:spPr>
          <a:xfrm>
            <a:off x="1228910" y="8049663"/>
            <a:ext cx="258407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About you summary</a:t>
            </a:r>
          </a:p>
        </p:txBody>
      </p:sp>
      <p:sp>
        <p:nvSpPr>
          <p:cNvPr id="33" name="Text Placeholder 4">
            <a:extLst>
              <a:ext uri="{FF2B5EF4-FFF2-40B4-BE49-F238E27FC236}">
                <a16:creationId xmlns:a16="http://schemas.microsoft.com/office/drawing/2014/main" id="{5168E6BB-9D05-4356-9D8F-A6015852D6EB}"/>
              </a:ext>
            </a:extLst>
          </p:cNvPr>
          <p:cNvSpPr>
            <a:spLocks noGrp="1"/>
          </p:cNvSpPr>
          <p:nvPr>
            <p:ph type="body" sz="quarter" idx="1"/>
          </p:nvPr>
        </p:nvSpPr>
        <p:spPr>
          <a:xfrm>
            <a:off x="15571623" y="2756000"/>
            <a:ext cx="8171537" cy="2243671"/>
          </a:xfrm>
        </p:spPr>
        <p:txBody>
          <a:bodyPr/>
          <a:lstStyle/>
          <a:p>
            <a:pPr marL="857250" indent="-857250">
              <a:buFontTx/>
              <a:buChar char="-"/>
            </a:pPr>
            <a:r>
              <a:rPr lang="en-US" sz="6000" dirty="0"/>
              <a:t>Experience</a:t>
            </a:r>
          </a:p>
          <a:p>
            <a:pPr marL="857250" indent="-857250">
              <a:buFontTx/>
              <a:buChar char="-"/>
            </a:pPr>
            <a:r>
              <a:rPr lang="en-US" sz="6000" dirty="0"/>
              <a:t>Education</a:t>
            </a:r>
          </a:p>
          <a:p>
            <a:pPr marL="857250" indent="-857250">
              <a:buFontTx/>
              <a:buChar char="-"/>
            </a:pPr>
            <a:r>
              <a:rPr lang="en-US" sz="6000" dirty="0"/>
              <a:t>Skills</a:t>
            </a:r>
          </a:p>
          <a:p>
            <a:pPr marL="857250" indent="-857250">
              <a:buFontTx/>
              <a:buChar char="-"/>
            </a:pPr>
            <a:endParaRPr lang="en-US" sz="6000" dirty="0"/>
          </a:p>
          <a:p>
            <a:r>
              <a:rPr lang="en-US" sz="6000" dirty="0"/>
              <a:t>Recommended and Additional sections</a:t>
            </a:r>
          </a:p>
        </p:txBody>
      </p:sp>
    </p:spTree>
    <p:extLst>
      <p:ext uri="{BB962C8B-B14F-4D97-AF65-F5344CB8AC3E}">
        <p14:creationId xmlns:p14="http://schemas.microsoft.com/office/powerpoint/2010/main" val="42493881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916" y="501853"/>
            <a:ext cx="5383417" cy="1436555"/>
          </a:xfrm>
        </p:spPr>
        <p:txBody>
          <a:bodyPr/>
          <a:lstStyle/>
          <a:p>
            <a:r>
              <a:rPr lang="en-US" sz="6000" dirty="0"/>
              <a:t>Profile photos</a:t>
            </a:r>
          </a:p>
        </p:txBody>
      </p:sp>
      <p:sp>
        <p:nvSpPr>
          <p:cNvPr id="5" name="Text Placeholder 4"/>
          <p:cNvSpPr>
            <a:spLocks noGrp="1"/>
          </p:cNvSpPr>
          <p:nvPr>
            <p:ph type="body" sz="quarter" idx="1"/>
          </p:nvPr>
        </p:nvSpPr>
        <p:spPr>
          <a:xfrm>
            <a:off x="2005894" y="5421445"/>
            <a:ext cx="21140189" cy="1436555"/>
          </a:xfrm>
        </p:spPr>
        <p:txBody>
          <a:bodyPr/>
          <a:lstStyle/>
          <a:p>
            <a:pPr marL="857250" indent="-857250">
              <a:buFont typeface="Arial" panose="020B0604020202020204" pitchFamily="34" charset="0"/>
              <a:buChar char="•"/>
            </a:pPr>
            <a:r>
              <a:rPr lang="en-US" sz="6000" dirty="0"/>
              <a:t>Does not need to be taken by a professional photographer, but it should be professional. </a:t>
            </a:r>
          </a:p>
          <a:p>
            <a:pPr marL="857250" indent="-857250">
              <a:buFont typeface="Arial" panose="020B0604020202020204" pitchFamily="34" charset="0"/>
              <a:buChar char="•"/>
            </a:pPr>
            <a:r>
              <a:rPr lang="en-US" sz="6000" dirty="0"/>
              <a:t>Dress appropriate to the industry they are targeting.</a:t>
            </a:r>
          </a:p>
          <a:p>
            <a:pPr marL="857250" indent="-857250">
              <a:buFont typeface="Arial" panose="020B0604020202020204" pitchFamily="34" charset="0"/>
              <a:buChar char="•"/>
            </a:pPr>
            <a:r>
              <a:rPr lang="en-US" sz="6000" dirty="0"/>
              <a:t>Remember to smile. </a:t>
            </a:r>
          </a:p>
          <a:p>
            <a:pPr marL="857250" indent="-857250">
              <a:buFont typeface="Arial" panose="020B0604020202020204" pitchFamily="34" charset="0"/>
              <a:buChar char="•"/>
            </a:pPr>
            <a:r>
              <a:rPr lang="en-US" sz="6000" dirty="0"/>
              <a:t>Can be accompanied by an additional background photo (e.g. a speaking engagement; first slide of talk). </a:t>
            </a:r>
          </a:p>
        </p:txBody>
      </p:sp>
      <p:pic>
        <p:nvPicPr>
          <p:cNvPr id="3" name="Picture 2">
            <a:extLst>
              <a:ext uri="{FF2B5EF4-FFF2-40B4-BE49-F238E27FC236}">
                <a16:creationId xmlns:a16="http://schemas.microsoft.com/office/drawing/2014/main" id="{9449743C-8D03-40CB-AACF-E181D3D21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111" y="501853"/>
            <a:ext cx="12991222" cy="4385272"/>
          </a:xfrm>
          <a:prstGeom prst="rect">
            <a:avLst/>
          </a:prstGeom>
        </p:spPr>
      </p:pic>
    </p:spTree>
    <p:extLst>
      <p:ext uri="{BB962C8B-B14F-4D97-AF65-F5344CB8AC3E}">
        <p14:creationId xmlns:p14="http://schemas.microsoft.com/office/powerpoint/2010/main" val="26959229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748" y="498365"/>
            <a:ext cx="22453200" cy="1436555"/>
          </a:xfrm>
        </p:spPr>
        <p:txBody>
          <a:bodyPr/>
          <a:lstStyle/>
          <a:p>
            <a:r>
              <a:rPr lang="en-US" sz="6000" dirty="0"/>
              <a:t>Professional Headline</a:t>
            </a:r>
          </a:p>
        </p:txBody>
      </p:sp>
      <p:sp>
        <p:nvSpPr>
          <p:cNvPr id="5" name="Text Placeholder 4"/>
          <p:cNvSpPr>
            <a:spLocks noGrp="1"/>
          </p:cNvSpPr>
          <p:nvPr>
            <p:ph type="body" sz="quarter" idx="1"/>
          </p:nvPr>
        </p:nvSpPr>
        <p:spPr>
          <a:xfrm>
            <a:off x="965400" y="7757198"/>
            <a:ext cx="22453200" cy="2020469"/>
          </a:xfrm>
        </p:spPr>
        <p:txBody>
          <a:bodyPr/>
          <a:lstStyle/>
          <a:p>
            <a:r>
              <a:rPr lang="en-US" sz="6000" dirty="0"/>
              <a:t>Accompanies the name and photo in searches. It can be used to show up parts of someone’s personality (who they are and what they care about)</a:t>
            </a:r>
          </a:p>
        </p:txBody>
      </p:sp>
      <p:pic>
        <p:nvPicPr>
          <p:cNvPr id="6" name="Picture 5">
            <a:extLst>
              <a:ext uri="{FF2B5EF4-FFF2-40B4-BE49-F238E27FC236}">
                <a16:creationId xmlns:a16="http://schemas.microsoft.com/office/drawing/2014/main" id="{05B5320A-06F8-475D-95F1-DFEE4FBCA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666" y="2801588"/>
            <a:ext cx="14080709" cy="4056412"/>
          </a:xfrm>
          <a:prstGeom prst="rect">
            <a:avLst/>
          </a:prstGeom>
        </p:spPr>
      </p:pic>
    </p:spTree>
    <p:custDataLst>
      <p:tags r:id="rId1"/>
    </p:custDataLst>
    <p:extLst>
      <p:ext uri="{BB962C8B-B14F-4D97-AF65-F5344CB8AC3E}">
        <p14:creationId xmlns:p14="http://schemas.microsoft.com/office/powerpoint/2010/main" val="29302351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421" y="425041"/>
            <a:ext cx="22453200" cy="1436555"/>
          </a:xfrm>
        </p:spPr>
        <p:txBody>
          <a:bodyPr/>
          <a:lstStyle/>
          <a:p>
            <a:r>
              <a:rPr lang="en-US" sz="6000" dirty="0"/>
              <a:t>‘About’ section</a:t>
            </a:r>
          </a:p>
        </p:txBody>
      </p:sp>
      <p:sp>
        <p:nvSpPr>
          <p:cNvPr id="8" name="Text Placeholder 4">
            <a:extLst>
              <a:ext uri="{FF2B5EF4-FFF2-40B4-BE49-F238E27FC236}">
                <a16:creationId xmlns:a16="http://schemas.microsoft.com/office/drawing/2014/main" id="{F84B0B52-5839-4291-A471-1DBDD1D647DA}"/>
              </a:ext>
            </a:extLst>
          </p:cNvPr>
          <p:cNvSpPr>
            <a:spLocks noGrp="1"/>
          </p:cNvSpPr>
          <p:nvPr>
            <p:ph type="body" sz="quarter" idx="1"/>
          </p:nvPr>
        </p:nvSpPr>
        <p:spPr>
          <a:xfrm>
            <a:off x="565421" y="1842921"/>
            <a:ext cx="23253158" cy="1436555"/>
          </a:xfrm>
        </p:spPr>
        <p:txBody>
          <a:bodyPr/>
          <a:lstStyle/>
          <a:p>
            <a:r>
              <a:rPr lang="en-US" sz="6000" dirty="0"/>
              <a:t>Opportunity to tell their story; showing their self-efficacy and belief in their own ability</a:t>
            </a:r>
          </a:p>
        </p:txBody>
      </p:sp>
      <p:sp>
        <p:nvSpPr>
          <p:cNvPr id="11" name="Rectangle 10">
            <a:extLst>
              <a:ext uri="{FF2B5EF4-FFF2-40B4-BE49-F238E27FC236}">
                <a16:creationId xmlns:a16="http://schemas.microsoft.com/office/drawing/2014/main" id="{B1EDDAD7-09D1-4F93-81DB-46FE55466160}"/>
              </a:ext>
            </a:extLst>
          </p:cNvPr>
          <p:cNvSpPr/>
          <p:nvPr/>
        </p:nvSpPr>
        <p:spPr>
          <a:xfrm>
            <a:off x="3941287" y="10072511"/>
            <a:ext cx="13649891" cy="923330"/>
          </a:xfrm>
          <a:prstGeom prst="rect">
            <a:avLst/>
          </a:prstGeom>
        </p:spPr>
        <p:txBody>
          <a:bodyPr wrap="none">
            <a:spAutoFit/>
          </a:bodyPr>
          <a:lstStyle/>
          <a:p>
            <a:r>
              <a:rPr lang="en-GB" sz="5400" b="0" dirty="0">
                <a:latin typeface="Arial" panose="020B0604020202020204" pitchFamily="34" charset="0"/>
                <a:cs typeface="Arial" panose="020B0604020202020204" pitchFamily="34" charset="0"/>
              </a:rPr>
              <a:t>http://www.sabrina-woods.com/linkedin.html</a:t>
            </a:r>
          </a:p>
        </p:txBody>
      </p:sp>
      <p:sp>
        <p:nvSpPr>
          <p:cNvPr id="12" name="Rectangle 11">
            <a:extLst>
              <a:ext uri="{FF2B5EF4-FFF2-40B4-BE49-F238E27FC236}">
                <a16:creationId xmlns:a16="http://schemas.microsoft.com/office/drawing/2014/main" id="{6F9EECA2-4C96-4D11-9F96-B98753C689B8}"/>
              </a:ext>
            </a:extLst>
          </p:cNvPr>
          <p:cNvSpPr/>
          <p:nvPr/>
        </p:nvSpPr>
        <p:spPr>
          <a:xfrm>
            <a:off x="1997981" y="4490025"/>
            <a:ext cx="6527514" cy="3723508"/>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0" dirty="0">
                <a:solidFill>
                  <a:srgbClr val="000000"/>
                </a:solidFill>
                <a:latin typeface="Arial" panose="020B0604020202020204" pitchFamily="34" charset="0"/>
                <a:ea typeface="Helvetica Neue"/>
                <a:cs typeface="Arial" panose="020B0604020202020204" pitchFamily="34" charset="0"/>
              </a:rPr>
              <a:t>Best possible future self</a:t>
            </a:r>
          </a:p>
        </p:txBody>
      </p:sp>
      <p:sp>
        <p:nvSpPr>
          <p:cNvPr id="13" name="Rectangle 12">
            <a:extLst>
              <a:ext uri="{FF2B5EF4-FFF2-40B4-BE49-F238E27FC236}">
                <a16:creationId xmlns:a16="http://schemas.microsoft.com/office/drawing/2014/main" id="{880A1E98-B5E8-4BA7-B5C0-7D13335EF501}"/>
              </a:ext>
            </a:extLst>
          </p:cNvPr>
          <p:cNvSpPr/>
          <p:nvPr/>
        </p:nvSpPr>
        <p:spPr>
          <a:xfrm>
            <a:off x="8787383" y="4477919"/>
            <a:ext cx="6527514" cy="3723508"/>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0" dirty="0">
                <a:solidFill>
                  <a:srgbClr val="000000"/>
                </a:solidFill>
                <a:latin typeface="Arial" panose="020B0604020202020204" pitchFamily="34" charset="0"/>
                <a:ea typeface="Helvetica Neue"/>
                <a:cs typeface="Arial" panose="020B0604020202020204" pitchFamily="34" charset="0"/>
              </a:rPr>
              <a:t>Technical skills, transferable skills and personal characteristics/attributes</a:t>
            </a:r>
          </a:p>
        </p:txBody>
      </p:sp>
      <p:sp>
        <p:nvSpPr>
          <p:cNvPr id="14" name="Rectangle 13">
            <a:extLst>
              <a:ext uri="{FF2B5EF4-FFF2-40B4-BE49-F238E27FC236}">
                <a16:creationId xmlns:a16="http://schemas.microsoft.com/office/drawing/2014/main" id="{D6EAB388-0E57-4DB3-BE77-D8DED4C74373}"/>
              </a:ext>
            </a:extLst>
          </p:cNvPr>
          <p:cNvSpPr/>
          <p:nvPr/>
        </p:nvSpPr>
        <p:spPr>
          <a:xfrm>
            <a:off x="15576785" y="4500564"/>
            <a:ext cx="6527514" cy="3723508"/>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0" dirty="0">
                <a:solidFill>
                  <a:srgbClr val="000000"/>
                </a:solidFill>
                <a:latin typeface="Arial" panose="020B0604020202020204" pitchFamily="34" charset="0"/>
                <a:ea typeface="Helvetica Neue"/>
                <a:cs typeface="Arial" panose="020B0604020202020204" pitchFamily="34" charset="0"/>
              </a:rPr>
              <a:t>Step into the shoes of a hiring manager – what qualities/skills/experiences would they be looking for in a potential employee</a:t>
            </a:r>
          </a:p>
        </p:txBody>
      </p:sp>
    </p:spTree>
    <p:custDataLst>
      <p:tags r:id="rId1"/>
    </p:custDataLst>
    <p:extLst>
      <p:ext uri="{BB962C8B-B14F-4D97-AF65-F5344CB8AC3E}">
        <p14:creationId xmlns:p14="http://schemas.microsoft.com/office/powerpoint/2010/main" val="18075090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748" y="498365"/>
            <a:ext cx="22453200" cy="1436555"/>
          </a:xfrm>
        </p:spPr>
        <p:txBody>
          <a:bodyPr/>
          <a:lstStyle/>
          <a:p>
            <a:r>
              <a:rPr lang="en-US" sz="6000" dirty="0"/>
              <a:t>Enhancing your profile: core sections</a:t>
            </a:r>
          </a:p>
        </p:txBody>
      </p:sp>
      <p:pic>
        <p:nvPicPr>
          <p:cNvPr id="11" name="Picture 10">
            <a:extLst>
              <a:ext uri="{FF2B5EF4-FFF2-40B4-BE49-F238E27FC236}">
                <a16:creationId xmlns:a16="http://schemas.microsoft.com/office/drawing/2014/main" id="{D1C35075-2415-4890-93B4-3671D231E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81" y="3083911"/>
            <a:ext cx="11140849" cy="7141778"/>
          </a:xfrm>
          <a:prstGeom prst="rect">
            <a:avLst/>
          </a:prstGeom>
        </p:spPr>
      </p:pic>
      <p:sp>
        <p:nvSpPr>
          <p:cNvPr id="12" name="Arrow: Right 11">
            <a:extLst>
              <a:ext uri="{FF2B5EF4-FFF2-40B4-BE49-F238E27FC236}">
                <a16:creationId xmlns:a16="http://schemas.microsoft.com/office/drawing/2014/main" id="{69907672-0530-49CC-91C3-A6FEC0749074}"/>
              </a:ext>
            </a:extLst>
          </p:cNvPr>
          <p:cNvSpPr/>
          <p:nvPr/>
        </p:nvSpPr>
        <p:spPr>
          <a:xfrm rot="18613632">
            <a:off x="2929467" y="4656667"/>
            <a:ext cx="677333" cy="575733"/>
          </a:xfrm>
          <a:prstGeom prst="rightArrow">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Picture 15">
            <a:extLst>
              <a:ext uri="{FF2B5EF4-FFF2-40B4-BE49-F238E27FC236}">
                <a16:creationId xmlns:a16="http://schemas.microsoft.com/office/drawing/2014/main" id="{7EDC35A8-5C7F-45A5-AF10-594CF4DDD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9891" y="3364632"/>
            <a:ext cx="10453494" cy="5535211"/>
          </a:xfrm>
          <a:prstGeom prst="rect">
            <a:avLst/>
          </a:prstGeom>
        </p:spPr>
      </p:pic>
      <p:cxnSp>
        <p:nvCxnSpPr>
          <p:cNvPr id="18" name="Straight Arrow Connector 17">
            <a:extLst>
              <a:ext uri="{FF2B5EF4-FFF2-40B4-BE49-F238E27FC236}">
                <a16:creationId xmlns:a16="http://schemas.microsoft.com/office/drawing/2014/main" id="{4F0E5B5A-A772-435B-A09B-5BB318F4C60D}"/>
              </a:ext>
            </a:extLst>
          </p:cNvPr>
          <p:cNvCxnSpPr>
            <a:cxnSpLocks/>
          </p:cNvCxnSpPr>
          <p:nvPr/>
        </p:nvCxnSpPr>
        <p:spPr>
          <a:xfrm flipV="1">
            <a:off x="6437305" y="3083911"/>
            <a:ext cx="6456987" cy="419742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0" name="Text Placeholder 4">
            <a:extLst>
              <a:ext uri="{FF2B5EF4-FFF2-40B4-BE49-F238E27FC236}">
                <a16:creationId xmlns:a16="http://schemas.microsoft.com/office/drawing/2014/main" id="{CB5C17A6-A556-496B-B5E7-5158C8655C42}"/>
              </a:ext>
            </a:extLst>
          </p:cNvPr>
          <p:cNvSpPr>
            <a:spLocks noGrp="1"/>
          </p:cNvSpPr>
          <p:nvPr>
            <p:ph type="body" sz="quarter" idx="1"/>
          </p:nvPr>
        </p:nvSpPr>
        <p:spPr>
          <a:xfrm>
            <a:off x="13249891" y="2116388"/>
            <a:ext cx="2265787" cy="931038"/>
          </a:xfrm>
        </p:spPr>
        <p:txBody>
          <a:bodyPr/>
          <a:lstStyle/>
          <a:p>
            <a:r>
              <a:rPr lang="en-US" sz="6000" u="sng" dirty="0"/>
              <a:t>Skills</a:t>
            </a:r>
          </a:p>
        </p:txBody>
      </p:sp>
      <p:sp>
        <p:nvSpPr>
          <p:cNvPr id="25" name="Arrow: Right 24">
            <a:extLst>
              <a:ext uri="{FF2B5EF4-FFF2-40B4-BE49-F238E27FC236}">
                <a16:creationId xmlns:a16="http://schemas.microsoft.com/office/drawing/2014/main" id="{7B612F33-C0C1-4105-9DF8-B7CD3E17F42C}"/>
              </a:ext>
            </a:extLst>
          </p:cNvPr>
          <p:cNvSpPr/>
          <p:nvPr/>
        </p:nvSpPr>
        <p:spPr>
          <a:xfrm rot="5400000">
            <a:off x="22075177" y="3066038"/>
            <a:ext cx="677333" cy="575733"/>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Text Placeholder 4">
            <a:extLst>
              <a:ext uri="{FF2B5EF4-FFF2-40B4-BE49-F238E27FC236}">
                <a16:creationId xmlns:a16="http://schemas.microsoft.com/office/drawing/2014/main" id="{8A220260-67F3-49D0-B47E-14E3DB0D29C2}"/>
              </a:ext>
            </a:extLst>
          </p:cNvPr>
          <p:cNvSpPr txBox="1">
            <a:spLocks/>
          </p:cNvSpPr>
          <p:nvPr/>
        </p:nvSpPr>
        <p:spPr>
          <a:xfrm>
            <a:off x="21280949" y="2252126"/>
            <a:ext cx="2265787" cy="9310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4800" dirty="0"/>
              <a:t>Reorder</a:t>
            </a:r>
          </a:p>
        </p:txBody>
      </p:sp>
    </p:spTree>
    <p:extLst>
      <p:ext uri="{BB962C8B-B14F-4D97-AF65-F5344CB8AC3E}">
        <p14:creationId xmlns:p14="http://schemas.microsoft.com/office/powerpoint/2010/main" val="29827984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748" y="498365"/>
            <a:ext cx="22453200" cy="1436555"/>
          </a:xfrm>
        </p:spPr>
        <p:txBody>
          <a:bodyPr/>
          <a:lstStyle/>
          <a:p>
            <a:r>
              <a:rPr lang="en-US" sz="6000" dirty="0"/>
              <a:t>Enhancing your profile: recommended sections</a:t>
            </a:r>
          </a:p>
        </p:txBody>
      </p:sp>
      <p:sp>
        <p:nvSpPr>
          <p:cNvPr id="20" name="Text Placeholder 4">
            <a:extLst>
              <a:ext uri="{FF2B5EF4-FFF2-40B4-BE49-F238E27FC236}">
                <a16:creationId xmlns:a16="http://schemas.microsoft.com/office/drawing/2014/main" id="{CB5C17A6-A556-496B-B5E7-5158C8655C42}"/>
              </a:ext>
            </a:extLst>
          </p:cNvPr>
          <p:cNvSpPr>
            <a:spLocks noGrp="1"/>
          </p:cNvSpPr>
          <p:nvPr>
            <p:ph type="body" sz="quarter" idx="1"/>
          </p:nvPr>
        </p:nvSpPr>
        <p:spPr>
          <a:xfrm>
            <a:off x="13063625" y="1737399"/>
            <a:ext cx="6799175" cy="931038"/>
          </a:xfrm>
        </p:spPr>
        <p:txBody>
          <a:bodyPr/>
          <a:lstStyle/>
          <a:p>
            <a:r>
              <a:rPr lang="en-US" sz="6000" u="sng" dirty="0"/>
              <a:t>Recommendations</a:t>
            </a:r>
          </a:p>
        </p:txBody>
      </p:sp>
      <p:pic>
        <p:nvPicPr>
          <p:cNvPr id="3" name="Picture 2">
            <a:extLst>
              <a:ext uri="{FF2B5EF4-FFF2-40B4-BE49-F238E27FC236}">
                <a16:creationId xmlns:a16="http://schemas.microsoft.com/office/drawing/2014/main" id="{35960D64-A8D5-42C4-9782-303FCCD0E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281" y="3401954"/>
            <a:ext cx="8443556" cy="6505690"/>
          </a:xfrm>
          <a:prstGeom prst="rect">
            <a:avLst/>
          </a:prstGeom>
        </p:spPr>
      </p:pic>
      <p:cxnSp>
        <p:nvCxnSpPr>
          <p:cNvPr id="18" name="Straight Arrow Connector 17">
            <a:extLst>
              <a:ext uri="{FF2B5EF4-FFF2-40B4-BE49-F238E27FC236}">
                <a16:creationId xmlns:a16="http://schemas.microsoft.com/office/drawing/2014/main" id="{4F0E5B5A-A772-435B-A09B-5BB318F4C60D}"/>
              </a:ext>
            </a:extLst>
          </p:cNvPr>
          <p:cNvCxnSpPr>
            <a:cxnSpLocks/>
          </p:cNvCxnSpPr>
          <p:nvPr/>
        </p:nvCxnSpPr>
        <p:spPr>
          <a:xfrm flipV="1">
            <a:off x="4775200" y="2523067"/>
            <a:ext cx="7907867" cy="618066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8" name="Picture 7">
            <a:extLst>
              <a:ext uri="{FF2B5EF4-FFF2-40B4-BE49-F238E27FC236}">
                <a16:creationId xmlns:a16="http://schemas.microsoft.com/office/drawing/2014/main" id="{10F13604-0B30-4AF7-B24E-95574D160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3067" y="3010089"/>
            <a:ext cx="10643462" cy="4517393"/>
          </a:xfrm>
          <a:prstGeom prst="rect">
            <a:avLst/>
          </a:prstGeom>
        </p:spPr>
      </p:pic>
      <p:pic>
        <p:nvPicPr>
          <p:cNvPr id="13" name="Picture 12">
            <a:extLst>
              <a:ext uri="{FF2B5EF4-FFF2-40B4-BE49-F238E27FC236}">
                <a16:creationId xmlns:a16="http://schemas.microsoft.com/office/drawing/2014/main" id="{E2D9A2D5-4915-4232-9810-9B23734AE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3348" y="8403357"/>
            <a:ext cx="11895844" cy="1436554"/>
          </a:xfrm>
          <a:prstGeom prst="rect">
            <a:avLst/>
          </a:prstGeom>
        </p:spPr>
      </p:pic>
    </p:spTree>
    <p:extLst>
      <p:ext uri="{BB962C8B-B14F-4D97-AF65-F5344CB8AC3E}">
        <p14:creationId xmlns:p14="http://schemas.microsoft.com/office/powerpoint/2010/main" val="15022417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748" y="498365"/>
            <a:ext cx="22453200" cy="1436555"/>
          </a:xfrm>
        </p:spPr>
        <p:txBody>
          <a:bodyPr/>
          <a:lstStyle/>
          <a:p>
            <a:r>
              <a:rPr lang="en-US" sz="6000" dirty="0"/>
              <a:t>Enhancing your profile: additional sections</a:t>
            </a:r>
          </a:p>
        </p:txBody>
      </p:sp>
      <p:sp>
        <p:nvSpPr>
          <p:cNvPr id="20" name="Text Placeholder 4">
            <a:extLst>
              <a:ext uri="{FF2B5EF4-FFF2-40B4-BE49-F238E27FC236}">
                <a16:creationId xmlns:a16="http://schemas.microsoft.com/office/drawing/2014/main" id="{CB5C17A6-A556-496B-B5E7-5158C8655C42}"/>
              </a:ext>
            </a:extLst>
          </p:cNvPr>
          <p:cNvSpPr>
            <a:spLocks noGrp="1"/>
          </p:cNvSpPr>
          <p:nvPr>
            <p:ph type="body" sz="quarter" idx="1"/>
          </p:nvPr>
        </p:nvSpPr>
        <p:spPr>
          <a:xfrm>
            <a:off x="9664037" y="1718587"/>
            <a:ext cx="6799175" cy="931038"/>
          </a:xfrm>
        </p:spPr>
        <p:txBody>
          <a:bodyPr/>
          <a:lstStyle/>
          <a:p>
            <a:r>
              <a:rPr lang="en-US" sz="6000" u="sng" dirty="0"/>
              <a:t>Publications</a:t>
            </a:r>
          </a:p>
        </p:txBody>
      </p:sp>
      <p:grpSp>
        <p:nvGrpSpPr>
          <p:cNvPr id="9" name="Group 8">
            <a:extLst>
              <a:ext uri="{FF2B5EF4-FFF2-40B4-BE49-F238E27FC236}">
                <a16:creationId xmlns:a16="http://schemas.microsoft.com/office/drawing/2014/main" id="{30BA16A0-3BDA-4781-A3AB-05A843B4B238}"/>
              </a:ext>
            </a:extLst>
          </p:cNvPr>
          <p:cNvGrpSpPr/>
          <p:nvPr/>
        </p:nvGrpSpPr>
        <p:grpSpPr>
          <a:xfrm>
            <a:off x="700362" y="2202918"/>
            <a:ext cx="7769119" cy="9015888"/>
            <a:chOff x="663681" y="1867187"/>
            <a:chExt cx="9363974" cy="10866681"/>
          </a:xfrm>
        </p:grpSpPr>
        <p:pic>
          <p:nvPicPr>
            <p:cNvPr id="5" name="Picture 4">
              <a:extLst>
                <a:ext uri="{FF2B5EF4-FFF2-40B4-BE49-F238E27FC236}">
                  <a16:creationId xmlns:a16="http://schemas.microsoft.com/office/drawing/2014/main" id="{745009A0-AC5D-4F0A-AB58-909BEE2B2A7F}"/>
                </a:ext>
              </a:extLst>
            </p:cNvPr>
            <p:cNvPicPr>
              <a:picLocks noChangeAspect="1"/>
            </p:cNvPicPr>
            <p:nvPr/>
          </p:nvPicPr>
          <p:blipFill rotWithShape="1">
            <a:blip r:embed="rId3">
              <a:extLst>
                <a:ext uri="{28A0092B-C50C-407E-A947-70E740481C1C}">
                  <a14:useLocalDpi xmlns:a14="http://schemas.microsoft.com/office/drawing/2010/main" val="0"/>
                </a:ext>
              </a:extLst>
            </a:blip>
            <a:srcRect l="513" r="1043"/>
            <a:stretch/>
          </p:blipFill>
          <p:spPr>
            <a:xfrm>
              <a:off x="663681" y="1867187"/>
              <a:ext cx="9363974" cy="7810311"/>
            </a:xfrm>
            <a:prstGeom prst="rect">
              <a:avLst/>
            </a:prstGeom>
          </p:spPr>
        </p:pic>
        <p:pic>
          <p:nvPicPr>
            <p:cNvPr id="7" name="Picture 6">
              <a:extLst>
                <a:ext uri="{FF2B5EF4-FFF2-40B4-BE49-F238E27FC236}">
                  <a16:creationId xmlns:a16="http://schemas.microsoft.com/office/drawing/2014/main" id="{BFA5791F-EF02-4538-BF0F-DE7169EE1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1" y="9258015"/>
              <a:ext cx="9363973" cy="3475853"/>
            </a:xfrm>
            <a:prstGeom prst="rect">
              <a:avLst/>
            </a:prstGeom>
          </p:spPr>
        </p:pic>
      </p:grpSp>
      <p:cxnSp>
        <p:nvCxnSpPr>
          <p:cNvPr id="18" name="Straight Arrow Connector 17">
            <a:extLst>
              <a:ext uri="{FF2B5EF4-FFF2-40B4-BE49-F238E27FC236}">
                <a16:creationId xmlns:a16="http://schemas.microsoft.com/office/drawing/2014/main" id="{4F0E5B5A-A772-435B-A09B-5BB318F4C60D}"/>
              </a:ext>
            </a:extLst>
          </p:cNvPr>
          <p:cNvCxnSpPr>
            <a:cxnSpLocks/>
          </p:cNvCxnSpPr>
          <p:nvPr/>
        </p:nvCxnSpPr>
        <p:spPr>
          <a:xfrm flipV="1">
            <a:off x="3251200" y="2497194"/>
            <a:ext cx="6205034" cy="281545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12" name="Picture 11">
            <a:extLst>
              <a:ext uri="{FF2B5EF4-FFF2-40B4-BE49-F238E27FC236}">
                <a16:creationId xmlns:a16="http://schemas.microsoft.com/office/drawing/2014/main" id="{BB1C35BB-DC92-42B2-A94B-9AE259163E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3283" y="1854718"/>
            <a:ext cx="7264773" cy="3518081"/>
          </a:xfrm>
          <a:prstGeom prst="rect">
            <a:avLst/>
          </a:prstGeom>
        </p:spPr>
      </p:pic>
      <p:cxnSp>
        <p:nvCxnSpPr>
          <p:cNvPr id="16" name="Straight Arrow Connector 15">
            <a:extLst>
              <a:ext uri="{FF2B5EF4-FFF2-40B4-BE49-F238E27FC236}">
                <a16:creationId xmlns:a16="http://schemas.microsoft.com/office/drawing/2014/main" id="{CBE81BEF-E2A4-481E-8D71-E9453C0E6A30}"/>
              </a:ext>
            </a:extLst>
          </p:cNvPr>
          <p:cNvCxnSpPr>
            <a:cxnSpLocks/>
          </p:cNvCxnSpPr>
          <p:nvPr/>
        </p:nvCxnSpPr>
        <p:spPr>
          <a:xfrm flipV="1">
            <a:off x="2833286" y="5874918"/>
            <a:ext cx="6022235" cy="4202863"/>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Text Placeholder 4">
            <a:extLst>
              <a:ext uri="{FF2B5EF4-FFF2-40B4-BE49-F238E27FC236}">
                <a16:creationId xmlns:a16="http://schemas.microsoft.com/office/drawing/2014/main" id="{28E50FC7-0506-46A8-92BE-DD398506A117}"/>
              </a:ext>
            </a:extLst>
          </p:cNvPr>
          <p:cNvSpPr txBox="1">
            <a:spLocks/>
          </p:cNvSpPr>
          <p:nvPr/>
        </p:nvSpPr>
        <p:spPr>
          <a:xfrm>
            <a:off x="9278304" y="5179873"/>
            <a:ext cx="6799175" cy="9310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6000" u="sng" dirty="0"/>
              <a:t>Causes</a:t>
            </a:r>
          </a:p>
        </p:txBody>
      </p:sp>
      <p:pic>
        <p:nvPicPr>
          <p:cNvPr id="21" name="Picture 20">
            <a:extLst>
              <a:ext uri="{FF2B5EF4-FFF2-40B4-BE49-F238E27FC236}">
                <a16:creationId xmlns:a16="http://schemas.microsoft.com/office/drawing/2014/main" id="{338F68FD-9BD9-41F5-9EBD-739B0E5F47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7891" y="5935935"/>
            <a:ext cx="9950509" cy="1586433"/>
          </a:xfrm>
          <a:prstGeom prst="rect">
            <a:avLst/>
          </a:prstGeom>
        </p:spPr>
      </p:pic>
      <p:sp>
        <p:nvSpPr>
          <p:cNvPr id="24" name="Text Placeholder 4">
            <a:extLst>
              <a:ext uri="{FF2B5EF4-FFF2-40B4-BE49-F238E27FC236}">
                <a16:creationId xmlns:a16="http://schemas.microsoft.com/office/drawing/2014/main" id="{976CA881-62E3-4F66-BABD-8F7BE7F5E04B}"/>
              </a:ext>
            </a:extLst>
          </p:cNvPr>
          <p:cNvSpPr txBox="1">
            <a:spLocks/>
          </p:cNvSpPr>
          <p:nvPr/>
        </p:nvSpPr>
        <p:spPr>
          <a:xfrm>
            <a:off x="8954963" y="7619985"/>
            <a:ext cx="12941946" cy="9310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6000" u="sng" dirty="0"/>
              <a:t>Interests </a:t>
            </a:r>
            <a:r>
              <a:rPr lang="en-US" sz="6000" dirty="0"/>
              <a:t>(through what you follow)</a:t>
            </a:r>
            <a:endParaRPr lang="en-US" sz="6000" u="sng" dirty="0"/>
          </a:p>
        </p:txBody>
      </p:sp>
      <p:pic>
        <p:nvPicPr>
          <p:cNvPr id="26" name="Picture 25">
            <a:extLst>
              <a:ext uri="{FF2B5EF4-FFF2-40B4-BE49-F238E27FC236}">
                <a16:creationId xmlns:a16="http://schemas.microsoft.com/office/drawing/2014/main" id="{D0B50422-2143-4E0D-B6D0-A075A314E0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8304" y="9086789"/>
            <a:ext cx="9838840" cy="1380182"/>
          </a:xfrm>
          <a:prstGeom prst="rect">
            <a:avLst/>
          </a:prstGeom>
        </p:spPr>
      </p:pic>
    </p:spTree>
    <p:extLst>
      <p:ext uri="{BB962C8B-B14F-4D97-AF65-F5344CB8AC3E}">
        <p14:creationId xmlns:p14="http://schemas.microsoft.com/office/powerpoint/2010/main" val="39816326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B9D0AE-1261-4D56-8D68-F6D344BBD371}"/>
              </a:ext>
            </a:extLst>
          </p:cNvPr>
          <p:cNvSpPr>
            <a:spLocks noGrp="1"/>
          </p:cNvSpPr>
          <p:nvPr>
            <p:ph type="body" sz="quarter" idx="1"/>
          </p:nvPr>
        </p:nvSpPr>
        <p:spPr>
          <a:xfrm>
            <a:off x="1148280" y="4801663"/>
            <a:ext cx="22453200" cy="2338527"/>
          </a:xfrm>
        </p:spPr>
        <p:txBody>
          <a:bodyPr/>
          <a:lstStyle/>
          <a:p>
            <a:r>
              <a:rPr lang="en-GB" dirty="0"/>
              <a:t>How can you support your postdoc with LinkedIn?</a:t>
            </a:r>
          </a:p>
        </p:txBody>
      </p:sp>
    </p:spTree>
    <p:extLst>
      <p:ext uri="{BB962C8B-B14F-4D97-AF65-F5344CB8AC3E}">
        <p14:creationId xmlns:p14="http://schemas.microsoft.com/office/powerpoint/2010/main" val="43591180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9D7B0B-65DB-4D2A-ADC0-A7D33FEA30B2}"/>
              </a:ext>
            </a:extLst>
          </p:cNvPr>
          <p:cNvSpPr/>
          <p:nvPr/>
        </p:nvSpPr>
        <p:spPr>
          <a:xfrm>
            <a:off x="1164587" y="2047086"/>
            <a:ext cx="3864988" cy="3779309"/>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Small things – they don’t expect you to be an expert in LinkedIn </a:t>
            </a:r>
          </a:p>
        </p:txBody>
      </p:sp>
      <p:sp>
        <p:nvSpPr>
          <p:cNvPr id="13" name="Rectangle 12">
            <a:extLst>
              <a:ext uri="{FF2B5EF4-FFF2-40B4-BE49-F238E27FC236}">
                <a16:creationId xmlns:a16="http://schemas.microsoft.com/office/drawing/2014/main" id="{7C627F3D-EF2D-494F-A990-F4A7FBF1306B}"/>
              </a:ext>
            </a:extLst>
          </p:cNvPr>
          <p:cNvSpPr/>
          <p:nvPr/>
        </p:nvSpPr>
        <p:spPr>
          <a:xfrm>
            <a:off x="12681097" y="2047086"/>
            <a:ext cx="6119856" cy="3751795"/>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Offer to read their profiles. Are they articulating the skills that you know they have? Feedback can give them new insight into themselves </a:t>
            </a:r>
          </a:p>
        </p:txBody>
      </p:sp>
      <p:sp>
        <p:nvSpPr>
          <p:cNvPr id="14" name="Rectangle 13">
            <a:extLst>
              <a:ext uri="{FF2B5EF4-FFF2-40B4-BE49-F238E27FC236}">
                <a16:creationId xmlns:a16="http://schemas.microsoft.com/office/drawing/2014/main" id="{B57977D4-DDC2-46A4-B95E-7709A749ACE7}"/>
              </a:ext>
            </a:extLst>
          </p:cNvPr>
          <p:cNvSpPr/>
          <p:nvPr/>
        </p:nvSpPr>
        <p:spPr>
          <a:xfrm>
            <a:off x="5366306" y="2040833"/>
            <a:ext cx="6978060" cy="3785562"/>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Talk about LinkedIn in career conversations: Are you using LinkedIn? Have you updated your LinkedIn profile recently? Have you thought about using LinkedIn to expand your network and for career exploration?</a:t>
            </a:r>
          </a:p>
        </p:txBody>
      </p:sp>
      <p:sp>
        <p:nvSpPr>
          <p:cNvPr id="15" name="Rectangle 14">
            <a:extLst>
              <a:ext uri="{FF2B5EF4-FFF2-40B4-BE49-F238E27FC236}">
                <a16:creationId xmlns:a16="http://schemas.microsoft.com/office/drawing/2014/main" id="{3C7D3BF8-1D86-44E2-81EE-E15BEBF73F5F}"/>
              </a:ext>
            </a:extLst>
          </p:cNvPr>
          <p:cNvSpPr/>
          <p:nvPr/>
        </p:nvSpPr>
        <p:spPr>
          <a:xfrm>
            <a:off x="3986228" y="6545764"/>
            <a:ext cx="9101585" cy="3353907"/>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If you’re on LinkedIn yourself, share/suggest connections: e.g. former postdocs and PhD students of yours – what are they doing now? Could be a way for them to start exploring different pathways</a:t>
            </a:r>
          </a:p>
        </p:txBody>
      </p:sp>
      <p:sp>
        <p:nvSpPr>
          <p:cNvPr id="16" name="Rectangle 15">
            <a:extLst>
              <a:ext uri="{FF2B5EF4-FFF2-40B4-BE49-F238E27FC236}">
                <a16:creationId xmlns:a16="http://schemas.microsoft.com/office/drawing/2014/main" id="{A701092C-27F8-4862-86CE-8ED5F12FF7E1}"/>
              </a:ext>
            </a:extLst>
          </p:cNvPr>
          <p:cNvSpPr/>
          <p:nvPr/>
        </p:nvSpPr>
        <p:spPr>
          <a:xfrm>
            <a:off x="19159219" y="2047086"/>
            <a:ext cx="3864988" cy="3751672"/>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If on LinkedIn yourself, give your postdocs a LinkedIn recommendation. Shows your support and gives a confidence boost</a:t>
            </a:r>
          </a:p>
        </p:txBody>
      </p:sp>
      <p:sp>
        <p:nvSpPr>
          <p:cNvPr id="17" name="Rectangle 16">
            <a:extLst>
              <a:ext uri="{FF2B5EF4-FFF2-40B4-BE49-F238E27FC236}">
                <a16:creationId xmlns:a16="http://schemas.microsoft.com/office/drawing/2014/main" id="{0D6A5878-CCEA-467A-B5C6-EB3E13623178}"/>
              </a:ext>
            </a:extLst>
          </p:cNvPr>
          <p:cNvSpPr/>
          <p:nvPr/>
        </p:nvSpPr>
        <p:spPr>
          <a:xfrm>
            <a:off x="13688394" y="6545764"/>
            <a:ext cx="5470825" cy="335390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Follow-up: How’s it going with LinkedIn? What have you found? Who have you connected with? Any informational interviews?</a:t>
            </a:r>
          </a:p>
        </p:txBody>
      </p:sp>
    </p:spTree>
    <p:extLst>
      <p:ext uri="{BB962C8B-B14F-4D97-AF65-F5344CB8AC3E}">
        <p14:creationId xmlns:p14="http://schemas.microsoft.com/office/powerpoint/2010/main" val="35116417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3" y="4133239"/>
            <a:ext cx="22984347" cy="2554545"/>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Supporting your postdocs with their career development: LinkedIn</a:t>
            </a:r>
          </a:p>
        </p:txBody>
      </p:sp>
      <p:sp>
        <p:nvSpPr>
          <p:cNvPr id="14" name="TextBox 13">
            <a:extLst>
              <a:ext uri="{FF2B5EF4-FFF2-40B4-BE49-F238E27FC236}">
                <a16:creationId xmlns:a16="http://schemas.microsoft.com/office/drawing/2014/main" id="{2937ECBC-3977-4499-B38D-CE180DE8051B}"/>
              </a:ext>
            </a:extLst>
          </p:cNvPr>
          <p:cNvSpPr txBox="1"/>
          <p:nvPr/>
        </p:nvSpPr>
        <p:spPr>
          <a:xfrm>
            <a:off x="989903" y="7539695"/>
            <a:ext cx="15051854" cy="1815882"/>
          </a:xfrm>
          <a:prstGeom prst="rect">
            <a:avLst/>
          </a:prstGeom>
          <a:noFill/>
        </p:spPr>
        <p:txBody>
          <a:bodyPr wrap="square" rtlCol="0">
            <a:spAutoFit/>
          </a:bodyPr>
          <a:lstStyle/>
          <a:p>
            <a:pPr algn="l"/>
            <a:r>
              <a:rPr lang="en-GB" sz="5600" b="0" dirty="0" err="1">
                <a:latin typeface="Arial" panose="020B0604020202020204" pitchFamily="34" charset="0"/>
                <a:cs typeface="Arial" panose="020B0604020202020204" pitchFamily="34" charset="0"/>
              </a:rPr>
              <a:t>Dr.</a:t>
            </a:r>
            <a:r>
              <a:rPr lang="en-GB" sz="5600" b="0" dirty="0">
                <a:latin typeface="Arial" panose="020B0604020202020204" pitchFamily="34" charset="0"/>
                <a:cs typeface="Arial" panose="020B0604020202020204" pitchFamily="34" charset="0"/>
              </a:rPr>
              <a:t> Eamon Dubaissi</a:t>
            </a:r>
          </a:p>
          <a:p>
            <a:pPr algn="l"/>
            <a:r>
              <a:rPr lang="en-GB" sz="5600" b="0" dirty="0">
                <a:latin typeface="Arial" panose="020B0604020202020204" pitchFamily="34" charset="0"/>
                <a:cs typeface="Arial" panose="020B0604020202020204" pitchFamily="34" charset="0"/>
              </a:rPr>
              <a:t>Research Staff Developer</a:t>
            </a:r>
          </a:p>
        </p:txBody>
      </p:sp>
      <p:pic>
        <p:nvPicPr>
          <p:cNvPr id="3" name="Picture 2">
            <a:extLst>
              <a:ext uri="{FF2B5EF4-FFF2-40B4-BE49-F238E27FC236}">
                <a16:creationId xmlns:a16="http://schemas.microsoft.com/office/drawing/2014/main" id="{F4B8570E-0E8B-4A30-BCF9-5368B50BA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spTree>
    <p:extLst>
      <p:ext uri="{BB962C8B-B14F-4D97-AF65-F5344CB8AC3E}">
        <p14:creationId xmlns:p14="http://schemas.microsoft.com/office/powerpoint/2010/main" val="115467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B9D0AE-1261-4D56-8D68-F6D344BBD371}"/>
              </a:ext>
            </a:extLst>
          </p:cNvPr>
          <p:cNvSpPr>
            <a:spLocks noGrp="1"/>
          </p:cNvSpPr>
          <p:nvPr>
            <p:ph type="body" sz="quarter" idx="1"/>
          </p:nvPr>
        </p:nvSpPr>
        <p:spPr>
          <a:xfrm>
            <a:off x="1148280" y="4334985"/>
            <a:ext cx="22453200" cy="2338527"/>
          </a:xfrm>
        </p:spPr>
        <p:txBody>
          <a:bodyPr/>
          <a:lstStyle/>
          <a:p>
            <a:r>
              <a:rPr lang="en-GB" dirty="0"/>
              <a:t>Potential benefits of postdocs engaging with LinkedIn for you and your research</a:t>
            </a:r>
          </a:p>
        </p:txBody>
      </p:sp>
    </p:spTree>
    <p:extLst>
      <p:ext uri="{BB962C8B-B14F-4D97-AF65-F5344CB8AC3E}">
        <p14:creationId xmlns:p14="http://schemas.microsoft.com/office/powerpoint/2010/main" val="38209701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8C0D8B-03ED-4C5C-B5C6-C58BF4D039D0}"/>
              </a:ext>
            </a:extLst>
          </p:cNvPr>
          <p:cNvSpPr/>
          <p:nvPr/>
        </p:nvSpPr>
        <p:spPr>
          <a:xfrm>
            <a:off x="3342012" y="1559094"/>
            <a:ext cx="3864988" cy="3779309"/>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A more confident, less stressed, supported and more in control postdoc is better for productivity</a:t>
            </a:r>
          </a:p>
        </p:txBody>
      </p:sp>
      <p:sp>
        <p:nvSpPr>
          <p:cNvPr id="15" name="Rectangle 14">
            <a:extLst>
              <a:ext uri="{FF2B5EF4-FFF2-40B4-BE49-F238E27FC236}">
                <a16:creationId xmlns:a16="http://schemas.microsoft.com/office/drawing/2014/main" id="{2AE373B2-EC31-4F0D-99AA-7B1F6390DDA2}"/>
              </a:ext>
            </a:extLst>
          </p:cNvPr>
          <p:cNvSpPr/>
          <p:nvPr/>
        </p:nvSpPr>
        <p:spPr>
          <a:xfrm>
            <a:off x="7849051" y="1559091"/>
            <a:ext cx="3864988" cy="3779309"/>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Enhance your reputation for supporting your postdocs with their career development</a:t>
            </a:r>
          </a:p>
        </p:txBody>
      </p:sp>
      <p:sp>
        <p:nvSpPr>
          <p:cNvPr id="16" name="Rectangle 15">
            <a:extLst>
              <a:ext uri="{FF2B5EF4-FFF2-40B4-BE49-F238E27FC236}">
                <a16:creationId xmlns:a16="http://schemas.microsoft.com/office/drawing/2014/main" id="{F10E01E2-B13E-4D3C-B70F-78C89802FA68}"/>
              </a:ext>
            </a:extLst>
          </p:cNvPr>
          <p:cNvSpPr/>
          <p:nvPr/>
        </p:nvSpPr>
        <p:spPr>
          <a:xfrm>
            <a:off x="12425813" y="1559092"/>
            <a:ext cx="3864988" cy="3779309"/>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Outward-looking postdoc: potential for external collaborations </a:t>
            </a:r>
          </a:p>
        </p:txBody>
      </p:sp>
      <p:sp>
        <p:nvSpPr>
          <p:cNvPr id="17" name="Rectangle 16">
            <a:extLst>
              <a:ext uri="{FF2B5EF4-FFF2-40B4-BE49-F238E27FC236}">
                <a16:creationId xmlns:a16="http://schemas.microsoft.com/office/drawing/2014/main" id="{F6B68782-47EA-47F4-B1CB-956A5A8D0B48}"/>
              </a:ext>
            </a:extLst>
          </p:cNvPr>
          <p:cNvSpPr/>
          <p:nvPr/>
        </p:nvSpPr>
        <p:spPr>
          <a:xfrm>
            <a:off x="17002575" y="1559094"/>
            <a:ext cx="3864988" cy="3779309"/>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Postdocs as ambassadors for your research group now and in the future</a:t>
            </a:r>
          </a:p>
        </p:txBody>
      </p:sp>
      <p:sp>
        <p:nvSpPr>
          <p:cNvPr id="18" name="Rectangle 17">
            <a:extLst>
              <a:ext uri="{FF2B5EF4-FFF2-40B4-BE49-F238E27FC236}">
                <a16:creationId xmlns:a16="http://schemas.microsoft.com/office/drawing/2014/main" id="{EAB435B2-3BDD-4F90-9649-0469BFCE53DB}"/>
              </a:ext>
            </a:extLst>
          </p:cNvPr>
          <p:cNvSpPr/>
          <p:nvPr/>
        </p:nvSpPr>
        <p:spPr>
          <a:xfrm>
            <a:off x="5497526" y="6008370"/>
            <a:ext cx="3864988" cy="3779309"/>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Opportunity for more people to see the research that is done in your group</a:t>
            </a:r>
          </a:p>
        </p:txBody>
      </p:sp>
      <p:sp>
        <p:nvSpPr>
          <p:cNvPr id="19" name="Rectangle 18">
            <a:extLst>
              <a:ext uri="{FF2B5EF4-FFF2-40B4-BE49-F238E27FC236}">
                <a16:creationId xmlns:a16="http://schemas.microsoft.com/office/drawing/2014/main" id="{0B59CA0A-0CD7-42CA-A31F-B043B8BA66F4}"/>
              </a:ext>
            </a:extLst>
          </p:cNvPr>
          <p:cNvSpPr/>
          <p:nvPr/>
        </p:nvSpPr>
        <p:spPr>
          <a:xfrm>
            <a:off x="10039426" y="6008370"/>
            <a:ext cx="3864988" cy="3779309"/>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Join LinkedIn yourself to keep in contact with former postdocs</a:t>
            </a:r>
          </a:p>
        </p:txBody>
      </p:sp>
      <p:sp>
        <p:nvSpPr>
          <p:cNvPr id="20" name="Rectangle 19">
            <a:extLst>
              <a:ext uri="{FF2B5EF4-FFF2-40B4-BE49-F238E27FC236}">
                <a16:creationId xmlns:a16="http://schemas.microsoft.com/office/drawing/2014/main" id="{01C89578-FD84-4B8B-BF5F-AED52D2B4999}"/>
              </a:ext>
            </a:extLst>
          </p:cNvPr>
          <p:cNvSpPr/>
          <p:nvPr/>
        </p:nvSpPr>
        <p:spPr>
          <a:xfrm>
            <a:off x="14581327" y="6008370"/>
            <a:ext cx="3864988" cy="3779309"/>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0" dirty="0">
                <a:solidFill>
                  <a:schemeClr val="tx1"/>
                </a:solidFill>
                <a:latin typeface="Arial" panose="020B0604020202020204" pitchFamily="34" charset="0"/>
                <a:cs typeface="Arial" panose="020B0604020202020204" pitchFamily="34" charset="0"/>
                <a:sym typeface="Helvetica Neue Medium"/>
              </a:rPr>
              <a:t>Grow your own network through their network</a:t>
            </a:r>
          </a:p>
        </p:txBody>
      </p:sp>
    </p:spTree>
    <p:extLst>
      <p:ext uri="{BB962C8B-B14F-4D97-AF65-F5344CB8AC3E}">
        <p14:creationId xmlns:p14="http://schemas.microsoft.com/office/powerpoint/2010/main" val="31113392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3"/>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1341595" y="3404631"/>
            <a:ext cx="19390665" cy="5940088"/>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Thank you for your time! </a:t>
            </a:r>
          </a:p>
          <a:p>
            <a:pPr algn="l"/>
            <a:endParaRPr lang="en-GB" sz="6000" b="0" dirty="0">
              <a:latin typeface="Arial" panose="020B0604020202020204" pitchFamily="34" charset="0"/>
              <a:cs typeface="Arial" panose="020B0604020202020204" pitchFamily="34" charset="0"/>
            </a:endParaRPr>
          </a:p>
          <a:p>
            <a:pPr algn="l"/>
            <a:r>
              <a:rPr lang="en-GB" sz="6000" b="0" dirty="0">
                <a:latin typeface="Arial" panose="020B0604020202020204" pitchFamily="34" charset="0"/>
                <a:cs typeface="Arial" panose="020B0604020202020204" pitchFamily="34" charset="0"/>
              </a:rPr>
              <a:t>For more information, visit: </a:t>
            </a:r>
            <a:r>
              <a:rPr lang="en-GB" sz="6000" b="0" dirty="0">
                <a:solidFill>
                  <a:schemeClr val="tx1"/>
                </a:solidFill>
                <a:latin typeface="Arial" panose="020B0604020202020204" pitchFamily="34" charset="0"/>
                <a:cs typeface="Arial" panose="020B0604020202020204" pitchFamily="34" charset="0"/>
                <a:hlinkClick r:id="rId4" action="ppaction://hlinkfile">
                  <a:extLst>
                    <a:ext uri="{A12FA001-AC4F-418D-AE19-62706E023703}">
                      <ahyp:hlinkClr xmlns:ahyp="http://schemas.microsoft.com/office/drawing/2018/hyperlinkcolor" val="tx"/>
                    </a:ext>
                  </a:extLst>
                </a:hlinkClick>
              </a:rPr>
              <a:t>liv.ac.uk/</a:t>
            </a:r>
            <a:r>
              <a:rPr lang="en-GB" sz="6000" b="0" dirty="0" err="1">
                <a:solidFill>
                  <a:schemeClr val="tx1"/>
                </a:solidFill>
                <a:latin typeface="Arial" panose="020B0604020202020204" pitchFamily="34" charset="0"/>
                <a:cs typeface="Arial" panose="020B0604020202020204" pitchFamily="34" charset="0"/>
                <a:hlinkClick r:id="rId4" action="ppaction://hlinkfile">
                  <a:extLst>
                    <a:ext uri="{A12FA001-AC4F-418D-AE19-62706E023703}">
                      <ahyp:hlinkClr xmlns:ahyp="http://schemas.microsoft.com/office/drawing/2018/hyperlinkcolor" val="tx"/>
                    </a:ext>
                  </a:extLst>
                </a:hlinkClick>
              </a:rPr>
              <a:t>prosperproject</a:t>
            </a:r>
            <a:r>
              <a:rPr lang="en-GB" sz="6000" b="0" dirty="0">
                <a:solidFill>
                  <a:schemeClr val="tx1"/>
                </a:solidFill>
                <a:latin typeface="Arial" panose="020B0604020202020204" pitchFamily="34" charset="0"/>
                <a:cs typeface="Arial" panose="020B0604020202020204" pitchFamily="34" charset="0"/>
                <a:hlinkClick r:id="rId4" action="ppaction://hlinkfile">
                  <a:extLst>
                    <a:ext uri="{A12FA001-AC4F-418D-AE19-62706E023703}">
                      <ahyp:hlinkClr xmlns:ahyp="http://schemas.microsoft.com/office/drawing/2018/hyperlinkcolor" val="tx"/>
                    </a:ext>
                  </a:extLst>
                </a:hlinkClick>
              </a:rPr>
              <a:t> </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Get in touch: </a:t>
            </a:r>
            <a:r>
              <a:rPr lang="en-GB" sz="6000" b="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prosper.postdoc@liverpool.ac.uk</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Follow us on Twitter: @</a:t>
            </a:r>
            <a:r>
              <a:rPr lang="en-GB" sz="6000" b="0" dirty="0" err="1">
                <a:solidFill>
                  <a:schemeClr val="tx1"/>
                </a:solidFill>
                <a:latin typeface="Arial" panose="020B0604020202020204" pitchFamily="34" charset="0"/>
                <a:cs typeface="Arial" panose="020B0604020202020204" pitchFamily="34" charset="0"/>
              </a:rPr>
              <a:t>ProsperPostdoc</a:t>
            </a:r>
            <a:endParaRPr lang="en-GB" sz="6000" b="0" dirty="0">
              <a:solidFill>
                <a:schemeClr val="tx1"/>
              </a:solidFill>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rPr>
              <a:t>Visit the Prosper Portal: </a:t>
            </a:r>
            <a:r>
              <a:rPr lang="en-GB" sz="6000" b="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https://prosper.liverpool.ac.uk</a:t>
            </a:r>
            <a:r>
              <a:rPr lang="en-GB" sz="6000" b="0" dirty="0">
                <a:solidFill>
                  <a:schemeClr val="tx1"/>
                </a:solidFill>
                <a:latin typeface="Arial" panose="020B0604020202020204" pitchFamily="34" charset="0"/>
                <a:cs typeface="Arial" panose="020B0604020202020204" pitchFamily="34" charset="0"/>
              </a:rPr>
              <a:t> </a:t>
            </a:r>
            <a:endParaRPr lang="en-GB" sz="8000" b="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C0E48DA-2151-43A7-B09E-C0326F3A9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grpSp>
        <p:nvGrpSpPr>
          <p:cNvPr id="3" name="Group 2">
            <a:extLst>
              <a:ext uri="{FF2B5EF4-FFF2-40B4-BE49-F238E27FC236}">
                <a16:creationId xmlns:a16="http://schemas.microsoft.com/office/drawing/2014/main" id="{D23255A3-7CDC-FDE6-8BBD-E895FEC56E78}"/>
              </a:ext>
            </a:extLst>
          </p:cNvPr>
          <p:cNvGrpSpPr/>
          <p:nvPr/>
        </p:nvGrpSpPr>
        <p:grpSpPr>
          <a:xfrm>
            <a:off x="16326295" y="3104432"/>
            <a:ext cx="7682577" cy="2380577"/>
            <a:chOff x="13816180" y="5662227"/>
            <a:chExt cx="10567820" cy="3274618"/>
          </a:xfrm>
        </p:grpSpPr>
        <p:sp>
          <p:nvSpPr>
            <p:cNvPr id="4" name="Rectangle 3">
              <a:extLst>
                <a:ext uri="{FF2B5EF4-FFF2-40B4-BE49-F238E27FC236}">
                  <a16:creationId xmlns:a16="http://schemas.microsoft.com/office/drawing/2014/main" id="{ECCA2914-D942-3D1D-5D72-1C90B9C3D51D}"/>
                </a:ext>
              </a:extLst>
            </p:cNvPr>
            <p:cNvSpPr/>
            <p:nvPr/>
          </p:nvSpPr>
          <p:spPr>
            <a:xfrm>
              <a:off x="13816180" y="7116380"/>
              <a:ext cx="10567820" cy="1820465"/>
            </a:xfrm>
            <a:prstGeom prst="rect">
              <a:avLst/>
            </a:prstGeom>
          </p:spPr>
          <p:txBody>
            <a:bodyPr wrap="square">
              <a:spAutoFit/>
            </a:bodyPr>
            <a:lstStyle/>
            <a:p>
              <a:pPr algn="l"/>
              <a:r>
                <a:rPr lang="en-GB" sz="2000" b="0" dirty="0">
                  <a:latin typeface="Arial" panose="020B0604020202020204" pitchFamily="34" charset="0"/>
                  <a:cs typeface="Arial" panose="020B0604020202020204" pitchFamily="34" charset="0"/>
                </a:rPr>
                <a:t>Except where otherwise noted, this work is licensed under the Creative Commons Attribution-</a:t>
              </a:r>
              <a:r>
                <a:rPr lang="en-GB" sz="2000" b="0" dirty="0" err="1">
                  <a:latin typeface="Arial" panose="020B0604020202020204" pitchFamily="34" charset="0"/>
                  <a:cs typeface="Arial" panose="020B0604020202020204" pitchFamily="34" charset="0"/>
                </a:rPr>
                <a:t>NonCommercial</a:t>
              </a:r>
              <a:r>
                <a:rPr lang="en-GB" sz="2000" b="0" dirty="0">
                  <a:latin typeface="Arial" panose="020B0604020202020204" pitchFamily="34" charset="0"/>
                  <a:cs typeface="Arial" panose="020B0604020202020204" pitchFamily="34" charset="0"/>
                </a:rPr>
                <a:t>-</a:t>
              </a:r>
              <a:r>
                <a:rPr lang="en-GB" sz="2000" b="0" dirty="0" err="1">
                  <a:latin typeface="Arial" panose="020B0604020202020204" pitchFamily="34" charset="0"/>
                  <a:cs typeface="Arial" panose="020B0604020202020204" pitchFamily="34" charset="0"/>
                </a:rPr>
                <a:t>ShareAlike</a:t>
              </a:r>
              <a:r>
                <a:rPr lang="en-GB" sz="2000" b="0" dirty="0">
                  <a:latin typeface="Arial" panose="020B0604020202020204" pitchFamily="34" charset="0"/>
                  <a:cs typeface="Arial" panose="020B0604020202020204" pitchFamily="34" charset="0"/>
                </a:rPr>
                <a:t> 4.0 International License. To view a copy of this license, </a:t>
              </a:r>
              <a:r>
                <a:rPr lang="en-GB" sz="2000" b="0" u="sng" dirty="0">
                  <a:latin typeface="Arial" panose="020B0604020202020204" pitchFamily="34" charset="0"/>
                  <a:cs typeface="Arial" panose="020B0604020202020204" pitchFamily="34" charset="0"/>
                  <a:hlinkClick r:id="rId8"/>
                </a:rPr>
                <a:t>https://creativecommons.org/licenses/by-nc-sa/4.0/</a:t>
              </a:r>
              <a:r>
                <a:rPr lang="en-GB" sz="2000" b="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A88F6E32-8750-7B65-E5D8-36DD9D0107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03898" y="5662227"/>
              <a:ext cx="3417702" cy="1195773"/>
            </a:xfrm>
            <a:prstGeom prst="rect">
              <a:avLst/>
            </a:prstGeom>
          </p:spPr>
        </p:pic>
      </p:grpSp>
    </p:spTree>
    <p:extLst>
      <p:ext uri="{BB962C8B-B14F-4D97-AF65-F5344CB8AC3E}">
        <p14:creationId xmlns:p14="http://schemas.microsoft.com/office/powerpoint/2010/main" val="762057964"/>
      </p:ext>
    </p:extLst>
  </p:cSld>
  <p:clrMapOvr>
    <a:masterClrMapping/>
  </p:clrMapOvr>
  <p:transition spd="med" advTm="568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AED34-120C-4642-8198-0CD51B9FE046}"/>
              </a:ext>
            </a:extLst>
          </p:cNvPr>
          <p:cNvSpPr>
            <a:spLocks noGrp="1"/>
          </p:cNvSpPr>
          <p:nvPr>
            <p:ph type="title"/>
          </p:nvPr>
        </p:nvSpPr>
        <p:spPr>
          <a:xfrm>
            <a:off x="496449" y="575285"/>
            <a:ext cx="22453200" cy="971269"/>
          </a:xfrm>
        </p:spPr>
        <p:txBody>
          <a:bodyPr/>
          <a:lstStyle/>
          <a:p>
            <a:r>
              <a:rPr lang="en-GB" dirty="0"/>
              <a:t>Section outcomes</a:t>
            </a:r>
          </a:p>
        </p:txBody>
      </p:sp>
      <p:sp>
        <p:nvSpPr>
          <p:cNvPr id="5" name="Text Placeholder 4">
            <a:extLst>
              <a:ext uri="{FF2B5EF4-FFF2-40B4-BE49-F238E27FC236}">
                <a16:creationId xmlns:a16="http://schemas.microsoft.com/office/drawing/2014/main" id="{372390F5-EF4D-4777-B16D-FE04017DF1F2}"/>
              </a:ext>
            </a:extLst>
          </p:cNvPr>
          <p:cNvSpPr>
            <a:spLocks noGrp="1"/>
          </p:cNvSpPr>
          <p:nvPr>
            <p:ph type="body" sz="quarter" idx="1"/>
          </p:nvPr>
        </p:nvSpPr>
        <p:spPr>
          <a:xfrm>
            <a:off x="964799" y="2001076"/>
            <a:ext cx="22312644" cy="7146000"/>
          </a:xfrm>
        </p:spPr>
        <p:txBody>
          <a:bodyPr/>
          <a:lstStyle/>
          <a:p>
            <a:r>
              <a:rPr lang="en-GB" dirty="0"/>
              <a:t> Understand why postdocs should engage with LinkedIn for their career development</a:t>
            </a:r>
          </a:p>
          <a:p>
            <a:pPr marL="0" indent="0">
              <a:buNone/>
            </a:pPr>
            <a:endParaRPr lang="en-GB" dirty="0"/>
          </a:p>
          <a:p>
            <a:r>
              <a:rPr lang="en-GB" dirty="0"/>
              <a:t> Have a basic overview of a LinkedIn profile</a:t>
            </a:r>
          </a:p>
          <a:p>
            <a:pPr marL="0" indent="0">
              <a:buNone/>
            </a:pPr>
            <a:endParaRPr lang="en-GB" dirty="0"/>
          </a:p>
          <a:p>
            <a:r>
              <a:rPr lang="en-GB" dirty="0"/>
              <a:t> Suggestions on how you, as a PI, could support your postdocs with LinkedIn</a:t>
            </a:r>
          </a:p>
          <a:p>
            <a:endParaRPr lang="en-GB" dirty="0"/>
          </a:p>
          <a:p>
            <a:r>
              <a:rPr lang="en-GB" dirty="0"/>
              <a:t> Outlining some potential benefits to you and your research group of your postdocs engaging with LinkedIn</a:t>
            </a:r>
          </a:p>
          <a:p>
            <a:endParaRPr lang="en-GB" dirty="0"/>
          </a:p>
          <a:p>
            <a:endParaRPr lang="en-GB" dirty="0"/>
          </a:p>
        </p:txBody>
      </p:sp>
    </p:spTree>
    <p:extLst>
      <p:ext uri="{BB962C8B-B14F-4D97-AF65-F5344CB8AC3E}">
        <p14:creationId xmlns:p14="http://schemas.microsoft.com/office/powerpoint/2010/main" val="32342081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B9D0AE-1261-4D56-8D68-F6D344BBD371}"/>
              </a:ext>
            </a:extLst>
          </p:cNvPr>
          <p:cNvSpPr>
            <a:spLocks noGrp="1"/>
          </p:cNvSpPr>
          <p:nvPr>
            <p:ph type="body" sz="quarter" idx="1"/>
          </p:nvPr>
        </p:nvSpPr>
        <p:spPr>
          <a:xfrm>
            <a:off x="1148280" y="4801663"/>
            <a:ext cx="22453200" cy="2338527"/>
          </a:xfrm>
        </p:spPr>
        <p:txBody>
          <a:bodyPr/>
          <a:lstStyle/>
          <a:p>
            <a:r>
              <a:rPr lang="en-GB" dirty="0"/>
              <a:t>Why should you encourage your postdocs to engage with LinkedIn?</a:t>
            </a:r>
          </a:p>
        </p:txBody>
      </p:sp>
    </p:spTree>
    <p:extLst>
      <p:ext uri="{BB962C8B-B14F-4D97-AF65-F5344CB8AC3E}">
        <p14:creationId xmlns:p14="http://schemas.microsoft.com/office/powerpoint/2010/main" val="13380072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B9D0AE-1261-4D56-8D68-F6D344BBD371}"/>
              </a:ext>
            </a:extLst>
          </p:cNvPr>
          <p:cNvSpPr>
            <a:spLocks noGrp="1"/>
          </p:cNvSpPr>
          <p:nvPr>
            <p:ph type="body" sz="quarter" idx="1"/>
          </p:nvPr>
        </p:nvSpPr>
        <p:spPr>
          <a:xfrm>
            <a:off x="1828800" y="5068113"/>
            <a:ext cx="21338340" cy="2338527"/>
          </a:xfrm>
        </p:spPr>
        <p:txBody>
          <a:bodyPr/>
          <a:lstStyle/>
          <a:p>
            <a:r>
              <a:rPr lang="en-GB" sz="6000" dirty="0"/>
              <a:t>LinkedIn is a professional networking and career development platform with approximately 700 million users worldwide</a:t>
            </a:r>
          </a:p>
        </p:txBody>
      </p:sp>
      <p:sp>
        <p:nvSpPr>
          <p:cNvPr id="3" name="Text Placeholder 4">
            <a:extLst>
              <a:ext uri="{FF2B5EF4-FFF2-40B4-BE49-F238E27FC236}">
                <a16:creationId xmlns:a16="http://schemas.microsoft.com/office/drawing/2014/main" id="{C96E36CD-97CC-4F3A-B74C-7DDFDA346A5D}"/>
              </a:ext>
            </a:extLst>
          </p:cNvPr>
          <p:cNvSpPr txBox="1">
            <a:spLocks/>
          </p:cNvSpPr>
          <p:nvPr/>
        </p:nvSpPr>
        <p:spPr>
          <a:xfrm>
            <a:off x="975360" y="2523033"/>
            <a:ext cx="13837920" cy="11117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sz="6000" b="1" dirty="0"/>
              <a:t>It’s vast</a:t>
            </a:r>
          </a:p>
        </p:txBody>
      </p:sp>
    </p:spTree>
    <p:extLst>
      <p:ext uri="{BB962C8B-B14F-4D97-AF65-F5344CB8AC3E}">
        <p14:creationId xmlns:p14="http://schemas.microsoft.com/office/powerpoint/2010/main" val="17334908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613018-A213-4214-AFD5-DA06EBC7F1D9}"/>
              </a:ext>
            </a:extLst>
          </p:cNvPr>
          <p:cNvSpPr>
            <a:spLocks noGrp="1"/>
          </p:cNvSpPr>
          <p:nvPr>
            <p:ph type="body" sz="quarter" idx="1"/>
          </p:nvPr>
        </p:nvSpPr>
        <p:spPr>
          <a:xfrm>
            <a:off x="1179953" y="2265708"/>
            <a:ext cx="21885787" cy="8361624"/>
          </a:xfrm>
        </p:spPr>
        <p:txBody>
          <a:bodyPr/>
          <a:lstStyle/>
          <a:p>
            <a:r>
              <a:rPr lang="en-US" dirty="0"/>
              <a:t>One of the biggest stressors for postdocs is being uncertain of other careers and where they might fit should their contract not be extended or they wish to move beyond academia</a:t>
            </a:r>
          </a:p>
          <a:p>
            <a:pPr marL="0" indent="0">
              <a:buNone/>
            </a:pPr>
            <a:endParaRPr lang="en-US" dirty="0"/>
          </a:p>
          <a:p>
            <a:r>
              <a:rPr lang="en-US" sz="6000" dirty="0"/>
              <a:t>A postdoc’s network is often limited to people within academia</a:t>
            </a:r>
            <a:r>
              <a:rPr lang="en-US" dirty="0"/>
              <a:t>, so it can be difficult to explore wider options</a:t>
            </a:r>
          </a:p>
          <a:p>
            <a:pPr marL="0" indent="0">
              <a:buNone/>
            </a:pPr>
            <a:endParaRPr lang="en-US" dirty="0"/>
          </a:p>
          <a:p>
            <a:r>
              <a:rPr lang="en-US" sz="6000" dirty="0"/>
              <a:t>LinkedIn provides a means by which to expand and diversify their networks, research organizations of interest to them and identify/apply for jobs</a:t>
            </a:r>
          </a:p>
        </p:txBody>
      </p:sp>
      <p:sp>
        <p:nvSpPr>
          <p:cNvPr id="6" name="Text Placeholder 4">
            <a:extLst>
              <a:ext uri="{FF2B5EF4-FFF2-40B4-BE49-F238E27FC236}">
                <a16:creationId xmlns:a16="http://schemas.microsoft.com/office/drawing/2014/main" id="{D3C91073-A46C-49A8-BCAE-88C938D27A66}"/>
              </a:ext>
            </a:extLst>
          </p:cNvPr>
          <p:cNvSpPr txBox="1">
            <a:spLocks/>
          </p:cNvSpPr>
          <p:nvPr/>
        </p:nvSpPr>
        <p:spPr>
          <a:xfrm>
            <a:off x="655320" y="762813"/>
            <a:ext cx="21885786" cy="11117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latinLnBrk="0">
              <a:lnSpc>
                <a:spcPct val="100000"/>
              </a:lnSpc>
              <a:spcBef>
                <a:spcPts val="0"/>
              </a:spcBef>
              <a:spcAft>
                <a:spcPts val="0"/>
              </a:spcAft>
              <a:buClr>
                <a:schemeClr val="tx1"/>
              </a:buClr>
              <a:buSzTx/>
              <a:buFontTx/>
              <a:buNone/>
              <a:tabLst/>
              <a:defRPr sz="8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sz="6000" b="1" dirty="0"/>
              <a:t>It enables expansion and diversification of networks</a:t>
            </a:r>
          </a:p>
        </p:txBody>
      </p:sp>
    </p:spTree>
    <p:extLst>
      <p:ext uri="{BB962C8B-B14F-4D97-AF65-F5344CB8AC3E}">
        <p14:creationId xmlns:p14="http://schemas.microsoft.com/office/powerpoint/2010/main" val="2964872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E35A70C-DB55-4E28-9F9F-EC600644878F}"/>
              </a:ext>
            </a:extLst>
          </p:cNvPr>
          <p:cNvSpPr>
            <a:spLocks noGrp="1"/>
          </p:cNvSpPr>
          <p:nvPr>
            <p:ph type="title"/>
          </p:nvPr>
        </p:nvSpPr>
        <p:spPr>
          <a:xfrm>
            <a:off x="371040" y="671361"/>
            <a:ext cx="22453200" cy="971269"/>
          </a:xfrm>
        </p:spPr>
        <p:txBody>
          <a:bodyPr/>
          <a:lstStyle/>
          <a:p>
            <a:r>
              <a:rPr lang="en-GB" dirty="0"/>
              <a:t>But why network at all?</a:t>
            </a:r>
          </a:p>
        </p:txBody>
      </p:sp>
      <p:sp>
        <p:nvSpPr>
          <p:cNvPr id="15" name="Text Placeholder 4">
            <a:extLst>
              <a:ext uri="{FF2B5EF4-FFF2-40B4-BE49-F238E27FC236}">
                <a16:creationId xmlns:a16="http://schemas.microsoft.com/office/drawing/2014/main" id="{1E721978-A29C-493A-904C-B9C91DCDC687}"/>
              </a:ext>
            </a:extLst>
          </p:cNvPr>
          <p:cNvSpPr txBox="1">
            <a:spLocks/>
          </p:cNvSpPr>
          <p:nvPr/>
        </p:nvSpPr>
        <p:spPr>
          <a:xfrm>
            <a:off x="1179953" y="2121776"/>
            <a:ext cx="21885787" cy="706117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GB" dirty="0"/>
              <a:t>In academia, networking is critical to career trajectory, (</a:t>
            </a:r>
            <a:r>
              <a:rPr lang="en-GB" dirty="0">
                <a:solidFill>
                  <a:srgbClr val="A3A8AA"/>
                </a:solidFill>
              </a:rPr>
              <a:t>Heffernan, 2021</a:t>
            </a:r>
            <a:r>
              <a:rPr lang="en-GB" dirty="0">
                <a:solidFill>
                  <a:schemeClr val="tx1"/>
                </a:solidFill>
              </a:rPr>
              <a:t>)……</a:t>
            </a:r>
            <a:r>
              <a:rPr lang="en-GB" dirty="0"/>
              <a:t>but the same also applies elsewhere</a:t>
            </a:r>
            <a:endParaRPr lang="en-US" dirty="0"/>
          </a:p>
          <a:p>
            <a:pPr hangingPunct="1"/>
            <a:r>
              <a:rPr lang="en-GB" dirty="0"/>
              <a:t>Most jobs are found through networks (</a:t>
            </a:r>
            <a:r>
              <a:rPr lang="en-GB" dirty="0">
                <a:solidFill>
                  <a:srgbClr val="A3A8AA"/>
                </a:solidFill>
              </a:rPr>
              <a:t>Ioannides and </a:t>
            </a:r>
            <a:r>
              <a:rPr lang="en-GB" dirty="0" err="1">
                <a:solidFill>
                  <a:srgbClr val="A3A8AA"/>
                </a:solidFill>
              </a:rPr>
              <a:t>Loury</a:t>
            </a:r>
            <a:r>
              <a:rPr lang="en-GB" dirty="0">
                <a:solidFill>
                  <a:srgbClr val="A3A8AA"/>
                </a:solidFill>
              </a:rPr>
              <a:t>, 2004</a:t>
            </a:r>
            <a:r>
              <a:rPr lang="en-GB" dirty="0"/>
              <a:t>) and these jobs are better suited to the applicant based on their education and usually offer better career prospects (</a:t>
            </a:r>
            <a:r>
              <a:rPr lang="en-GB" dirty="0">
                <a:solidFill>
                  <a:srgbClr val="A3A8AA"/>
                </a:solidFill>
              </a:rPr>
              <a:t>Franzen and </a:t>
            </a:r>
            <a:r>
              <a:rPr lang="en-GB" dirty="0" err="1">
                <a:solidFill>
                  <a:srgbClr val="A3A8AA"/>
                </a:solidFill>
              </a:rPr>
              <a:t>Hangartner</a:t>
            </a:r>
            <a:r>
              <a:rPr lang="en-GB" dirty="0">
                <a:solidFill>
                  <a:srgbClr val="A3A8AA"/>
                </a:solidFill>
              </a:rPr>
              <a:t>, 2006</a:t>
            </a:r>
            <a:r>
              <a:rPr lang="en-GB" dirty="0"/>
              <a:t>)</a:t>
            </a:r>
            <a:endParaRPr lang="en-US" dirty="0"/>
          </a:p>
          <a:p>
            <a:pPr hangingPunct="1"/>
            <a:r>
              <a:rPr lang="en-GB" dirty="0"/>
              <a:t>But postdocs can be uncomfortable with networking, even though they recognize its value (</a:t>
            </a:r>
            <a:r>
              <a:rPr lang="en-GB" dirty="0" err="1">
                <a:solidFill>
                  <a:srgbClr val="A3A8AA"/>
                </a:solidFill>
              </a:rPr>
              <a:t>Chakraverty</a:t>
            </a:r>
            <a:r>
              <a:rPr lang="en-GB" dirty="0">
                <a:solidFill>
                  <a:srgbClr val="A3A8AA"/>
                </a:solidFill>
              </a:rPr>
              <a:t>, 2020</a:t>
            </a:r>
            <a:r>
              <a:rPr lang="en-GB" dirty="0"/>
              <a:t>)</a:t>
            </a:r>
          </a:p>
        </p:txBody>
      </p:sp>
      <p:sp>
        <p:nvSpPr>
          <p:cNvPr id="5" name="Rectangle 4">
            <a:extLst>
              <a:ext uri="{FF2B5EF4-FFF2-40B4-BE49-F238E27FC236}">
                <a16:creationId xmlns:a16="http://schemas.microsoft.com/office/drawing/2014/main" id="{C3278A78-F94C-480F-977C-404ED359ED42}"/>
              </a:ext>
            </a:extLst>
          </p:cNvPr>
          <p:cNvSpPr/>
          <p:nvPr/>
        </p:nvSpPr>
        <p:spPr>
          <a:xfrm>
            <a:off x="1401678" y="9530508"/>
            <a:ext cx="12047622" cy="1569660"/>
          </a:xfrm>
          <a:prstGeom prst="rect">
            <a:avLst/>
          </a:prstGeom>
        </p:spPr>
        <p:txBody>
          <a:bodyPr wrap="square">
            <a:spAutoFit/>
          </a:bodyPr>
          <a:lstStyle/>
          <a:p>
            <a:pPr algn="l"/>
            <a:r>
              <a:rPr lang="en-GB" sz="2400" b="0" dirty="0">
                <a:latin typeface="Arial" panose="020B0604020202020204" pitchFamily="34" charset="0"/>
                <a:cs typeface="Arial" panose="020B0604020202020204" pitchFamily="34" charset="0"/>
              </a:rPr>
              <a:t>Heffernan T. 2021. Higher Education Research and Development 5: 981-94.</a:t>
            </a:r>
          </a:p>
          <a:p>
            <a:pPr algn="l"/>
            <a:r>
              <a:rPr lang="en-GB" sz="2400" b="0" dirty="0">
                <a:latin typeface="Arial" panose="020B0604020202020204" pitchFamily="34" charset="0"/>
                <a:cs typeface="Arial" panose="020B0604020202020204" pitchFamily="34" charset="0"/>
              </a:rPr>
              <a:t>Ioannides, Y. M., and L. D. </a:t>
            </a:r>
            <a:r>
              <a:rPr lang="en-GB" sz="2400" b="0" dirty="0" err="1">
                <a:latin typeface="Arial" panose="020B0604020202020204" pitchFamily="34" charset="0"/>
                <a:cs typeface="Arial" panose="020B0604020202020204" pitchFamily="34" charset="0"/>
              </a:rPr>
              <a:t>Loury</a:t>
            </a:r>
            <a:r>
              <a:rPr lang="en-GB" sz="2400" b="0" dirty="0">
                <a:latin typeface="Arial" panose="020B0604020202020204" pitchFamily="34" charset="0"/>
                <a:cs typeface="Arial" panose="020B0604020202020204" pitchFamily="34" charset="0"/>
              </a:rPr>
              <a:t>. 2004. Journal of Economic Literature 42: 1056–93.</a:t>
            </a:r>
          </a:p>
          <a:p>
            <a:pPr algn="l"/>
            <a:r>
              <a:rPr lang="en-GB" sz="2400" b="0" dirty="0">
                <a:latin typeface="Arial" panose="020B0604020202020204" pitchFamily="34" charset="0"/>
                <a:cs typeface="Arial" panose="020B0604020202020204" pitchFamily="34" charset="0"/>
              </a:rPr>
              <a:t>Franzen, A., and D. </a:t>
            </a:r>
            <a:r>
              <a:rPr lang="en-GB" sz="2400" b="0" dirty="0" err="1">
                <a:latin typeface="Arial" panose="020B0604020202020204" pitchFamily="34" charset="0"/>
                <a:cs typeface="Arial" panose="020B0604020202020204" pitchFamily="34" charset="0"/>
              </a:rPr>
              <a:t>Hangartner</a:t>
            </a:r>
            <a:r>
              <a:rPr lang="en-GB" sz="2400" b="0" dirty="0">
                <a:latin typeface="Arial" panose="020B0604020202020204" pitchFamily="34" charset="0"/>
                <a:cs typeface="Arial" panose="020B0604020202020204" pitchFamily="34" charset="0"/>
              </a:rPr>
              <a:t>. 2006. European Sociological Review 22: 353–68.</a:t>
            </a:r>
          </a:p>
          <a:p>
            <a:pPr algn="l"/>
            <a:r>
              <a:rPr lang="en-GB" sz="2400" b="0" dirty="0" err="1">
                <a:latin typeface="Arial" panose="020B0604020202020204" pitchFamily="34" charset="0"/>
                <a:cs typeface="Arial" panose="020B0604020202020204" pitchFamily="34" charset="0"/>
              </a:rPr>
              <a:t>Chakraverty</a:t>
            </a:r>
            <a:r>
              <a:rPr lang="en-GB" sz="2400" b="0" dirty="0">
                <a:latin typeface="Arial" panose="020B0604020202020204" pitchFamily="34" charset="0"/>
                <a:cs typeface="Arial" panose="020B0604020202020204" pitchFamily="34" charset="0"/>
              </a:rPr>
              <a:t> D, 2020 International Journal of Doctoral Studies 15: 329-52.</a:t>
            </a:r>
          </a:p>
        </p:txBody>
      </p:sp>
    </p:spTree>
    <p:extLst>
      <p:ext uri="{BB962C8B-B14F-4D97-AF65-F5344CB8AC3E}">
        <p14:creationId xmlns:p14="http://schemas.microsoft.com/office/powerpoint/2010/main" val="26351526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75A0F78-5122-40BB-8611-24819EE206E7}"/>
              </a:ext>
            </a:extLst>
          </p:cNvPr>
          <p:cNvSpPr>
            <a:spLocks noGrp="1"/>
          </p:cNvSpPr>
          <p:nvPr>
            <p:ph type="title"/>
          </p:nvPr>
        </p:nvSpPr>
        <p:spPr>
          <a:xfrm>
            <a:off x="403281" y="764325"/>
            <a:ext cx="22453200" cy="1187622"/>
          </a:xfrm>
        </p:spPr>
        <p:txBody>
          <a:bodyPr/>
          <a:lstStyle/>
          <a:p>
            <a:r>
              <a:rPr lang="en-US" sz="6000" dirty="0"/>
              <a:t>The many functions of LinkedIn</a:t>
            </a:r>
          </a:p>
        </p:txBody>
      </p:sp>
      <p:sp>
        <p:nvSpPr>
          <p:cNvPr id="38" name="Rectangle 37">
            <a:extLst>
              <a:ext uri="{FF2B5EF4-FFF2-40B4-BE49-F238E27FC236}">
                <a16:creationId xmlns:a16="http://schemas.microsoft.com/office/drawing/2014/main" id="{035B00F8-4833-42B2-8BFA-713F650BDFD7}"/>
              </a:ext>
            </a:extLst>
          </p:cNvPr>
          <p:cNvSpPr/>
          <p:nvPr/>
        </p:nvSpPr>
        <p:spPr>
          <a:xfrm>
            <a:off x="3018090" y="3442978"/>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Connect and message other professionals in your network</a:t>
            </a:r>
          </a:p>
        </p:txBody>
      </p:sp>
      <p:sp>
        <p:nvSpPr>
          <p:cNvPr id="39" name="Rectangle 38">
            <a:extLst>
              <a:ext uri="{FF2B5EF4-FFF2-40B4-BE49-F238E27FC236}">
                <a16:creationId xmlns:a16="http://schemas.microsoft.com/office/drawing/2014/main" id="{A31D2ECD-400C-473A-9F91-0D2F88356572}"/>
              </a:ext>
            </a:extLst>
          </p:cNvPr>
          <p:cNvSpPr/>
          <p:nvPr/>
        </p:nvSpPr>
        <p:spPr>
          <a:xfrm>
            <a:off x="7897205" y="3430872"/>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Join professional groups for targeted networking opportunities </a:t>
            </a:r>
          </a:p>
        </p:txBody>
      </p:sp>
      <p:sp>
        <p:nvSpPr>
          <p:cNvPr id="40" name="Rectangle 39">
            <a:extLst>
              <a:ext uri="{FF2B5EF4-FFF2-40B4-BE49-F238E27FC236}">
                <a16:creationId xmlns:a16="http://schemas.microsoft.com/office/drawing/2014/main" id="{A4FE2137-AB5D-4BAC-9C35-0EDD690985CC}"/>
              </a:ext>
            </a:extLst>
          </p:cNvPr>
          <p:cNvSpPr/>
          <p:nvPr/>
        </p:nvSpPr>
        <p:spPr>
          <a:xfrm>
            <a:off x="12776320" y="3397688"/>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Give and receive recommendations</a:t>
            </a:r>
          </a:p>
        </p:txBody>
      </p:sp>
      <p:sp>
        <p:nvSpPr>
          <p:cNvPr id="41" name="Rectangle 40">
            <a:extLst>
              <a:ext uri="{FF2B5EF4-FFF2-40B4-BE49-F238E27FC236}">
                <a16:creationId xmlns:a16="http://schemas.microsoft.com/office/drawing/2014/main" id="{49529229-5228-462F-BCC1-DD820A2146D7}"/>
              </a:ext>
            </a:extLst>
          </p:cNvPr>
          <p:cNvSpPr/>
          <p:nvPr/>
        </p:nvSpPr>
        <p:spPr>
          <a:xfrm>
            <a:off x="17655435" y="3434657"/>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Receive notifications from your contacts</a:t>
            </a:r>
          </a:p>
        </p:txBody>
      </p:sp>
      <p:sp>
        <p:nvSpPr>
          <p:cNvPr id="42" name="Rectangle 41">
            <a:extLst>
              <a:ext uri="{FF2B5EF4-FFF2-40B4-BE49-F238E27FC236}">
                <a16:creationId xmlns:a16="http://schemas.microsoft.com/office/drawing/2014/main" id="{BB9BB72C-1989-4964-94A3-E80868C2BD78}"/>
              </a:ext>
            </a:extLst>
          </p:cNvPr>
          <p:cNvSpPr/>
          <p:nvPr/>
        </p:nvSpPr>
        <p:spPr>
          <a:xfrm>
            <a:off x="536837" y="6636235"/>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Research organisations and people within those organisations</a:t>
            </a:r>
          </a:p>
        </p:txBody>
      </p:sp>
      <p:sp>
        <p:nvSpPr>
          <p:cNvPr id="43" name="Rectangle 42">
            <a:extLst>
              <a:ext uri="{FF2B5EF4-FFF2-40B4-BE49-F238E27FC236}">
                <a16:creationId xmlns:a16="http://schemas.microsoft.com/office/drawing/2014/main" id="{EF487D6F-61F6-4BB6-9D50-1AAFB0DD172F}"/>
              </a:ext>
            </a:extLst>
          </p:cNvPr>
          <p:cNvSpPr/>
          <p:nvPr/>
        </p:nvSpPr>
        <p:spPr>
          <a:xfrm>
            <a:off x="5349729" y="6636235"/>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Find and apply for jobs</a:t>
            </a:r>
          </a:p>
        </p:txBody>
      </p:sp>
      <p:sp>
        <p:nvSpPr>
          <p:cNvPr id="44" name="Rectangle 43">
            <a:extLst>
              <a:ext uri="{FF2B5EF4-FFF2-40B4-BE49-F238E27FC236}">
                <a16:creationId xmlns:a16="http://schemas.microsoft.com/office/drawing/2014/main" id="{72393EA1-5749-48D7-A9F7-9D0A1DF69961}"/>
              </a:ext>
            </a:extLst>
          </p:cNvPr>
          <p:cNvSpPr/>
          <p:nvPr/>
        </p:nvSpPr>
        <p:spPr>
          <a:xfrm>
            <a:off x="19587929" y="6637986"/>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Share ideas and professional content (e.g. blogs/videos) – thought leadership</a:t>
            </a:r>
          </a:p>
        </p:txBody>
      </p:sp>
      <p:sp>
        <p:nvSpPr>
          <p:cNvPr id="45" name="Rectangle 44">
            <a:extLst>
              <a:ext uri="{FF2B5EF4-FFF2-40B4-BE49-F238E27FC236}">
                <a16:creationId xmlns:a16="http://schemas.microsoft.com/office/drawing/2014/main" id="{472F640C-639F-4825-A306-99E2029BF288}"/>
              </a:ext>
            </a:extLst>
          </p:cNvPr>
          <p:cNvSpPr/>
          <p:nvPr/>
        </p:nvSpPr>
        <p:spPr>
          <a:xfrm>
            <a:off x="10162621" y="6636235"/>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Create your own company page and recruit to your own organisation</a:t>
            </a:r>
          </a:p>
        </p:txBody>
      </p:sp>
      <p:sp>
        <p:nvSpPr>
          <p:cNvPr id="46" name="Rectangle 45">
            <a:extLst>
              <a:ext uri="{FF2B5EF4-FFF2-40B4-BE49-F238E27FC236}">
                <a16:creationId xmlns:a16="http://schemas.microsoft.com/office/drawing/2014/main" id="{C4311DDD-B02B-475A-9163-9D9CDEDF8DF3}"/>
              </a:ext>
            </a:extLst>
          </p:cNvPr>
          <p:cNvSpPr/>
          <p:nvPr/>
        </p:nvSpPr>
        <p:spPr>
          <a:xfrm>
            <a:off x="14975513" y="6636235"/>
            <a:ext cx="3864988" cy="2204716"/>
          </a:xfrm>
          <a:prstGeom prst="rect">
            <a:avLst/>
          </a:prstGeom>
          <a:solidFill>
            <a:srgbClr val="E4E8E5"/>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0" dirty="0">
                <a:solidFill>
                  <a:srgbClr val="000000"/>
                </a:solidFill>
                <a:latin typeface="Arial" panose="020B0604020202020204" pitchFamily="34" charset="0"/>
                <a:ea typeface="Helvetica Neue"/>
                <a:cs typeface="Arial" panose="020B0604020202020204" pitchFamily="34" charset="0"/>
              </a:rPr>
              <a:t>Complete courses through LinkedIn Learning</a:t>
            </a:r>
          </a:p>
        </p:txBody>
      </p:sp>
    </p:spTree>
    <p:extLst>
      <p:ext uri="{BB962C8B-B14F-4D97-AF65-F5344CB8AC3E}">
        <p14:creationId xmlns:p14="http://schemas.microsoft.com/office/powerpoint/2010/main" val="32055779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B9D0AE-1261-4D56-8D68-F6D344BBD371}"/>
              </a:ext>
            </a:extLst>
          </p:cNvPr>
          <p:cNvSpPr>
            <a:spLocks noGrp="1"/>
          </p:cNvSpPr>
          <p:nvPr>
            <p:ph type="body" sz="quarter" idx="1"/>
          </p:nvPr>
        </p:nvSpPr>
        <p:spPr>
          <a:xfrm>
            <a:off x="1148280" y="4801663"/>
            <a:ext cx="22453200" cy="2338527"/>
          </a:xfrm>
        </p:spPr>
        <p:txBody>
          <a:bodyPr/>
          <a:lstStyle/>
          <a:p>
            <a:r>
              <a:rPr lang="en-GB" dirty="0"/>
              <a:t>The basics of a LinkedIn profile</a:t>
            </a:r>
          </a:p>
        </p:txBody>
      </p:sp>
    </p:spTree>
    <p:extLst>
      <p:ext uri="{BB962C8B-B14F-4D97-AF65-F5344CB8AC3E}">
        <p14:creationId xmlns:p14="http://schemas.microsoft.com/office/powerpoint/2010/main" val="12557218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IMING" val="|47.6"/>
</p:tagLst>
</file>

<file path=ppt/tags/tag2.xml><?xml version="1.0" encoding="utf-8"?>
<p:tagLst xmlns:a="http://schemas.openxmlformats.org/drawingml/2006/main" xmlns:r="http://schemas.openxmlformats.org/officeDocument/2006/relationships" xmlns:p="http://schemas.openxmlformats.org/presentationml/2006/main">
  <p:tag name="TIMING" val="|65.9"/>
</p:tagLst>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A8AA"/>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8596</TotalTime>
  <Words>1029</Words>
  <Application>Microsoft Office PowerPoint</Application>
  <PresentationFormat>Custom</PresentationFormat>
  <Paragraphs>98</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CircularStd-Bold</vt:lpstr>
      <vt:lpstr>CircularStd-Book</vt:lpstr>
      <vt:lpstr>Helvetica Neue</vt:lpstr>
      <vt:lpstr>White</vt:lpstr>
      <vt:lpstr>PowerPoint Presentation</vt:lpstr>
      <vt:lpstr>PowerPoint Presentation</vt:lpstr>
      <vt:lpstr>Section outcomes</vt:lpstr>
      <vt:lpstr>PowerPoint Presentation</vt:lpstr>
      <vt:lpstr>PowerPoint Presentation</vt:lpstr>
      <vt:lpstr>PowerPoint Presentation</vt:lpstr>
      <vt:lpstr>But why network at all?</vt:lpstr>
      <vt:lpstr>The many functions of LinkedIn</vt:lpstr>
      <vt:lpstr>PowerPoint Presentation</vt:lpstr>
      <vt:lpstr>Basic premise of a LinkedIn profile</vt:lpstr>
      <vt:lpstr>PowerPoint Presentation</vt:lpstr>
      <vt:lpstr>Profile photos</vt:lpstr>
      <vt:lpstr>Professional Headline</vt:lpstr>
      <vt:lpstr>‘About’ section</vt:lpstr>
      <vt:lpstr>Enhancing your profile: core sections</vt:lpstr>
      <vt:lpstr>Enhancing your profile: recommended sections</vt:lpstr>
      <vt:lpstr>Enhancing your profile: additional sections</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Silvestri, Stefania</cp:lastModifiedBy>
  <cp:revision>314</cp:revision>
  <dcterms:modified xsi:type="dcterms:W3CDTF">2024-08-23T08:15:07Z</dcterms:modified>
  <cp:category/>
</cp:coreProperties>
</file>