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459" r:id="rId5"/>
    <p:sldId id="383" r:id="rId6"/>
    <p:sldId id="261" r:id="rId7"/>
    <p:sldId id="262" r:id="rId8"/>
    <p:sldId id="263" r:id="rId9"/>
    <p:sldId id="460" r:id="rId10"/>
    <p:sldId id="415" r:id="rId11"/>
    <p:sldId id="418" r:id="rId12"/>
    <p:sldId id="419" r:id="rId13"/>
    <p:sldId id="420" r:id="rId14"/>
    <p:sldId id="457" r:id="rId15"/>
    <p:sldId id="414" r:id="rId16"/>
    <p:sldId id="458" r:id="rId17"/>
    <p:sldId id="456" r:id="rId18"/>
    <p:sldId id="453" r:id="rId19"/>
    <p:sldId id="372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0"/>
    <p:restoredTop sz="94824"/>
  </p:normalViewPr>
  <p:slideViewPr>
    <p:cSldViewPr snapToGrid="0" snapToObjects="1">
      <p:cViewPr varScale="1">
        <p:scale>
          <a:sx n="30" d="100"/>
          <a:sy n="30" d="100"/>
        </p:scale>
        <p:origin x="992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Time for Q&amp;A, explore the site or get an overview of a dashboard for 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30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0091EFA-D985-AA2D-6528-DD76B98B3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4800" cy="13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7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plate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122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72" r:id="rId5"/>
    <p:sldLayoutId id="2147483673" r:id="rId6"/>
    <p:sldLayoutId id="2147483674" r:id="rId7"/>
    <p:sldLayoutId id="2147483663" r:id="rId8"/>
    <p:sldLayoutId id="2147483675" r:id="rId9"/>
    <p:sldLayoutId id="2147483676" r:id="rId10"/>
    <p:sldLayoutId id="2147483664" r:id="rId11"/>
    <p:sldLayoutId id="2147483668" r:id="rId12"/>
    <p:sldLayoutId id="2147483665" r:id="rId13"/>
    <p:sldLayoutId id="2147483666" r:id="rId14"/>
    <p:sldLayoutId id="2147483669" r:id="rId15"/>
    <p:sldLayoutId id="2147483677" r:id="rId16"/>
    <p:sldLayoutId id="2147483693" r:id="rId17"/>
    <p:sldLayoutId id="2147483694" r:id="rId18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20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rosper.liverpool.ac.uk/postdoc-resources/career-development-navigato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rosper.liverpool.ac.uk/postdoc-resource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rosper.liverpool.ac.uk/managers-of-researcher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rosper.liverpool.ac.uk/institution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prosper.liverpool.ac.uk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www.linkedin.com/company/prosperprojec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liverpool.ac.uk/researcher/prosper/" TargetMode="External"/><Relationship Id="rId5" Type="http://schemas.openxmlformats.org/officeDocument/2006/relationships/hyperlink" Target="https://prosper.liverpool.ac.uk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prosper.postdoc@liverpool.ac.uk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A25-79B2-570C-5E8E-A5AEA15BEB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1218809"/>
            <a:ext cx="22453200" cy="2338527"/>
          </a:xfrm>
        </p:spPr>
        <p:txBody>
          <a:bodyPr/>
          <a:lstStyle/>
          <a:p>
            <a:pPr marL="1371600" indent="-1371600">
              <a:buAutoNum type="arabicParenR"/>
            </a:pPr>
            <a:r>
              <a:rPr lang="en-GB" dirty="0"/>
              <a:t>Signpost</a:t>
            </a:r>
          </a:p>
          <a:p>
            <a:pPr marL="1371600" indent="-1371600">
              <a:buAutoNum type="arabicParenR"/>
            </a:pP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A127D2-3571-3695-4145-CC7606C6357E}"/>
              </a:ext>
            </a:extLst>
          </p:cNvPr>
          <p:cNvSpPr txBox="1">
            <a:spLocks/>
          </p:cNvSpPr>
          <p:nvPr/>
        </p:nvSpPr>
        <p:spPr>
          <a:xfrm>
            <a:off x="1815406" y="3659066"/>
            <a:ext cx="12751199" cy="26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en-GB" sz="6000" dirty="0"/>
              <a:t>Small time commitment from PIs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en-GB" sz="6000" dirty="0"/>
              <a:t>Suitable for proactive postdocs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hangingPunct="1"/>
            <a:r>
              <a:rPr lang="en-GB" sz="4400" dirty="0">
                <a:hlinkClick r:id="rId2"/>
              </a:rPr>
              <a:t>https://prosper.liverpool.ac.uk/postdoc-resources/career-development-navigator/</a:t>
            </a:r>
            <a:r>
              <a:rPr lang="en-GB" sz="4400" dirty="0"/>
              <a:t> </a:t>
            </a:r>
          </a:p>
          <a:p>
            <a:pPr hangingPunct="1"/>
            <a:endParaRPr lang="en-GB" sz="4400" dirty="0"/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48B59C53-0D12-F50E-E0F7-4545968E76FB}"/>
              </a:ext>
            </a:extLst>
          </p:cNvPr>
          <p:cNvSpPr/>
          <p:nvPr/>
        </p:nvSpPr>
        <p:spPr>
          <a:xfrm>
            <a:off x="17777637" y="3520842"/>
            <a:ext cx="3360551" cy="5094779"/>
          </a:xfrm>
          <a:custGeom>
            <a:avLst/>
            <a:gdLst/>
            <a:ahLst/>
            <a:cxnLst/>
            <a:rect l="l" t="t" r="r" b="b"/>
            <a:pathLst>
              <a:path w="1158564" h="1666998">
                <a:moveTo>
                  <a:pt x="0" y="0"/>
                </a:moveTo>
                <a:lnTo>
                  <a:pt x="1158563" y="0"/>
                </a:lnTo>
                <a:lnTo>
                  <a:pt x="1158563" y="1666998"/>
                </a:lnTo>
                <a:lnTo>
                  <a:pt x="0" y="1666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7195779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A25-79B2-570C-5E8E-A5AEA15BEB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1282605"/>
            <a:ext cx="22453200" cy="2338527"/>
          </a:xfrm>
        </p:spPr>
        <p:txBody>
          <a:bodyPr/>
          <a:lstStyle/>
          <a:p>
            <a:pPr marL="1371600" indent="-1371600">
              <a:buFont typeface="+mj-lt"/>
              <a:buAutoNum type="arabicParenR" startAt="2"/>
            </a:pPr>
            <a:r>
              <a:rPr lang="en-GB" dirty="0"/>
              <a:t>Troubleshoot</a:t>
            </a:r>
          </a:p>
          <a:p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16F7AB4-8B87-C8E5-043E-CC752CC7ECCD}"/>
              </a:ext>
            </a:extLst>
          </p:cNvPr>
          <p:cNvSpPr txBox="1">
            <a:spLocks/>
          </p:cNvSpPr>
          <p:nvPr/>
        </p:nvSpPr>
        <p:spPr>
          <a:xfrm>
            <a:off x="1645285" y="3533757"/>
            <a:ext cx="12751199" cy="26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en-GB" sz="6000" dirty="0"/>
              <a:t>Responsive mode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en-GB" sz="6000" dirty="0"/>
              <a:t>Suitable for specific queries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hangingPunct="1"/>
            <a:r>
              <a:rPr lang="en-GB" sz="4400" dirty="0">
                <a:hlinkClick r:id="rId2"/>
              </a:rPr>
              <a:t>https://prosper.liverpool.ac.uk/postdoc-resources/</a:t>
            </a:r>
            <a:endParaRPr lang="en-GB" sz="4400" dirty="0"/>
          </a:p>
          <a:p>
            <a:pPr hangingPunct="1"/>
            <a:endParaRPr lang="en-GB" sz="4400" dirty="0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2A75FD34-1547-A569-281B-4A85A2D2B711}"/>
              </a:ext>
            </a:extLst>
          </p:cNvPr>
          <p:cNvSpPr/>
          <p:nvPr/>
        </p:nvSpPr>
        <p:spPr>
          <a:xfrm>
            <a:off x="15076969" y="4023132"/>
            <a:ext cx="2308530" cy="2163779"/>
          </a:xfrm>
          <a:custGeom>
            <a:avLst/>
            <a:gdLst/>
            <a:ahLst/>
            <a:cxnLst/>
            <a:rect l="l" t="t" r="r" b="b"/>
            <a:pathLst>
              <a:path w="1190217" h="1139497">
                <a:moveTo>
                  <a:pt x="0" y="0"/>
                </a:moveTo>
                <a:lnTo>
                  <a:pt x="1190217" y="0"/>
                </a:lnTo>
                <a:lnTo>
                  <a:pt x="1190217" y="1139498"/>
                </a:lnTo>
                <a:lnTo>
                  <a:pt x="0" y="1139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6581"/>
            </a:stretch>
          </a:blipFill>
        </p:spPr>
        <p:txBody>
          <a:bodyPr/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554D8C8-DC0C-484B-923F-17732E0EC408}"/>
              </a:ext>
            </a:extLst>
          </p:cNvPr>
          <p:cNvSpPr/>
          <p:nvPr/>
        </p:nvSpPr>
        <p:spPr>
          <a:xfrm>
            <a:off x="18203254" y="4023132"/>
            <a:ext cx="2270644" cy="2142700"/>
          </a:xfrm>
          <a:custGeom>
            <a:avLst/>
            <a:gdLst/>
            <a:ahLst/>
            <a:cxnLst/>
            <a:rect l="l" t="t" r="r" b="b"/>
            <a:pathLst>
              <a:path w="1161800" h="1123688">
                <a:moveTo>
                  <a:pt x="0" y="0"/>
                </a:moveTo>
                <a:lnTo>
                  <a:pt x="1161800" y="0"/>
                </a:lnTo>
                <a:lnTo>
                  <a:pt x="1161800" y="1123688"/>
                </a:lnTo>
                <a:lnTo>
                  <a:pt x="0" y="112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533" r="-147110"/>
            </a:stretch>
          </a:blipFill>
        </p:spPr>
        <p:txBody>
          <a:bodyPr/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6FF177E-9442-147B-3C63-775FC1B29F7C}"/>
              </a:ext>
            </a:extLst>
          </p:cNvPr>
          <p:cNvSpPr/>
          <p:nvPr/>
        </p:nvSpPr>
        <p:spPr>
          <a:xfrm>
            <a:off x="21257597" y="4023131"/>
            <a:ext cx="1905222" cy="2163779"/>
          </a:xfrm>
          <a:custGeom>
            <a:avLst/>
            <a:gdLst/>
            <a:ahLst/>
            <a:cxnLst/>
            <a:rect l="l" t="t" r="r" b="b"/>
            <a:pathLst>
              <a:path w="971628" h="1173151">
                <a:moveTo>
                  <a:pt x="0" y="0"/>
                </a:moveTo>
                <a:lnTo>
                  <a:pt x="971628" y="0"/>
                </a:lnTo>
                <a:lnTo>
                  <a:pt x="971628" y="1173151"/>
                </a:lnTo>
                <a:lnTo>
                  <a:pt x="0" y="1173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4985" r="-15163"/>
            </a:stretch>
          </a:blipFill>
        </p:spPr>
        <p:txBody>
          <a:bodyPr/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9881438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A25-79B2-570C-5E8E-A5AEA15BEB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1282605"/>
            <a:ext cx="22453200" cy="2338527"/>
          </a:xfrm>
        </p:spPr>
        <p:txBody>
          <a:bodyPr/>
          <a:lstStyle/>
          <a:p>
            <a:pPr marL="1371600" indent="-1371600">
              <a:buFont typeface="+mj-lt"/>
              <a:buAutoNum type="arabicParenR" startAt="3"/>
            </a:pPr>
            <a:r>
              <a:rPr lang="en-GB" dirty="0"/>
              <a:t>Inspiration for leadership/management of researchers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16F7AB4-8B87-C8E5-043E-CC752CC7ECCD}"/>
              </a:ext>
            </a:extLst>
          </p:cNvPr>
          <p:cNvSpPr txBox="1">
            <a:spLocks/>
          </p:cNvSpPr>
          <p:nvPr/>
        </p:nvSpPr>
        <p:spPr>
          <a:xfrm>
            <a:off x="1815406" y="5226321"/>
            <a:ext cx="12751199" cy="26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en-GB" sz="6000" dirty="0"/>
              <a:t>Suitable for PIs’ own development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hangingPunct="1"/>
            <a:endParaRPr lang="en-GB" sz="4400" dirty="0"/>
          </a:p>
          <a:p>
            <a:pPr hangingPunct="1"/>
            <a:r>
              <a:rPr lang="en-GB" sz="4400" dirty="0">
                <a:hlinkClick r:id="rId2"/>
              </a:rPr>
              <a:t>https://prosper.liverpool.ac.uk/managers-of-researchers/</a:t>
            </a:r>
            <a:r>
              <a:rPr lang="en-GB" sz="4400" dirty="0"/>
              <a:t> </a:t>
            </a:r>
          </a:p>
          <a:p>
            <a:pPr hangingPunct="1"/>
            <a:endParaRPr lang="en-GB" sz="4400" dirty="0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AF6A208A-C55D-DCF8-FA8B-A056A1D11773}"/>
              </a:ext>
            </a:extLst>
          </p:cNvPr>
          <p:cNvSpPr/>
          <p:nvPr/>
        </p:nvSpPr>
        <p:spPr>
          <a:xfrm>
            <a:off x="17601536" y="4827181"/>
            <a:ext cx="4261943" cy="3268693"/>
          </a:xfrm>
          <a:custGeom>
            <a:avLst/>
            <a:gdLst/>
            <a:ahLst/>
            <a:cxnLst/>
            <a:rect l="l" t="t" r="r" b="b"/>
            <a:pathLst>
              <a:path w="1589334" h="1218938">
                <a:moveTo>
                  <a:pt x="0" y="0"/>
                </a:moveTo>
                <a:lnTo>
                  <a:pt x="1589334" y="0"/>
                </a:lnTo>
                <a:lnTo>
                  <a:pt x="1589334" y="1218938"/>
                </a:lnTo>
                <a:lnTo>
                  <a:pt x="0" y="1218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375519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A25-79B2-570C-5E8E-A5AEA15BEB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800" y="1282605"/>
            <a:ext cx="22453200" cy="2338527"/>
          </a:xfrm>
        </p:spPr>
        <p:txBody>
          <a:bodyPr/>
          <a:lstStyle/>
          <a:p>
            <a:pPr marL="1371600" indent="-1371600">
              <a:buFont typeface="+mj-lt"/>
              <a:buAutoNum type="arabicParenR" startAt="4"/>
            </a:pPr>
            <a:r>
              <a:rPr lang="en-GB" dirty="0"/>
              <a:t>To deliver postdoc career development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16F7AB4-8B87-C8E5-043E-CC752CC7ECCD}"/>
              </a:ext>
            </a:extLst>
          </p:cNvPr>
          <p:cNvSpPr txBox="1">
            <a:spLocks/>
          </p:cNvSpPr>
          <p:nvPr/>
        </p:nvSpPr>
        <p:spPr>
          <a:xfrm>
            <a:off x="1815406" y="4210493"/>
            <a:ext cx="12751199" cy="26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hangingPunct="1">
              <a:buFont typeface="Arial" panose="020B0604020202020204" pitchFamily="34" charset="0"/>
              <a:buChar char="•"/>
            </a:pPr>
            <a:r>
              <a:rPr lang="en-GB" sz="6000" dirty="0"/>
              <a:t>For PIs with development responsibilities</a:t>
            </a:r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571500" indent="-571500" hangingPunct="1">
              <a:buFont typeface="Arial" panose="020B0604020202020204" pitchFamily="34" charset="0"/>
              <a:buChar char="•"/>
            </a:pPr>
            <a:endParaRPr lang="en-GB" sz="4400" dirty="0"/>
          </a:p>
          <a:p>
            <a:pPr hangingPunct="1"/>
            <a:r>
              <a:rPr lang="en-GB" sz="4400" dirty="0">
                <a:hlinkClick r:id="rId2"/>
              </a:rPr>
              <a:t>https://prosper.liverpool.ac.uk/institutions/</a:t>
            </a:r>
            <a:endParaRPr lang="en-GB" sz="4400" dirty="0"/>
          </a:p>
          <a:p>
            <a:pPr hangingPunct="1"/>
            <a:endParaRPr lang="en-GB" sz="4400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E51294D-0044-2CE3-07F2-38B8C5B8B53B}"/>
              </a:ext>
            </a:extLst>
          </p:cNvPr>
          <p:cNvSpPr/>
          <p:nvPr/>
        </p:nvSpPr>
        <p:spPr>
          <a:xfrm>
            <a:off x="16428847" y="4713012"/>
            <a:ext cx="5847602" cy="3431527"/>
          </a:xfrm>
          <a:custGeom>
            <a:avLst/>
            <a:gdLst/>
            <a:ahLst/>
            <a:cxnLst/>
            <a:rect l="l" t="t" r="r" b="b"/>
            <a:pathLst>
              <a:path w="2107162" h="1236538">
                <a:moveTo>
                  <a:pt x="0" y="0"/>
                </a:moveTo>
                <a:lnTo>
                  <a:pt x="2107163" y="0"/>
                </a:lnTo>
                <a:lnTo>
                  <a:pt x="2107163" y="1236538"/>
                </a:lnTo>
                <a:lnTo>
                  <a:pt x="0" y="123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7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6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5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4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2" algn="l" defTabSz="121907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6805770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4F80-DE86-439B-8F39-69D07752A2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6131" y="4666069"/>
            <a:ext cx="22451739" cy="2338528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/>
              <a:t>Guided tour of the Portal</a:t>
            </a:r>
          </a:p>
        </p:txBody>
      </p:sp>
    </p:spTree>
    <p:extLst>
      <p:ext uri="{BB962C8B-B14F-4D97-AF65-F5344CB8AC3E}">
        <p14:creationId xmlns:p14="http://schemas.microsoft.com/office/powerpoint/2010/main" val="22319347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357C1C-D1EC-409C-5264-CC4AD49DF004}"/>
              </a:ext>
            </a:extLst>
          </p:cNvPr>
          <p:cNvSpPr txBox="1">
            <a:spLocks/>
          </p:cNvSpPr>
          <p:nvPr/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/>
          <a:lstStyle>
            <a:lvl1pPr marL="360000" marR="0" indent="-360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GB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9477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4F80-DE86-439B-8F39-69D07752A2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6131" y="4666069"/>
            <a:ext cx="22451739" cy="2338528"/>
          </a:xfrm>
        </p:spPr>
        <p:txBody>
          <a:bodyPr/>
          <a:lstStyle/>
          <a:p>
            <a:r>
              <a:rPr lang="en-GB" dirty="0"/>
              <a:t>Try out the portal or dashboard tour</a:t>
            </a:r>
          </a:p>
        </p:txBody>
      </p:sp>
    </p:spTree>
    <p:extLst>
      <p:ext uri="{BB962C8B-B14F-4D97-AF65-F5344CB8AC3E}">
        <p14:creationId xmlns:p14="http://schemas.microsoft.com/office/powerpoint/2010/main" val="21307122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4F80-DE86-439B-8F39-69D07752A2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6131" y="4666069"/>
            <a:ext cx="22451739" cy="2338528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  <a:hlinkClick r:id="rId2"/>
              </a:rPr>
              <a:t>prosper.liverpool.ac.uk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E1301-FE1B-F02F-1D29-7D03CBE3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812" y="3620337"/>
            <a:ext cx="5940089" cy="59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890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1917-FB4F-C7EE-E8FB-0A3A6F9C572B}"/>
              </a:ext>
            </a:extLst>
          </p:cNvPr>
          <p:cNvSpPr txBox="1">
            <a:spLocks/>
          </p:cNvSpPr>
          <p:nvPr/>
        </p:nvSpPr>
        <p:spPr>
          <a:xfrm>
            <a:off x="724055" y="605823"/>
            <a:ext cx="22453200" cy="97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+mn-ea"/>
                <a:cs typeface="Circular Std Book" panose="020B0604020101020102" pitchFamily="34" charset="77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200" b="1" dirty="0">
                <a:latin typeface="Arial" panose="020B0604020202020204" pitchFamily="34" charset="0"/>
                <a:cs typeface="Circular Std Bold" panose="020B0604020101020102" pitchFamily="34" charset="77"/>
              </a:rPr>
              <a:t>Suggestions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0B203-E6EB-7DFB-7240-E88534095F68}"/>
              </a:ext>
            </a:extLst>
          </p:cNvPr>
          <p:cNvGrpSpPr/>
          <p:nvPr/>
        </p:nvGrpSpPr>
        <p:grpSpPr>
          <a:xfrm>
            <a:off x="1798308" y="2998123"/>
            <a:ext cx="1002312" cy="7318599"/>
            <a:chOff x="-1422465" y="4408907"/>
            <a:chExt cx="22455435" cy="3570613"/>
          </a:xfrm>
        </p:grpSpPr>
        <p:sp>
          <p:nvSpPr>
            <p:cNvPr id="7" name="Triangle 8">
              <a:extLst>
                <a:ext uri="{FF2B5EF4-FFF2-40B4-BE49-F238E27FC236}">
                  <a16:creationId xmlns:a16="http://schemas.microsoft.com/office/drawing/2014/main" id="{75DD229C-79BF-E947-B224-D6B544911407}"/>
                </a:ext>
              </a:extLst>
            </p:cNvPr>
            <p:cNvSpPr/>
            <p:nvPr/>
          </p:nvSpPr>
          <p:spPr>
            <a:xfrm rot="5400000">
              <a:off x="9904773" y="-6383589"/>
              <a:ext cx="330681" cy="21915674"/>
            </a:xfrm>
            <a:prstGeom prst="triangle">
              <a:avLst/>
            </a:prstGeom>
            <a:solidFill>
              <a:srgbClr val="FF0000"/>
            </a:solidFill>
            <a:ln w="190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Circular Std Book" panose="020B0604020101020102" pitchFamily="34" charset="77"/>
                <a:sym typeface="Helvetica Neue Medium"/>
              </a:endParaRPr>
            </a:p>
          </p:txBody>
        </p:sp>
        <p:sp>
          <p:nvSpPr>
            <p:cNvPr id="8" name="Triangle 9">
              <a:extLst>
                <a:ext uri="{FF2B5EF4-FFF2-40B4-BE49-F238E27FC236}">
                  <a16:creationId xmlns:a16="http://schemas.microsoft.com/office/drawing/2014/main" id="{54F4B64A-53CA-C5DB-4304-3CFFCF17490D}"/>
                </a:ext>
              </a:extLst>
            </p:cNvPr>
            <p:cNvSpPr/>
            <p:nvPr/>
          </p:nvSpPr>
          <p:spPr>
            <a:xfrm rot="5400000">
              <a:off x="9349749" y="-5232870"/>
              <a:ext cx="371236" cy="21915663"/>
            </a:xfrm>
            <a:prstGeom prst="triangle">
              <a:avLst/>
            </a:prstGeom>
            <a:solidFill>
              <a:schemeClr val="accent2"/>
            </a:solidFill>
            <a:ln w="190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Circular Std Book" panose="020B0604020101020102" pitchFamily="34" charset="77"/>
                <a:sym typeface="Helvetica Neue Medium"/>
              </a:endParaRPr>
            </a:p>
          </p:txBody>
        </p:sp>
        <p:sp>
          <p:nvSpPr>
            <p:cNvPr id="9" name="Triangle 10">
              <a:extLst>
                <a:ext uri="{FF2B5EF4-FFF2-40B4-BE49-F238E27FC236}">
                  <a16:creationId xmlns:a16="http://schemas.microsoft.com/office/drawing/2014/main" id="{29B18589-F693-A0D6-70EC-3ED847189B51}"/>
                </a:ext>
              </a:extLst>
            </p:cNvPr>
            <p:cNvSpPr/>
            <p:nvPr/>
          </p:nvSpPr>
          <p:spPr>
            <a:xfrm rot="5400000">
              <a:off x="9349754" y="-4263090"/>
              <a:ext cx="371237" cy="21915675"/>
            </a:xfrm>
            <a:prstGeom prst="triangle">
              <a:avLst/>
            </a:prstGeom>
            <a:solidFill>
              <a:schemeClr val="accent1"/>
            </a:solidFill>
            <a:ln w="190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Circular Std Book" panose="020B0604020101020102" pitchFamily="34" charset="77"/>
                <a:sym typeface="Helvetica Neue Medium"/>
              </a:endParaRPr>
            </a:p>
          </p:txBody>
        </p:sp>
        <p:sp>
          <p:nvSpPr>
            <p:cNvPr id="10" name="Triangle 11">
              <a:extLst>
                <a:ext uri="{FF2B5EF4-FFF2-40B4-BE49-F238E27FC236}">
                  <a16:creationId xmlns:a16="http://schemas.microsoft.com/office/drawing/2014/main" id="{68362C95-7311-ED2C-856E-C7BEFA05991A}"/>
                </a:ext>
              </a:extLst>
            </p:cNvPr>
            <p:cNvSpPr/>
            <p:nvPr/>
          </p:nvSpPr>
          <p:spPr>
            <a:xfrm rot="5400000">
              <a:off x="9889519" y="-3163931"/>
              <a:ext cx="371239" cy="21915663"/>
            </a:xfrm>
            <a:prstGeom prst="triangle">
              <a:avLst/>
            </a:prstGeom>
            <a:solidFill>
              <a:srgbClr val="92D050"/>
            </a:solidFill>
            <a:ln w="190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Circular Std Book" panose="020B0604020101020102" pitchFamily="34" charset="77"/>
                <a:sym typeface="Helvetica Neue Medium"/>
              </a:endParaRPr>
            </a:p>
          </p:txBody>
        </p:sp>
      </p:grp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C1643E4-D6AC-4D99-50A0-9B12A2658322}"/>
              </a:ext>
            </a:extLst>
          </p:cNvPr>
          <p:cNvSpPr txBox="1">
            <a:spLocks/>
          </p:cNvSpPr>
          <p:nvPr/>
        </p:nvSpPr>
        <p:spPr>
          <a:xfrm>
            <a:off x="3432307" y="2932870"/>
            <a:ext cx="17988799" cy="770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360000" marR="0" indent="-360000" algn="l" defTabSz="82550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Tx/>
              <a:buBlip>
                <a:blip r:embed="rId2"/>
              </a:buBlip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Helvetica Neue"/>
                <a:cs typeface="Arial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buNone/>
            </a:pPr>
            <a:r>
              <a:rPr lang="en-GB" sz="4800" dirty="0">
                <a:latin typeface="Arial" panose="020B0604020202020204" pitchFamily="34" charset="0"/>
                <a:ea typeface="Cambria"/>
                <a:cs typeface="Circular Std Book" panose="020B0604020101020102" pitchFamily="34" charset="77"/>
              </a:rPr>
              <a:t>Find the Career Clusters in Explore and dig into one of them for inspiration</a:t>
            </a:r>
          </a:p>
          <a:p>
            <a:pPr marL="0" indent="0" hangingPunct="1">
              <a:lnSpc>
                <a:spcPct val="100000"/>
              </a:lnSpc>
              <a:buNone/>
            </a:pPr>
            <a:endParaRPr lang="en-US" sz="4800" dirty="0">
              <a:latin typeface="Arial" panose="020B0604020202020204" pitchFamily="34" charset="0"/>
              <a:ea typeface="Cambria"/>
              <a:cs typeface="Circular Std Book" panose="020B0604020101020102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ea typeface="Cambria"/>
              </a:rPr>
              <a:t>Find the pages on Career Conversations in the Postdocs and the </a:t>
            </a:r>
            <a:r>
              <a:rPr lang="en-GB" sz="4800" dirty="0" err="1">
                <a:ea typeface="Cambria"/>
              </a:rPr>
              <a:t>MoRs</a:t>
            </a:r>
            <a:r>
              <a:rPr lang="en-GB" sz="4800" dirty="0">
                <a:ea typeface="Cambria"/>
              </a:rPr>
              <a:t> areas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sz="4800" dirty="0">
              <a:ea typeface="Cambri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latin typeface="Arial" panose="020B0604020202020204" pitchFamily="34" charset="0"/>
                <a:ea typeface="Cambria"/>
                <a:cs typeface="Circular Std Book" panose="020B0604020101020102" pitchFamily="34" charset="77"/>
              </a:rPr>
              <a:t>Look into the PI Network section and find a theme that you would like to explore further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800" dirty="0">
              <a:latin typeface="Arial" panose="020B0604020202020204" pitchFamily="34" charset="0"/>
              <a:ea typeface="Cambria"/>
              <a:cs typeface="Circular Std Book" panose="020B0604020101020102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latin typeface="Arial" panose="020B0604020202020204" pitchFamily="34" charset="0"/>
                <a:ea typeface="Cambria"/>
                <a:cs typeface="Circular Std Book" panose="020B0604020101020102" pitchFamily="34" charset="77"/>
              </a:rPr>
              <a:t>Register as a manager user to bookmark and save resources</a:t>
            </a:r>
          </a:p>
        </p:txBody>
      </p:sp>
    </p:spTree>
    <p:extLst>
      <p:ext uri="{BB962C8B-B14F-4D97-AF65-F5344CB8AC3E}">
        <p14:creationId xmlns:p14="http://schemas.microsoft.com/office/powerpoint/2010/main" val="46342329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3" y="1160959"/>
            <a:ext cx="8749398" cy="1329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182" y="447"/>
            <a:ext cx="5933304" cy="2853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90634" y="3505852"/>
            <a:ext cx="2225726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09" hangingPunct="1"/>
            <a:r>
              <a:rPr lang="en-GB" sz="80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you. Get in touch:</a:t>
            </a:r>
          </a:p>
          <a:p>
            <a:pPr algn="l" defTabSz="1828709" hangingPunct="1"/>
            <a:endParaRPr lang="en-GB" sz="60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defTabSz="1828709" hangingPunct="1"/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prosper.postdoc@liverpool.ac.uk</a:t>
            </a:r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l" defTabSz="1828709" hangingPunct="1"/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 </a:t>
            </a:r>
            <a:r>
              <a:rPr lang="en-GB" sz="54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https://prosper.liverpool.ac.uk/</a:t>
            </a:r>
            <a:r>
              <a:rPr lang="en-GB" sz="54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https://www.liverpool.ac.uk/researcher/prosper/</a:t>
            </a:r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l" defTabSz="1828709" hangingPunct="1"/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 </a:t>
            </a:r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https://www.linkedin.com/company/prosperproject/</a:t>
            </a:r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l" defTabSz="1828709" hangingPunct="1"/>
            <a:r>
              <a:rPr lang="en-GB" sz="5400" b="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X/Twitter @</a:t>
            </a:r>
            <a:r>
              <a:rPr lang="en-GB" sz="5400" b="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ProsperPostdoc</a:t>
            </a:r>
            <a:endParaRPr lang="en-GB" sz="7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36C595-0118-4BAD-A088-8050473B8451}"/>
              </a:ext>
            </a:extLst>
          </p:cNvPr>
          <p:cNvGrpSpPr/>
          <p:nvPr/>
        </p:nvGrpSpPr>
        <p:grpSpPr>
          <a:xfrm>
            <a:off x="821693" y="10752412"/>
            <a:ext cx="15667824" cy="2368479"/>
            <a:chOff x="821693" y="10752412"/>
            <a:chExt cx="15667824" cy="23684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714D52-4C98-493A-842B-BF6EC372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0757" y="11495274"/>
              <a:ext cx="3668760" cy="16256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D84586-EAEA-4410-BF3C-DC7993CB5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28" y="11713492"/>
              <a:ext cx="4703704" cy="120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A9433B-3F3E-4DB1-AEA8-617F0F22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594" y="11713492"/>
              <a:ext cx="4154556" cy="12249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E486A0-72BF-4414-919E-589C6B828286}"/>
                </a:ext>
              </a:extLst>
            </p:cNvPr>
            <p:cNvSpPr txBox="1"/>
            <p:nvPr/>
          </p:nvSpPr>
          <p:spPr>
            <a:xfrm>
              <a:off x="821693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Led by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B161F7-EA1E-4303-A158-5DCF537EE31E}"/>
                </a:ext>
              </a:extLst>
            </p:cNvPr>
            <p:cNvSpPr txBox="1"/>
            <p:nvPr/>
          </p:nvSpPr>
          <p:spPr>
            <a:xfrm>
              <a:off x="13129369" y="10752412"/>
              <a:ext cx="305153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 dirty="0"/>
                <a:t>An Academy project</a:t>
              </a: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1BB01E-988C-4E2E-9431-975799DD14DF}"/>
                </a:ext>
              </a:extLst>
            </p:cNvPr>
            <p:cNvSpPr txBox="1"/>
            <p:nvPr/>
          </p:nvSpPr>
          <p:spPr>
            <a:xfrm>
              <a:off x="7662594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 dirty="0"/>
                <a:t>Supported</a:t>
              </a: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83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4839263"/>
            <a:ext cx="21114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Prosper portal tour: a quick guide for PIs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989904" y="7784011"/>
            <a:ext cx="21114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Dr Fiona McBride, Senior Researcher Developer and 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Dr Stefania Silvestri, Researcher Developer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B8A481-8236-4F93-931F-AE1A12902AB6}"/>
              </a:ext>
            </a:extLst>
          </p:cNvPr>
          <p:cNvGrpSpPr/>
          <p:nvPr/>
        </p:nvGrpSpPr>
        <p:grpSpPr>
          <a:xfrm>
            <a:off x="821693" y="10752412"/>
            <a:ext cx="15667824" cy="2368479"/>
            <a:chOff x="821693" y="10752412"/>
            <a:chExt cx="15667824" cy="23684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993437-65DE-4C22-813D-C4ABD76F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0757" y="11495274"/>
              <a:ext cx="3668760" cy="16256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425C8-C2B2-4C4B-9EAE-BF90CD5F6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28" y="11713492"/>
              <a:ext cx="4703704" cy="120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0F1739-33CB-4677-87C0-E45EA7115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594" y="11713492"/>
              <a:ext cx="4154556" cy="122495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BF740C-3B0F-440F-8EF1-2D982868B344}"/>
                </a:ext>
              </a:extLst>
            </p:cNvPr>
            <p:cNvSpPr txBox="1"/>
            <p:nvPr/>
          </p:nvSpPr>
          <p:spPr>
            <a:xfrm>
              <a:off x="821693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Led by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031A0-1C73-49D0-B711-D41FA8A385D2}"/>
                </a:ext>
              </a:extLst>
            </p:cNvPr>
            <p:cNvSpPr txBox="1"/>
            <p:nvPr/>
          </p:nvSpPr>
          <p:spPr>
            <a:xfrm>
              <a:off x="13129369" y="10752412"/>
              <a:ext cx="305153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 dirty="0"/>
                <a:t>An Academy project</a:t>
              </a: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A5B840-69E1-451A-AF55-BE3EAC1317DF}"/>
                </a:ext>
              </a:extLst>
            </p:cNvPr>
            <p:cNvSpPr txBox="1"/>
            <p:nvPr/>
          </p:nvSpPr>
          <p:spPr>
            <a:xfrm>
              <a:off x="7662594" y="10752412"/>
              <a:ext cx="192573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400" b="0" dirty="0"/>
                <a:t>Supported</a:t>
              </a:r>
              <a:r>
                <a: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Session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GB" dirty="0"/>
              <a:t> Brief recap of Prosper to date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GB" dirty="0"/>
              <a:t> Four ways of using Prosper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GB" dirty="0"/>
              <a:t> Guided tour of the Portal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GB" dirty="0"/>
              <a:t> Q&amp;A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4F80-DE86-439B-8F39-69D07752A2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6131" y="4666069"/>
            <a:ext cx="22451739" cy="2338528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/>
              <a:t>What is Prosper?</a:t>
            </a:r>
          </a:p>
        </p:txBody>
      </p:sp>
    </p:spTree>
    <p:extLst>
      <p:ext uri="{BB962C8B-B14F-4D97-AF65-F5344CB8AC3E}">
        <p14:creationId xmlns:p14="http://schemas.microsoft.com/office/powerpoint/2010/main" val="9113856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8570E-0E8B-4A30-BCF9-5368B50BA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5" y="10212052"/>
            <a:ext cx="20472974" cy="23433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F85777-A429-8F39-70F4-A116B248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0" y="1015200"/>
            <a:ext cx="22453200" cy="2225024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B8822B-D311-4BCE-8AA6-E79CE489C2B4}"/>
              </a:ext>
            </a:extLst>
          </p:cNvPr>
          <p:cNvSpPr txBox="1">
            <a:spLocks/>
          </p:cNvSpPr>
          <p:nvPr/>
        </p:nvSpPr>
        <p:spPr>
          <a:xfrm>
            <a:off x="1955273" y="2790004"/>
            <a:ext cx="20789990" cy="565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0" indent="-685800" algn="l" hangingPunct="1">
              <a:spcBef>
                <a:spcPts val="2000"/>
              </a:spcBef>
              <a:buClr>
                <a:schemeClr val="tx1"/>
              </a:buClr>
              <a:buSzPct val="75000"/>
              <a:buFont typeface="Arial"/>
              <a:buChar char="•"/>
              <a:defRPr/>
            </a:pPr>
            <a:r>
              <a:rPr lang="en-US" sz="4000" b="0">
                <a:latin typeface="Arial"/>
                <a:cs typeface="Arial"/>
              </a:rPr>
              <a:t>Prosper was founded in 2019, the result of a £3.4 million grant from Research England</a:t>
            </a:r>
          </a:p>
          <a:p>
            <a:pPr marL="685800" indent="-685800" algn="l">
              <a:spcBef>
                <a:spcPts val="2000"/>
              </a:spcBef>
              <a:buClr>
                <a:schemeClr val="tx1"/>
              </a:buClr>
              <a:buSzPct val="75000"/>
              <a:buFont typeface="Arial"/>
              <a:buChar char="•"/>
              <a:defRPr/>
            </a:pPr>
            <a:r>
              <a:rPr lang="en-US" sz="4000" b="0">
                <a:latin typeface="Arial"/>
                <a:cs typeface="Arial"/>
              </a:rPr>
              <a:t>Our remit and objectives:</a:t>
            </a:r>
          </a:p>
          <a:p>
            <a:pPr marL="1828800" lvl="1" indent="-685800" algn="l">
              <a:spcBef>
                <a:spcPts val="2000"/>
              </a:spcBef>
              <a:buClr>
                <a:schemeClr val="tx1"/>
              </a:buClr>
              <a:buSzPct val="75000"/>
              <a:buFont typeface="Arial"/>
              <a:buChar char="•"/>
              <a:defRPr/>
            </a:pPr>
            <a:r>
              <a:rPr lang="en-US" sz="4000" b="0">
                <a:latin typeface="Arial"/>
                <a:cs typeface="Arial"/>
              </a:rPr>
              <a:t>To develop and road-test a new, holistic approach to postdoc career development, for rollout across the UK</a:t>
            </a:r>
          </a:p>
          <a:p>
            <a:pPr marL="1828800" lvl="1" indent="-685800" algn="l">
              <a:spcBef>
                <a:spcPts val="2000"/>
              </a:spcBef>
              <a:buClr>
                <a:schemeClr val="tx1"/>
              </a:buClr>
              <a:buSzPct val="75000"/>
              <a:buFont typeface="Arial"/>
              <a:buChar char="•"/>
              <a:defRPr/>
            </a:pPr>
            <a:r>
              <a:rPr lang="en-US" sz="4000" b="0">
                <a:latin typeface="Arial"/>
                <a:cs typeface="Arial"/>
              </a:rPr>
              <a:t>One that gives postdocs the support, tools and resources they need to thrive across multiple career pathways – both within and beyond academia</a:t>
            </a:r>
          </a:p>
          <a:p>
            <a:pPr marL="1828800" lvl="1" indent="-685800" algn="l">
              <a:spcBef>
                <a:spcPts val="2000"/>
              </a:spcBef>
              <a:buClr>
                <a:schemeClr val="tx1"/>
              </a:buClr>
              <a:buSzPct val="75000"/>
              <a:buFont typeface="Arial"/>
              <a:buChar char="•"/>
              <a:defRPr/>
            </a:pPr>
            <a:r>
              <a:rPr lang="en-US" sz="4000" b="0">
                <a:latin typeface="Arial"/>
                <a:cs typeface="Arial"/>
              </a:rPr>
              <a:t>To unlock the huge talent pool that exists within the UK's postdoc community – to the benefit of employers, research institutions, Principal Investigators, and postdocs themselves</a:t>
            </a:r>
          </a:p>
          <a:p>
            <a:pPr algn="l">
              <a:spcBef>
                <a:spcPts val="2000"/>
              </a:spcBef>
              <a:buClr>
                <a:schemeClr val="tx1"/>
              </a:buClr>
              <a:buSzPct val="75000"/>
              <a:defRPr/>
            </a:pPr>
            <a:endParaRPr lang="en-US" sz="4000" b="0">
              <a:latin typeface="Arial"/>
              <a:cs typeface="Arial"/>
            </a:endParaRPr>
          </a:p>
          <a:p>
            <a:pPr algn="l">
              <a:spcBef>
                <a:spcPts val="3600"/>
              </a:spcBef>
              <a:buClr>
                <a:schemeClr val="tx1"/>
              </a:buClr>
              <a:buSzPct val="75000"/>
              <a:defRPr/>
            </a:pPr>
            <a:endParaRPr lang="en-US" sz="4000" b="0">
              <a:latin typeface="Arial"/>
              <a:cs typeface="Arial"/>
            </a:endParaRPr>
          </a:p>
          <a:p>
            <a:pPr marL="718820" indent="-718820" algn="l" hangingPunct="1">
              <a:spcBef>
                <a:spcPts val="2000"/>
              </a:spcBef>
              <a:buClr>
                <a:schemeClr val="tx1"/>
              </a:buClr>
              <a:buSzPct val="75000"/>
              <a:defRPr/>
            </a:pPr>
            <a:endParaRPr lang="en-US" sz="8000" b="0">
              <a:latin typeface="Arial"/>
              <a:cs typeface="Arial"/>
            </a:endParaRPr>
          </a:p>
          <a:p>
            <a:pPr marL="718820" indent="-718820" algn="l" hangingPunct="1">
              <a:spcBef>
                <a:spcPts val="2000"/>
              </a:spcBef>
              <a:buClr>
                <a:schemeClr val="tx1"/>
              </a:buClr>
              <a:buSzPct val="75000"/>
              <a:buBlip>
                <a:blip r:embed="rId3"/>
              </a:buBlip>
              <a:defRPr/>
            </a:pPr>
            <a:endParaRPr lang="en-US" sz="8000" b="0">
              <a:latin typeface="Arial"/>
              <a:cs typeface="Arial"/>
            </a:endParaRPr>
          </a:p>
          <a:p>
            <a:pPr marL="718820" indent="-718820" algn="l" hangingPunct="1">
              <a:spcBef>
                <a:spcPts val="11800"/>
              </a:spcBef>
              <a:buClr>
                <a:schemeClr val="tx1"/>
              </a:buClr>
              <a:buSzPct val="75000"/>
              <a:buBlip>
                <a:blip r:embed="rId3"/>
              </a:buBlip>
              <a:defRPr/>
            </a:pPr>
            <a:endParaRPr lang="en-US" sz="10400" b="0">
              <a:latin typeface="Arial"/>
              <a:cs typeface="Arial"/>
            </a:endParaRPr>
          </a:p>
          <a:p>
            <a:pPr marL="718820" indent="-718820" algn="l" hangingPunct="1">
              <a:spcBef>
                <a:spcPts val="11800"/>
              </a:spcBef>
              <a:buClr>
                <a:schemeClr val="tx1"/>
              </a:buClr>
              <a:buSzPct val="75000"/>
              <a:buBlip>
                <a:blip r:embed="rId3"/>
              </a:buBlip>
              <a:defRPr/>
            </a:pPr>
            <a:endParaRPr lang="en-US" sz="10400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20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CAB7D5E6-7281-6002-C9CB-70735BB02CFD}"/>
              </a:ext>
            </a:extLst>
          </p:cNvPr>
          <p:cNvSpPr txBox="1">
            <a:spLocks/>
          </p:cNvSpPr>
          <p:nvPr/>
        </p:nvSpPr>
        <p:spPr>
          <a:xfrm>
            <a:off x="966194" y="722834"/>
            <a:ext cx="22453200" cy="222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+mn-ea"/>
                <a:cs typeface="Circular Std Book" panose="020B0604020101020102" pitchFamily="34" charset="77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What did we set out to do?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2F741E8-64C0-F4CC-3622-EBC1EA2F5D8C}"/>
              </a:ext>
            </a:extLst>
          </p:cNvPr>
          <p:cNvSpPr txBox="1">
            <a:spLocks/>
          </p:cNvSpPr>
          <p:nvPr/>
        </p:nvSpPr>
        <p:spPr>
          <a:xfrm>
            <a:off x="966194" y="2359311"/>
            <a:ext cx="22453200" cy="23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Helvetica Neue"/>
                <a:cs typeface="Circular Std Book" panose="020B0604020101020102" pitchFamily="34" charset="77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4000" dirty="0"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Co-create a new approach to postdoc career development.</a:t>
            </a:r>
          </a:p>
          <a:p>
            <a:r>
              <a:rPr lang="en-US" sz="4000" dirty="0"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A sustainable model for the whole sector to use.</a:t>
            </a:r>
          </a:p>
          <a:p>
            <a:endParaRPr lang="en-US" sz="4000" dirty="0"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Our 3 guiding pillars: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C6A694-C44C-6E2B-DDE3-2CF9A44A7594}"/>
              </a:ext>
            </a:extLst>
          </p:cNvPr>
          <p:cNvSpPr txBox="1">
            <a:spLocks/>
          </p:cNvSpPr>
          <p:nvPr/>
        </p:nvSpPr>
        <p:spPr>
          <a:xfrm>
            <a:off x="1229089" y="9615127"/>
            <a:ext cx="6796529" cy="72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en-US" sz="2800" dirty="0">
                <a:solidFill>
                  <a:srgbClr val="2DBEC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Co-creation with employers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14DF7A1-6871-759C-6290-93F567587186}"/>
              </a:ext>
            </a:extLst>
          </p:cNvPr>
          <p:cNvSpPr txBox="1">
            <a:spLocks/>
          </p:cNvSpPr>
          <p:nvPr/>
        </p:nvSpPr>
        <p:spPr>
          <a:xfrm>
            <a:off x="16456725" y="9615127"/>
            <a:ext cx="6796529" cy="72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en-US" sz="2800" dirty="0" err="1">
                <a:solidFill>
                  <a:srgbClr val="F092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Democratisation</a:t>
            </a:r>
            <a:r>
              <a:rPr lang="en-US" sz="2800" dirty="0">
                <a:solidFill>
                  <a:srgbClr val="F092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 of access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64DB2BF-11B2-D2E9-FAB4-638941AD3832}"/>
              </a:ext>
            </a:extLst>
          </p:cNvPr>
          <p:cNvSpPr txBox="1">
            <a:spLocks/>
          </p:cNvSpPr>
          <p:nvPr/>
        </p:nvSpPr>
        <p:spPr>
          <a:xfrm>
            <a:off x="8898196" y="9615127"/>
            <a:ext cx="6796529" cy="72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en-US" sz="2800" dirty="0" err="1">
                <a:solidFill>
                  <a:srgbClr val="9BBF1A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Recognising</a:t>
            </a:r>
            <a:r>
              <a:rPr lang="en-US" sz="2800" dirty="0">
                <a:solidFill>
                  <a:srgbClr val="9BBF1A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 the role of</a:t>
            </a:r>
          </a:p>
          <a:p>
            <a:pPr algn="ctr"/>
            <a:r>
              <a:rPr lang="en-US" sz="2800" dirty="0">
                <a:solidFill>
                  <a:srgbClr val="9BBF1A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principal investigators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E2949F-D9BD-6119-70C4-812A56D2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82" y="5738457"/>
            <a:ext cx="3446353" cy="3446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1C4565-7F52-633B-08EF-EB7D3804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2" y="5916125"/>
            <a:ext cx="3221891" cy="3245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A2340E-0DEF-2A5E-4A7A-CC66E1488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551" y="5939228"/>
            <a:ext cx="3245581" cy="324558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FDAA77-2923-2728-B361-988F9D2C6097}"/>
              </a:ext>
            </a:extLst>
          </p:cNvPr>
          <p:cNvCxnSpPr>
            <a:cxnSpLocks/>
          </p:cNvCxnSpPr>
          <p:nvPr/>
        </p:nvCxnSpPr>
        <p:spPr>
          <a:xfrm>
            <a:off x="8654834" y="5543857"/>
            <a:ext cx="0" cy="4797675"/>
          </a:xfrm>
          <a:prstGeom prst="line">
            <a:avLst/>
          </a:prstGeom>
          <a:noFill/>
          <a:ln w="25400" cap="flat">
            <a:solidFill>
              <a:srgbClr val="D5D5D5">
                <a:lumMod val="75000"/>
              </a:srgbClr>
            </a:solidFill>
            <a:prstDash val="dash"/>
            <a:miter lim="400000"/>
          </a:ln>
          <a:effectLst/>
          <a:sp3d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B5FA93-BA58-310F-4DC0-FAB3D16D8323}"/>
              </a:ext>
            </a:extLst>
          </p:cNvPr>
          <p:cNvCxnSpPr>
            <a:cxnSpLocks/>
          </p:cNvCxnSpPr>
          <p:nvPr/>
        </p:nvCxnSpPr>
        <p:spPr>
          <a:xfrm>
            <a:off x="15919234" y="5543857"/>
            <a:ext cx="0" cy="4797675"/>
          </a:xfrm>
          <a:prstGeom prst="line">
            <a:avLst/>
          </a:prstGeom>
          <a:noFill/>
          <a:ln w="25400" cap="flat">
            <a:solidFill>
              <a:srgbClr val="D5D5D5">
                <a:lumMod val="75000"/>
              </a:srgbClr>
            </a:solidFill>
            <a:prstDash val="dash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33656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1754AA-DEF4-F0B0-9C14-2B0E5EE1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68" y="2691911"/>
            <a:ext cx="13278853" cy="792323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9F3D903-61D7-09E7-B74E-2E62BA88AD98}"/>
              </a:ext>
            </a:extLst>
          </p:cNvPr>
          <p:cNvSpPr txBox="1">
            <a:spLocks/>
          </p:cNvSpPr>
          <p:nvPr/>
        </p:nvSpPr>
        <p:spPr>
          <a:xfrm>
            <a:off x="966195" y="724435"/>
            <a:ext cx="18718263" cy="266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+mn-ea"/>
                <a:cs typeface="Circular Std Book" panose="020B0604020101020102" pitchFamily="34" charset="77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How did we do it? Co-creation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99B790-727D-D11E-6014-63A5A53393AB}"/>
              </a:ext>
            </a:extLst>
          </p:cNvPr>
          <p:cNvSpPr txBox="1"/>
          <p:nvPr/>
        </p:nvSpPr>
        <p:spPr>
          <a:xfrm>
            <a:off x="966192" y="2738079"/>
            <a:ext cx="45855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120+ postdocs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cohorts, 3 institutions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Diversity in gender, ethnicity, and discipline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513257-CEEB-FF92-B5DD-050F62C9E82E}"/>
              </a:ext>
            </a:extLst>
          </p:cNvPr>
          <p:cNvSpPr txBox="1"/>
          <p:nvPr/>
        </p:nvSpPr>
        <p:spPr>
          <a:xfrm>
            <a:off x="19187934" y="2691912"/>
            <a:ext cx="4063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120+ PIs through the Prosper PI Network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8312B4-3DAF-016A-BCDC-B4EEDC5E8D99}"/>
              </a:ext>
            </a:extLst>
          </p:cNvPr>
          <p:cNvSpPr txBox="1"/>
          <p:nvPr/>
        </p:nvSpPr>
        <p:spPr>
          <a:xfrm>
            <a:off x="966195" y="9039287"/>
            <a:ext cx="45855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100+ employer partners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career clusters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to large, covering breadth of economy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E11AE9-8C1C-F016-A726-3BAA1CA58FC0}"/>
              </a:ext>
            </a:extLst>
          </p:cNvPr>
          <p:cNvSpPr txBox="1"/>
          <p:nvPr/>
        </p:nvSpPr>
        <p:spPr>
          <a:xfrm>
            <a:off x="19684458" y="8623789"/>
            <a:ext cx="3712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-20+ HEIs within N8 and beyond</a:t>
            </a:r>
          </a:p>
        </p:txBody>
      </p:sp>
    </p:spTree>
    <p:extLst>
      <p:ext uri="{BB962C8B-B14F-4D97-AF65-F5344CB8AC3E}">
        <p14:creationId xmlns:p14="http://schemas.microsoft.com/office/powerpoint/2010/main" val="100104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48C7616-2C0A-5FD2-8E36-27CDF2F496FE}"/>
              </a:ext>
            </a:extLst>
          </p:cNvPr>
          <p:cNvSpPr/>
          <p:nvPr/>
        </p:nvSpPr>
        <p:spPr>
          <a:xfrm>
            <a:off x="795" y="2104616"/>
            <a:ext cx="8688873" cy="1044984"/>
          </a:xfrm>
          <a:custGeom>
            <a:avLst/>
            <a:gdLst>
              <a:gd name="connsiteX0" fmla="*/ 0 w 8688873"/>
              <a:gd name="connsiteY0" fmla="*/ 0 h 1044984"/>
              <a:gd name="connsiteX1" fmla="*/ 854778 w 8688873"/>
              <a:gd name="connsiteY1" fmla="*/ 0 h 1044984"/>
              <a:gd name="connsiteX2" fmla="*/ 2141909 w 8688873"/>
              <a:gd name="connsiteY2" fmla="*/ 0 h 1044984"/>
              <a:gd name="connsiteX3" fmla="*/ 8166381 w 8688873"/>
              <a:gd name="connsiteY3" fmla="*/ 0 h 1044984"/>
              <a:gd name="connsiteX4" fmla="*/ 8688873 w 8688873"/>
              <a:gd name="connsiteY4" fmla="*/ 522492 h 1044984"/>
              <a:gd name="connsiteX5" fmla="*/ 8688872 w 8688873"/>
              <a:gd name="connsiteY5" fmla="*/ 522492 h 1044984"/>
              <a:gd name="connsiteX6" fmla="*/ 8166380 w 8688873"/>
              <a:gd name="connsiteY6" fmla="*/ 1044984 h 1044984"/>
              <a:gd name="connsiteX7" fmla="*/ 854778 w 8688873"/>
              <a:gd name="connsiteY7" fmla="*/ 1044983 h 1044984"/>
              <a:gd name="connsiteX8" fmla="*/ 749478 w 8688873"/>
              <a:gd name="connsiteY8" fmla="*/ 1034368 h 1044984"/>
              <a:gd name="connsiteX9" fmla="*/ 740829 w 8688873"/>
              <a:gd name="connsiteY9" fmla="*/ 1031683 h 1044984"/>
              <a:gd name="connsiteX10" fmla="*/ 0 w 8688873"/>
              <a:gd name="connsiteY10" fmla="*/ 1031683 h 104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88873" h="1044984">
                <a:moveTo>
                  <a:pt x="0" y="0"/>
                </a:moveTo>
                <a:lnTo>
                  <a:pt x="854778" y="0"/>
                </a:lnTo>
                <a:lnTo>
                  <a:pt x="2141909" y="0"/>
                </a:lnTo>
                <a:lnTo>
                  <a:pt x="8166381" y="0"/>
                </a:lnTo>
                <a:cubicBezTo>
                  <a:pt x="8454945" y="0"/>
                  <a:pt x="8688873" y="233928"/>
                  <a:pt x="8688873" y="522492"/>
                </a:cubicBezTo>
                <a:lnTo>
                  <a:pt x="8688872" y="522492"/>
                </a:lnTo>
                <a:cubicBezTo>
                  <a:pt x="8688872" y="811056"/>
                  <a:pt x="8454944" y="1044984"/>
                  <a:pt x="8166380" y="1044984"/>
                </a:cubicBezTo>
                <a:lnTo>
                  <a:pt x="854778" y="1044983"/>
                </a:lnTo>
                <a:cubicBezTo>
                  <a:pt x="818708" y="1044983"/>
                  <a:pt x="783491" y="1041328"/>
                  <a:pt x="749478" y="1034368"/>
                </a:cubicBezTo>
                <a:lnTo>
                  <a:pt x="740829" y="1031683"/>
                </a:lnTo>
                <a:lnTo>
                  <a:pt x="0" y="1031683"/>
                </a:lnTo>
                <a:close/>
              </a:path>
            </a:pathLst>
          </a:custGeom>
          <a:solidFill>
            <a:srgbClr val="2DBEC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>
              <a:defRPr/>
            </a:pPr>
            <a:endParaRPr lang="en-US" sz="3200" dirty="0">
              <a:solidFill>
                <a:srgbClr val="FFFFFF"/>
              </a:solidFill>
              <a:latin typeface="Montserrat" pitchFamily="2" charset="77"/>
              <a:ea typeface="Helvetica Neue Medium"/>
              <a:cs typeface="Circular Std Book" panose="020B0604020101020102" pitchFamily="34" charset="77"/>
              <a:sym typeface="Helvetica Neue Medium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F893D7-16D3-D8CD-42B9-BDE0C5187570}"/>
              </a:ext>
            </a:extLst>
          </p:cNvPr>
          <p:cNvSpPr txBox="1">
            <a:spLocks/>
          </p:cNvSpPr>
          <p:nvPr/>
        </p:nvSpPr>
        <p:spPr>
          <a:xfrm>
            <a:off x="724055" y="605823"/>
            <a:ext cx="22453200" cy="97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+mn-ea"/>
                <a:cs typeface="Circular Std Book" panose="020B0604020101020102" pitchFamily="34" charset="77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What have we achieved? The Prosper model</a:t>
            </a:r>
            <a:r>
              <a:rPr lang="en-US" sz="7200" b="1" dirty="0">
                <a:latin typeface="Montserrat" pitchFamily="2" charset="77"/>
                <a:cs typeface="Circular Std Bold" panose="020B0604020101020102" pitchFamily="34" charset="77"/>
              </a:rPr>
              <a:t> 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3935F7-939E-32A9-E972-78F0430753F1}"/>
              </a:ext>
            </a:extLst>
          </p:cNvPr>
          <p:cNvSpPr txBox="1">
            <a:spLocks/>
          </p:cNvSpPr>
          <p:nvPr/>
        </p:nvSpPr>
        <p:spPr>
          <a:xfrm>
            <a:off x="724055" y="2376737"/>
            <a:ext cx="6304072" cy="45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360000" marR="0" indent="-360000" algn="l" defTabSz="82550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Tx/>
              <a:buBlip>
                <a:blip r:embed="rId2"/>
              </a:buBlip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ircular Std Book" panose="020B0604020101020102" pitchFamily="34" charset="77"/>
                <a:ea typeface="Helvetica Neue"/>
                <a:cs typeface="Circular Std Book" panose="020B0604020101020102" pitchFamily="34" charset="77"/>
                <a:sym typeface="Helvetica Neue"/>
              </a:defRPr>
            </a:lvl1pPr>
            <a:lvl2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2pPr>
            <a:lvl3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3pPr>
            <a:lvl4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4pPr>
            <a:lvl5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Helvetica Neue"/>
                <a:cs typeface="CircularStd-Bold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Clr>
                <a:srgbClr val="000000"/>
              </a:buClr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Montserrat" pitchFamily="2" charset="77"/>
                <a:ea typeface="Cambria"/>
              </a:rPr>
              <a:t>For Postdocs: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1B410-7BD7-1EC0-E17C-C6B3DA3F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192" y="2168056"/>
            <a:ext cx="17124384" cy="93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4F80-DE86-439B-8F39-69D07752A2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6131" y="4666069"/>
            <a:ext cx="22451739" cy="2338528"/>
          </a:xfrm>
        </p:spPr>
        <p:txBody>
          <a:bodyPr/>
          <a:lstStyle/>
          <a:p>
            <a:pPr marL="0" indent="0">
              <a:buNone/>
            </a:pPr>
            <a:r>
              <a:rPr lang="en-GB" sz="8000" dirty="0"/>
              <a:t>Four ways of using Prosper</a:t>
            </a:r>
          </a:p>
        </p:txBody>
      </p:sp>
    </p:spTree>
    <p:extLst>
      <p:ext uri="{BB962C8B-B14F-4D97-AF65-F5344CB8AC3E}">
        <p14:creationId xmlns:p14="http://schemas.microsoft.com/office/powerpoint/2010/main" val="42377017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520</Words>
  <Application>Microsoft Office PowerPoint</Application>
  <PresentationFormat>Custom</PresentationFormat>
  <Paragraphs>87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</vt:lpstr>
      <vt:lpstr>CircularStd-Bold</vt:lpstr>
      <vt:lpstr>CircularStd-Book</vt:lpstr>
      <vt:lpstr>Helvetica Neue</vt:lpstr>
      <vt:lpstr>Montserrat</vt:lpstr>
      <vt:lpstr>White</vt:lpstr>
      <vt:lpstr>PowerPoint Presentation</vt:lpstr>
      <vt:lpstr>PowerPoint Presentation</vt:lpstr>
      <vt:lpstr>Session objectives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Silvestri, Stefania</cp:lastModifiedBy>
  <cp:revision>78</cp:revision>
  <dcterms:modified xsi:type="dcterms:W3CDTF">2024-07-22T13:51:26Z</dcterms:modified>
  <cp:category/>
</cp:coreProperties>
</file>