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9" r:id="rId7"/>
    <p:sldId id="260" r:id="rId8"/>
    <p:sldId id="269" r:id="rId9"/>
    <p:sldId id="276" r:id="rId10"/>
    <p:sldId id="292" r:id="rId11"/>
    <p:sldId id="293" r:id="rId12"/>
    <p:sldId id="294" r:id="rId13"/>
    <p:sldId id="299" r:id="rId14"/>
    <p:sldId id="296" r:id="rId15"/>
    <p:sldId id="301" r:id="rId16"/>
    <p:sldId id="302" r:id="rId17"/>
    <p:sldId id="297" r:id="rId18"/>
    <p:sldId id="304" r:id="rId19"/>
    <p:sldId id="298" r:id="rId20"/>
    <p:sldId id="300" r:id="rId21"/>
    <p:sldId id="286" r:id="rId22"/>
    <p:sldId id="290" r:id="rId23"/>
    <p:sldId id="305" r:id="rId24"/>
  </p:sldIdLst>
  <p:sldSz cx="24384000" cy="13716000"/>
  <p:notesSz cx="6858000" cy="9144000"/>
  <p:custDataLst>
    <p:tags r:id="rId2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C20"/>
    <a:srgbClr val="00AEEF"/>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6D70E-9EBA-B766-6248-4A086C2B09CD}" v="3" dt="2023-07-23T20:35:28.978"/>
    <p1510:client id="{5BABE693-E101-3934-F5F8-A3C5A878C376}" v="64" dt="2023-04-21T05:53:39.002"/>
    <p1510:client id="{7B21CC16-1AC7-FCA8-5852-BBEB27553D1B}" v="124" dt="2023-04-14T13:08:17.034"/>
    <p1510:client id="{8261FF9D-2975-F7A3-E6A9-A95F064C4AC6}" v="4" dt="2023-06-30T08:20:43.2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317" y="53"/>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stri, Stefania" userId="S::stefsilv@liverpool.ac.uk::b6c0d291-429e-41c2-92f7-74b158d9b1a6" providerId="AD" clId="Web-{2C46D70E-9EBA-B766-6248-4A086C2B09CD}"/>
    <pc:docChg chg="modSld">
      <pc:chgData name="Silvestri, Stefania" userId="S::stefsilv@liverpool.ac.uk::b6c0d291-429e-41c2-92f7-74b158d9b1a6" providerId="AD" clId="Web-{2C46D70E-9EBA-B766-6248-4A086C2B09CD}" dt="2023-07-23T20:35:28.978" v="2" actId="20577"/>
      <pc:docMkLst>
        <pc:docMk/>
      </pc:docMkLst>
      <pc:sldChg chg="modSp">
        <pc:chgData name="Silvestri, Stefania" userId="S::stefsilv@liverpool.ac.uk::b6c0d291-429e-41c2-92f7-74b158d9b1a6" providerId="AD" clId="Web-{2C46D70E-9EBA-B766-6248-4A086C2B09CD}" dt="2023-07-23T20:35:28.978" v="2" actId="20577"/>
        <pc:sldMkLst>
          <pc:docMk/>
          <pc:sldMk cId="0" sldId="259"/>
        </pc:sldMkLst>
        <pc:spChg chg="mod">
          <ac:chgData name="Silvestri, Stefania" userId="S::stefsilv@liverpool.ac.uk::b6c0d291-429e-41c2-92f7-74b158d9b1a6" providerId="AD" clId="Web-{2C46D70E-9EBA-B766-6248-4A086C2B09CD}" dt="2023-07-23T20:35:28.978" v="2" actId="20577"/>
          <ac:spMkLst>
            <pc:docMk/>
            <pc:sldMk cId="0" sldId="25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hudsonhintze?utm_source=unsplash&amp;utm_medium=referral&amp;utm_content=creditCopyTex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nsplash.com/s/photos/sharing-thoughts-in-group?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213725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51580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87697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405365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Photo by </a:t>
            </a:r>
            <a:r>
              <a:rPr lang="en-GB">
                <a:hlinkClick r:id="rId3"/>
              </a:rPr>
              <a:t>Hudson Hintze</a:t>
            </a:r>
            <a:r>
              <a:rPr lang="en-GB"/>
              <a:t> on </a:t>
            </a:r>
            <a:r>
              <a:rPr lang="en-GB">
                <a:hlinkClick r:id="rId4"/>
              </a:rPr>
              <a:t>Unsplash</a:t>
            </a:r>
            <a:r>
              <a:rPr lang="en-GB"/>
              <a:t> </a:t>
            </a:r>
          </a:p>
        </p:txBody>
      </p:sp>
    </p:spTree>
    <p:extLst>
      <p:ext uri="{BB962C8B-B14F-4D97-AF65-F5344CB8AC3E}">
        <p14:creationId xmlns:p14="http://schemas.microsoft.com/office/powerpoint/2010/main" val="3879437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11786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60646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241901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412996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119152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40269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265334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6710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1176528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custDataLst>
      <p:tags r:id="rId1"/>
    </p:custDataLst>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5" name="TextBox 4"/>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4"/>
          <a:stretch>
            <a:fillRect/>
          </a:stretch>
        </p:blipFill>
        <p:spPr>
          <a:xfrm>
            <a:off x="19661955" y="475392"/>
            <a:ext cx="2743200" cy="354634"/>
          </a:xfrm>
          <a:prstGeom prst="rect">
            <a:avLst/>
          </a:prstGeom>
        </p:spPr>
      </p:pic>
    </p:spTree>
    <p:custDataLst>
      <p:tags r:id="rId1"/>
    </p:custDataLst>
    <p:extLst>
      <p:ext uri="{BB962C8B-B14F-4D97-AF65-F5344CB8AC3E}">
        <p14:creationId xmlns:p14="http://schemas.microsoft.com/office/powerpoint/2010/main" val="40422122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Intro text or opening point here.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3"/>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Bullet point one</a:t>
            </a:r>
          </a:p>
          <a:p>
            <a:r>
              <a:rPr lang="en-US" sz="6000" u="none" baseline="0">
                <a:solidFill>
                  <a:srgbClr val="000000"/>
                </a:solidFill>
                <a:latin typeface="CircularStd-Book"/>
              </a:rPr>
              <a:t>Bullet point two</a:t>
            </a:r>
          </a:p>
          <a:p>
            <a:r>
              <a:rPr lang="en-US" sz="6000" u="none" baseline="0">
                <a:solidFill>
                  <a:srgbClr val="000000"/>
                </a:solidFill>
                <a:latin typeface="CircularStd-Book"/>
              </a:rPr>
              <a:t>Bullet point three</a:t>
            </a:r>
          </a:p>
          <a:p>
            <a:r>
              <a:rPr lang="en-US" sz="6000" u="none" baseline="0">
                <a:solidFill>
                  <a:srgbClr val="000000"/>
                </a:solidFill>
                <a:latin typeface="CircularStd-Book"/>
              </a:rPr>
              <a:t>and so on…</a:t>
            </a:r>
            <a:endParaRPr/>
          </a:p>
        </p:txBody>
      </p:sp>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a:t>References or footnotes here.</a:t>
            </a:r>
            <a:br>
              <a:rPr lang="en-GB"/>
            </a:br>
            <a:r>
              <a:rPr lang="en-GB"/>
              <a:t>Can also be repurposed for captions.</a:t>
            </a:r>
            <a:endParaRPr lang="en-US"/>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extBox 6"/>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6"/>
          <a:stretch>
            <a:fillRect/>
          </a:stretch>
        </p:blipFill>
        <p:spPr>
          <a:xfrm>
            <a:off x="19661955" y="475392"/>
            <a:ext cx="2743200" cy="354634"/>
          </a:xfrm>
          <a:prstGeom prst="rect">
            <a:avLst/>
          </a:prstGeom>
        </p:spPr>
      </p:pic>
    </p:spTree>
    <p:custDataLst>
      <p:tags r:id="rId1"/>
    </p:custDataLst>
    <p:extLst>
      <p:ext uri="{BB962C8B-B14F-4D97-AF65-F5344CB8AC3E}">
        <p14:creationId xmlns:p14="http://schemas.microsoft.com/office/powerpoint/2010/main" val="281195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a:t>Generic text goes in here. </a:t>
            </a:r>
          </a:p>
          <a:p>
            <a:pPr lvl="0"/>
            <a:r>
              <a:rPr lang="en-GB"/>
              <a:t>References or footnotes here.</a:t>
            </a:r>
          </a:p>
          <a:p>
            <a:pPr lvl="0"/>
            <a:r>
              <a:rPr lang="en-GB"/>
              <a:t>Can also</a:t>
            </a:r>
            <a:r>
              <a:rPr lang="en-US"/>
              <a:t> be repurposed for captions.</a:t>
            </a:r>
            <a:endParaRPr lang="en-GB"/>
          </a:p>
        </p:txBody>
      </p:sp>
      <p:sp>
        <p:nvSpPr>
          <p:cNvPr id="6" name="TextBox 5"/>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pic>
        <p:nvPicPr>
          <p:cNvPr id="8"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Tree>
    <p:custDataLst>
      <p:tags r:id="rId1"/>
    </p:custDataLst>
    <p:extLst>
      <p:ext uri="{BB962C8B-B14F-4D97-AF65-F5344CB8AC3E}">
        <p14:creationId xmlns:p14="http://schemas.microsoft.com/office/powerpoint/2010/main" val="8201281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a:t>Title to this image goes here.</a:t>
            </a:r>
            <a:endParaRPr/>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a:t>Name Surname</a:t>
            </a:r>
            <a:endParaRPr/>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Email</a:t>
            </a:r>
          </a:p>
          <a:p>
            <a:r>
              <a:rPr lang="en-GB"/>
              <a:t>Other</a:t>
            </a:r>
            <a:endParaRPr/>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23/07/2023</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custDataLst>
      <p:tags r:id="rId1"/>
    </p:custDataLst>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Tree>
    <p:custDataLst>
      <p:tags r:id="rId1"/>
    </p:custDataLst>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a:t>Title of the document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 on one line</a:t>
            </a:r>
            <a:br>
              <a:rPr lang="en-GB"/>
            </a:br>
            <a:r>
              <a:rPr lang="en-GB"/>
              <a:t>or two lines.</a:t>
            </a:r>
            <a:endParaRPr/>
          </a:p>
        </p:txBody>
      </p:sp>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a:t>Name of speaker. 00 Month 2020</a:t>
            </a:r>
            <a:endParaRPr lang="en-US"/>
          </a:p>
        </p:txBody>
      </p:sp>
      <p:pic>
        <p:nvPicPr>
          <p:cNvPr id="7"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a:t>Section name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a:t>
            </a:r>
            <a:endParaRPr/>
          </a:p>
        </p:txBody>
      </p:sp>
      <p:pic>
        <p:nvPicPr>
          <p:cNvPr id="4" name="Picture 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ilerplateV1">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3417679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25600913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33036437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uFill>
                  <a:solidFill>
                    <a:schemeClr val="accent1"/>
                  </a:solidFill>
                </a:uFill>
                <a:latin typeface="Arial" panose="020B0604020202020204" pitchFamily="34" charset="0"/>
                <a:cs typeface="Arial" panose="020B0604020202020204" pitchFamily="34" charset="0"/>
              </a:rPr>
              <a:t>–</a:t>
            </a:r>
            <a:r>
              <a:rPr lang="en-GB" sz="5000" b="1" i="0" u="none" baseline="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a:p>
        </p:txBody>
      </p:sp>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10" name="TextBox 9"/>
          <p:cNvSpPr txBox="1"/>
          <p:nvPr userDrawn="1"/>
        </p:nvSpPr>
        <p:spPr>
          <a:xfrm>
            <a:off x="22425994" y="409555"/>
            <a:ext cx="101470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120 min</a:t>
            </a:r>
          </a:p>
        </p:txBody>
      </p:sp>
    </p:spTree>
    <p:custDataLst>
      <p:tags r:id="rId1"/>
    </p:custDataLst>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p>
            <a:r>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49" r:id="rId5"/>
    <p:sldLayoutId id="2147483672" r:id="rId6"/>
    <p:sldLayoutId id="2147483673" r:id="rId7"/>
    <p:sldLayoutId id="2147483674" r:id="rId8"/>
    <p:sldLayoutId id="2147483663" r:id="rId9"/>
    <p:sldLayoutId id="2147483675" r:id="rId10"/>
    <p:sldLayoutId id="2147483676" r:id="rId11"/>
    <p:sldLayoutId id="2147483664" r:id="rId12"/>
    <p:sldLayoutId id="2147483668" r:id="rId13"/>
    <p:sldLayoutId id="2147483665" r:id="rId14"/>
    <p:sldLayoutId id="2147483666" r:id="rId15"/>
    <p:sldLayoutId id="2147483669" r:id="rId16"/>
    <p:sldLayoutId id="2147483677" r:id="rId17"/>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28.png"/><Relationship Id="rId4" Type="http://schemas.openxmlformats.org/officeDocument/2006/relationships/hyperlink" Target="https://via-assets.global.ssl.fastly.net/76d1ea39-a4eb-4270-b9dc-899653415f8f/assets/VirtuesClassification-2021(R).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image" Target="../media/image35.png"/><Relationship Id="rId4" Type="http://schemas.openxmlformats.org/officeDocument/2006/relationships/hyperlink" Target="https://prosperuol.wpengine.com/wp-content/uploads/2023/06/coaching_activity_strength_vocabulary.docx"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5.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7.png"/><Relationship Id="rId7" Type="http://schemas.openxmlformats.org/officeDocument/2006/relationships/hyperlink" Target="https://creativecommons.org/licenses/by-nc-sa/4.0/" TargetMode="Externa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19.png"/><Relationship Id="rId5" Type="http://schemas.openxmlformats.org/officeDocument/2006/relationships/hyperlink" Target="https://prosper.liverpool.ac.uk/"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27.png"/><Relationship Id="rId5" Type="http://schemas.openxmlformats.org/officeDocument/2006/relationships/hyperlink" Target="https://www.viacharacter.org/research/findings" TargetMode="External"/><Relationship Id="rId4" Type="http://schemas.openxmlformats.org/officeDocument/2006/relationships/hyperlink" Target="https://www.viacharacter.org/survey/account/register?gclid=CjwKCAiAh9qdBhAOEiwAvxIokzKvyskhBu4aVwjxC2iqAQ0V2IObUvkPXH3hWtMZuN2jU0E6mC6CUBoCuowQAvD_B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Qualitative self-assessment: VIA character strengths</a:t>
            </a:r>
          </a:p>
        </p:txBody>
      </p:sp>
      <p:sp>
        <p:nvSpPr>
          <p:cNvPr id="5" name="Text Placeholder 4">
            <a:extLst>
              <a:ext uri="{FF2B5EF4-FFF2-40B4-BE49-F238E27FC236}">
                <a16:creationId xmlns:a16="http://schemas.microsoft.com/office/drawing/2014/main" id="{9CC42E1F-15D7-4DC1-1BA8-D0A5D8469D48}"/>
              </a:ext>
            </a:extLst>
          </p:cNvPr>
          <p:cNvSpPr txBox="1">
            <a:spLocks/>
          </p:cNvSpPr>
          <p:nvPr/>
        </p:nvSpPr>
        <p:spPr>
          <a:xfrm>
            <a:off x="964800" y="2391426"/>
            <a:ext cx="22453200" cy="1658563"/>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dirty="0"/>
              <a:t>Download: </a:t>
            </a:r>
            <a:r>
              <a:rPr lang="en-US" sz="4400" b="1" dirty="0">
                <a:hlinkClick r:id="rId4"/>
              </a:rPr>
              <a:t>VIA strengths and descriptions</a:t>
            </a:r>
            <a:endParaRPr lang="en-US" b="1" dirty="0"/>
          </a:p>
        </p:txBody>
      </p:sp>
      <p:sp>
        <p:nvSpPr>
          <p:cNvPr id="7" name="TextBox 6">
            <a:extLst>
              <a:ext uri="{FF2B5EF4-FFF2-40B4-BE49-F238E27FC236}">
                <a16:creationId xmlns:a16="http://schemas.microsoft.com/office/drawing/2014/main" id="{3096B499-15E5-B0E9-25DE-78E00E7AFCFE}"/>
              </a:ext>
            </a:extLst>
          </p:cNvPr>
          <p:cNvSpPr txBox="1"/>
          <p:nvPr/>
        </p:nvSpPr>
        <p:spPr>
          <a:xfrm>
            <a:off x="1295336" y="4360561"/>
            <a:ext cx="19006647" cy="956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000" b="0" dirty="0">
                <a:latin typeface="Arial" panose="020B0604020202020204" pitchFamily="34" charset="0"/>
                <a:cs typeface="Arial" panose="020B0604020202020204" pitchFamily="34" charset="0"/>
              </a:rPr>
              <a:t>As you read through the strength descriptions, consider these questions:</a:t>
            </a:r>
          </a:p>
          <a:p>
            <a:pPr algn="l"/>
            <a:endParaRPr lang="en-US" sz="4000" dirty="0">
              <a:latin typeface="Arial" panose="020B0604020202020204" pitchFamily="34" charset="0"/>
              <a:cs typeface="Arial" panose="020B0604020202020204" pitchFamily="34" charset="0"/>
            </a:endParaRPr>
          </a:p>
          <a:p>
            <a:pPr algn="l"/>
            <a:r>
              <a:rPr lang="en-US" sz="4000" dirty="0">
                <a:latin typeface="Arial" panose="020B0604020202020204" pitchFamily="34" charset="0"/>
                <a:cs typeface="Arial" panose="020B0604020202020204" pitchFamily="34" charset="0"/>
              </a:rPr>
              <a:t>Do I feel naturally drawn to this strength?</a:t>
            </a:r>
          </a:p>
          <a:p>
            <a:pPr algn="l"/>
            <a:r>
              <a:rPr lang="en-US" sz="4000" dirty="0">
                <a:solidFill>
                  <a:srgbClr val="0070C0"/>
                </a:solidFill>
                <a:latin typeface="Arial" panose="020B0604020202020204" pitchFamily="34" charset="0"/>
                <a:cs typeface="Arial" panose="020B0604020202020204" pitchFamily="34" charset="0"/>
              </a:rPr>
              <a:t>Is it the real me?</a:t>
            </a:r>
          </a:p>
          <a:p>
            <a:pPr algn="l"/>
            <a:r>
              <a:rPr lang="en-US" sz="4000" dirty="0">
                <a:latin typeface="Arial" panose="020B0604020202020204" pitchFamily="34" charset="0"/>
                <a:cs typeface="Arial" panose="020B0604020202020204" pitchFamily="34" charset="0"/>
              </a:rPr>
              <a:t>Do I feel excited or </a:t>
            </a:r>
            <a:r>
              <a:rPr lang="en-US" sz="4000" dirty="0" err="1">
                <a:latin typeface="Arial" panose="020B0604020202020204" pitchFamily="34" charset="0"/>
                <a:cs typeface="Arial" panose="020B0604020202020204" pitchFamily="34" charset="0"/>
              </a:rPr>
              <a:t>energised</a:t>
            </a:r>
            <a:r>
              <a:rPr lang="en-US" sz="4000" dirty="0">
                <a:latin typeface="Arial" panose="020B0604020202020204" pitchFamily="34" charset="0"/>
                <a:cs typeface="Arial" panose="020B0604020202020204" pitchFamily="34" charset="0"/>
              </a:rPr>
              <a:t> by it?</a:t>
            </a:r>
          </a:p>
          <a:p>
            <a:pPr algn="l"/>
            <a:r>
              <a:rPr lang="en-US" sz="4000" dirty="0">
                <a:solidFill>
                  <a:srgbClr val="0070C0"/>
                </a:solidFill>
                <a:latin typeface="Arial" panose="020B0604020202020204" pitchFamily="34" charset="0"/>
                <a:cs typeface="Arial" panose="020B0604020202020204" pitchFamily="34" charset="0"/>
              </a:rPr>
              <a:t>Do I feel surprised by it?</a:t>
            </a:r>
          </a:p>
          <a:p>
            <a:pPr algn="l"/>
            <a:r>
              <a:rPr lang="en-US" sz="4000" dirty="0">
                <a:latin typeface="Arial" panose="020B0604020202020204" pitchFamily="34" charset="0"/>
                <a:cs typeface="Arial" panose="020B0604020202020204" pitchFamily="34" charset="0"/>
              </a:rPr>
              <a:t>How much do I use this strength currently – at work, at home, in my hobbies, </a:t>
            </a:r>
            <a:r>
              <a:rPr lang="en-US" sz="4000" dirty="0">
                <a:solidFill>
                  <a:schemeClr val="tx1"/>
                </a:solidFill>
                <a:latin typeface="Arial" panose="020B0604020202020204" pitchFamily="34" charset="0"/>
                <a:cs typeface="Arial" panose="020B0604020202020204" pitchFamily="34" charset="0"/>
              </a:rPr>
              <a:t>in my community?</a:t>
            </a:r>
          </a:p>
          <a:p>
            <a:pPr algn="l"/>
            <a:r>
              <a:rPr lang="en-US" sz="4000" dirty="0">
                <a:solidFill>
                  <a:srgbClr val="0070C0"/>
                </a:solidFill>
                <a:latin typeface="Arial" panose="020B0604020202020204" pitchFamily="34" charset="0"/>
                <a:cs typeface="Arial" panose="020B0604020202020204" pitchFamily="34" charset="0"/>
              </a:rPr>
              <a:t>Would others see it in me?</a:t>
            </a:r>
          </a:p>
          <a:p>
            <a:pPr algn="l"/>
            <a:endParaRPr lang="en-US" sz="4000"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Get to a list of five that feel most like 'you'.</a:t>
            </a:r>
          </a:p>
          <a:p>
            <a:pPr algn="l"/>
            <a:endParaRPr lang="en-US" sz="350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marL="457200" indent="-457200" algn="l">
              <a:buFont typeface="Arial"/>
              <a:buChar char="•"/>
            </a:pPr>
            <a:endParaRPr lang="en-US" sz="3500" b="0" dirty="0">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0" name="TextBox 9"/>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spTree>
    <p:custDataLst>
      <p:tags r:id="rId1"/>
    </p:custDataLst>
    <p:extLst>
      <p:ext uri="{BB962C8B-B14F-4D97-AF65-F5344CB8AC3E}">
        <p14:creationId xmlns:p14="http://schemas.microsoft.com/office/powerpoint/2010/main" val="19318022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9EA4AF08-9121-795B-5A3E-3A9734956E3D}"/>
              </a:ext>
            </a:extLst>
          </p:cNvPr>
          <p:cNvSpPr/>
          <p:nvPr/>
        </p:nvSpPr>
        <p:spPr>
          <a:xfrm>
            <a:off x="17375784" y="5377513"/>
            <a:ext cx="4841630" cy="4841630"/>
          </a:xfrm>
          <a:prstGeom prst="foldedCorner">
            <a:avLst/>
          </a:prstGeom>
          <a:solidFill>
            <a:srgbClr val="00B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Strength pair and share</a:t>
            </a:r>
          </a:p>
        </p:txBody>
      </p:sp>
      <p:sp>
        <p:nvSpPr>
          <p:cNvPr id="5" name="Text Placeholder 4">
            <a:extLst>
              <a:ext uri="{FF2B5EF4-FFF2-40B4-BE49-F238E27FC236}">
                <a16:creationId xmlns:a16="http://schemas.microsoft.com/office/drawing/2014/main" id="{BFE769E1-65D7-56F3-0A9B-16F559F0A229}"/>
              </a:ext>
            </a:extLst>
          </p:cNvPr>
          <p:cNvSpPr txBox="1">
            <a:spLocks/>
          </p:cNvSpPr>
          <p:nvPr/>
        </p:nvSpPr>
        <p:spPr>
          <a:xfrm>
            <a:off x="1146421" y="2224335"/>
            <a:ext cx="22453200" cy="2694101"/>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xmlns:lc="http://schemas.openxmlformats.org/drawingml/2006/lockedCanvas" val="1"/>
            </a:ext>
          </a:extLst>
        </p:spPr>
        <p:txBody>
          <a:bodyPr lIns="360000" tIns="360000" rIns="360000" bIns="3600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US" sz="4400" dirty="0">
                <a:latin typeface="Arial" panose="020B0604020202020204" pitchFamily="34" charset="0"/>
                <a:cs typeface="Arial" panose="020B0604020202020204" pitchFamily="34" charset="0"/>
              </a:rPr>
              <a:t>Pair up and take turns at answering one of the questions presented here. Next pair up with someone else and repeat until all the questions have been answered. 3 minutes for each round.</a:t>
            </a:r>
            <a:endParaRPr lang="en-US" dirty="0">
              <a:latin typeface="Arial" panose="020B0604020202020204" pitchFamily="34" charset="0"/>
              <a:cs typeface="Arial" panose="020B0604020202020204" pitchFamily="34" charset="0"/>
            </a:endParaRPr>
          </a:p>
        </p:txBody>
      </p:sp>
      <p:sp>
        <p:nvSpPr>
          <p:cNvPr id="7" name="Rectangle: Folded Corner 6">
            <a:extLst>
              <a:ext uri="{FF2B5EF4-FFF2-40B4-BE49-F238E27FC236}">
                <a16:creationId xmlns:a16="http://schemas.microsoft.com/office/drawing/2014/main" id="{24A12607-2C3A-14E4-BAB7-314E2F4C6680}"/>
              </a:ext>
            </a:extLst>
          </p:cNvPr>
          <p:cNvSpPr/>
          <p:nvPr/>
        </p:nvSpPr>
        <p:spPr>
          <a:xfrm>
            <a:off x="1273444" y="5470901"/>
            <a:ext cx="4841630" cy="4841630"/>
          </a:xfrm>
          <a:prstGeom prst="foldedCorner">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B2DD2F0B-5B0F-3F26-0FB7-4A16F7124CA7}"/>
              </a:ext>
            </a:extLst>
          </p:cNvPr>
          <p:cNvSpPr txBox="1"/>
          <p:nvPr/>
        </p:nvSpPr>
        <p:spPr>
          <a:xfrm>
            <a:off x="1782305" y="6086717"/>
            <a:ext cx="3801389"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dirty="0">
                <a:latin typeface="Arial" panose="020B0604020202020204" pitchFamily="34" charset="0"/>
                <a:cs typeface="Arial" panose="020B0604020202020204" pitchFamily="34" charset="0"/>
              </a:rPr>
              <a:t>How do you express your character strengths in your work, life and hobbies?</a:t>
            </a:r>
            <a:endParaRPr lang="en-US"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11" name="Rectangle: Folded Corner 10">
            <a:extLst>
              <a:ext uri="{FF2B5EF4-FFF2-40B4-BE49-F238E27FC236}">
                <a16:creationId xmlns:a16="http://schemas.microsoft.com/office/drawing/2014/main" id="{D2610424-7AB5-5E6D-ACF0-C23A85F57525}"/>
              </a:ext>
            </a:extLst>
          </p:cNvPr>
          <p:cNvSpPr/>
          <p:nvPr/>
        </p:nvSpPr>
        <p:spPr>
          <a:xfrm>
            <a:off x="6640890" y="5433314"/>
            <a:ext cx="4841630" cy="4841630"/>
          </a:xfrm>
          <a:prstGeom prst="foldedCorner">
            <a:avLst/>
          </a:prstGeom>
          <a:solidFill>
            <a:schemeClr val="accent3">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E5DDDE38-90E9-CFBB-1520-CE6DBE9A2A89}"/>
              </a:ext>
            </a:extLst>
          </p:cNvPr>
          <p:cNvSpPr txBox="1"/>
          <p:nvPr/>
        </p:nvSpPr>
        <p:spPr>
          <a:xfrm>
            <a:off x="7149752" y="5849623"/>
            <a:ext cx="3801389"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dirty="0">
                <a:latin typeface="Arial" panose="020B0604020202020204" pitchFamily="34" charset="0"/>
                <a:cs typeface="Arial" panose="020B0604020202020204" pitchFamily="34" charset="0"/>
              </a:rPr>
              <a:t>Which of your strengths would you like to use more?</a:t>
            </a:r>
          </a:p>
          <a:p>
            <a:pPr algn="l"/>
            <a:endParaRPr lang="en-US" sz="3600" dirty="0">
              <a:latin typeface="Arial" panose="020B0604020202020204" pitchFamily="34" charset="0"/>
              <a:cs typeface="Arial" panose="020B0604020202020204" pitchFamily="34" charset="0"/>
            </a:endParaRPr>
          </a:p>
          <a:p>
            <a:pPr algn="l"/>
            <a:r>
              <a:rPr lang="en-US" sz="3600" dirty="0">
                <a:latin typeface="Arial" panose="020B0604020202020204" pitchFamily="34" charset="0"/>
                <a:cs typeface="Arial" panose="020B0604020202020204" pitchFamily="34" charset="0"/>
              </a:rPr>
              <a:t>How could you do that?</a:t>
            </a:r>
          </a:p>
        </p:txBody>
      </p:sp>
      <p:sp>
        <p:nvSpPr>
          <p:cNvPr id="13" name="Rectangle: Folded Corner 12">
            <a:extLst>
              <a:ext uri="{FF2B5EF4-FFF2-40B4-BE49-F238E27FC236}">
                <a16:creationId xmlns:a16="http://schemas.microsoft.com/office/drawing/2014/main" id="{DD3964DC-DA01-6BD7-9EEC-837B06046364}"/>
              </a:ext>
            </a:extLst>
          </p:cNvPr>
          <p:cNvSpPr/>
          <p:nvPr/>
        </p:nvSpPr>
        <p:spPr>
          <a:xfrm>
            <a:off x="11892100" y="5395727"/>
            <a:ext cx="4841630" cy="4841630"/>
          </a:xfrm>
          <a:prstGeom prst="foldedCorner">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2DA36A10-12AD-695D-F252-AFC25C75DA34}"/>
              </a:ext>
            </a:extLst>
          </p:cNvPr>
          <p:cNvSpPr txBox="1"/>
          <p:nvPr/>
        </p:nvSpPr>
        <p:spPr>
          <a:xfrm>
            <a:off x="12400963" y="5812036"/>
            <a:ext cx="3801389"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dirty="0">
                <a:latin typeface="Arial" panose="020B0604020202020204" pitchFamily="34" charset="0"/>
                <a:cs typeface="Arial" panose="020B0604020202020204" pitchFamily="34" charset="0"/>
              </a:rPr>
              <a:t>Choose one of your partners strengths, that intrigues you, and ask them how they express it?</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1E3D04D-D1A7-4B89-D4E5-3AE981559682}"/>
              </a:ext>
            </a:extLst>
          </p:cNvPr>
          <p:cNvSpPr txBox="1"/>
          <p:nvPr/>
        </p:nvSpPr>
        <p:spPr>
          <a:xfrm>
            <a:off x="18097748" y="6173464"/>
            <a:ext cx="3801389"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600" dirty="0">
                <a:latin typeface="Arial" panose="020B0604020202020204" pitchFamily="34" charset="0"/>
                <a:cs typeface="Arial" panose="020B0604020202020204" pitchFamily="34" charset="0"/>
              </a:rPr>
              <a:t>Which of the character strengths do you admire in other people?</a:t>
            </a:r>
            <a:endParaRPr lang="en-US" dirty="0">
              <a:latin typeface="Arial" panose="020B0604020202020204" pitchFamily="34" charset="0"/>
              <a:cs typeface="Arial" panose="020B0604020202020204" pitchFamily="34" charset="0"/>
            </a:endParaRPr>
          </a:p>
        </p:txBody>
      </p:sp>
      <p:pic>
        <p:nvPicPr>
          <p:cNvPr id="17"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8" name="TextBox 17"/>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15 min</a:t>
            </a:r>
          </a:p>
        </p:txBody>
      </p:sp>
    </p:spTree>
    <p:custDataLst>
      <p:tags r:id="rId1"/>
    </p:custDataLst>
    <p:extLst>
      <p:ext uri="{BB962C8B-B14F-4D97-AF65-F5344CB8AC3E}">
        <p14:creationId xmlns:p14="http://schemas.microsoft.com/office/powerpoint/2010/main" val="17350501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Character strengths: a virtuous circle </a:t>
            </a:r>
          </a:p>
        </p:txBody>
      </p:sp>
      <p:sp>
        <p:nvSpPr>
          <p:cNvPr id="5" name="Text Placeholder 4">
            <a:extLst>
              <a:ext uri="{FF2B5EF4-FFF2-40B4-BE49-F238E27FC236}">
                <a16:creationId xmlns:a16="http://schemas.microsoft.com/office/drawing/2014/main" id="{BFE769E1-65D7-56F3-0A9B-16F559F0A229}"/>
              </a:ext>
            </a:extLst>
          </p:cNvPr>
          <p:cNvSpPr txBox="1">
            <a:spLocks/>
          </p:cNvSpPr>
          <p:nvPr/>
        </p:nvSpPr>
        <p:spPr>
          <a:xfrm>
            <a:off x="1146421" y="2224335"/>
            <a:ext cx="22453200" cy="1345948"/>
          </a:xfrm>
          <a:prstGeom prst="rect">
            <a:avLst/>
          </a:prstGeom>
          <a:solidFill>
            <a:srgbClr val="F6CC20"/>
          </a:solidFill>
          <a:ln w="12700">
            <a:solidFill>
              <a:schemeClr val="tx1"/>
            </a:solidFill>
            <a:miter lim="400000"/>
          </a:ln>
          <a:extLst>
            <a:ext uri="{C572A759-6A51-4108-AA02-DFA0A04FC94B}">
              <ma14:wrappingTextBoxFlag xmlns:lc="http://schemas.openxmlformats.org/drawingml/2006/lockedCanvas" xmlns="" xmlns:ma14="http://schemas.microsoft.com/office/mac/drawingml/2011/main" val="1"/>
            </a:ext>
          </a:extLst>
        </p:spPr>
        <p:txBody>
          <a:bodyPr lIns="360000" tIns="360000" rIns="360000" bIns="3600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US" sz="4400" dirty="0">
                <a:latin typeface="Arial" panose="020B0604020202020204" pitchFamily="34" charset="0"/>
                <a:cs typeface="Arial" panose="020B0604020202020204" pitchFamily="34" charset="0"/>
              </a:rPr>
              <a:t>Take a moment to reflect on how you feel after talking about your strengths.</a:t>
            </a:r>
            <a:endParaRPr lang="en-US" dirty="0">
              <a:latin typeface="Arial" panose="020B0604020202020204" pitchFamily="34" charset="0"/>
              <a:cs typeface="Arial" panose="020B0604020202020204" pitchFamily="34" charset="0"/>
            </a:endParaRPr>
          </a:p>
        </p:txBody>
      </p:sp>
      <p:pic>
        <p:nvPicPr>
          <p:cNvPr id="2" name="Picture 2" descr="Diagram&#10;&#10;Description automatically generated">
            <a:extLst>
              <a:ext uri="{FF2B5EF4-FFF2-40B4-BE49-F238E27FC236}">
                <a16:creationId xmlns:a16="http://schemas.microsoft.com/office/drawing/2014/main" id="{39012860-DC89-64DD-C8B5-D7F61CE14564}"/>
              </a:ext>
            </a:extLst>
          </p:cNvPr>
          <p:cNvPicPr>
            <a:picLocks noChangeAspect="1"/>
          </p:cNvPicPr>
          <p:nvPr/>
        </p:nvPicPr>
        <p:blipFill>
          <a:blip r:embed="rId4"/>
          <a:stretch>
            <a:fillRect/>
          </a:stretch>
        </p:blipFill>
        <p:spPr>
          <a:xfrm>
            <a:off x="1226226" y="4273145"/>
            <a:ext cx="9698892" cy="6663243"/>
          </a:xfrm>
          <a:prstGeom prst="rect">
            <a:avLst/>
          </a:prstGeom>
        </p:spPr>
      </p:pic>
      <p:sp>
        <p:nvSpPr>
          <p:cNvPr id="3" name="TextBox 2">
            <a:extLst>
              <a:ext uri="{FF2B5EF4-FFF2-40B4-BE49-F238E27FC236}">
                <a16:creationId xmlns:a16="http://schemas.microsoft.com/office/drawing/2014/main" id="{6DD3A7E8-7DF1-D6BC-E037-C0F1CD345A95}"/>
              </a:ext>
            </a:extLst>
          </p:cNvPr>
          <p:cNvSpPr txBox="1"/>
          <p:nvPr/>
        </p:nvSpPr>
        <p:spPr>
          <a:xfrm>
            <a:off x="12108049" y="4597479"/>
            <a:ext cx="10412923" cy="60272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latin typeface="Arial" panose="020B0604020202020204" pitchFamily="34" charset="0"/>
                <a:cs typeface="Arial" panose="020B0604020202020204" pitchFamily="34" charset="0"/>
              </a:rPr>
              <a:t>Using your character strengths more can create a virtuous circle because:</a:t>
            </a:r>
          </a:p>
          <a:p>
            <a:pPr algn="l"/>
            <a:endParaRPr lang="en-US" sz="3500" b="0" dirty="0">
              <a:latin typeface="Arial" panose="020B0604020202020204" pitchFamily="34" charset="0"/>
              <a:cs typeface="Arial" panose="020B0604020202020204" pitchFamily="34" charset="0"/>
            </a:endParaRPr>
          </a:p>
          <a:p>
            <a:pPr marL="457200" indent="-457200" algn="l">
              <a:buFont typeface="Calibri"/>
              <a:buChar char="-"/>
            </a:pPr>
            <a:r>
              <a:rPr lang="en-US" sz="3500" b="0" dirty="0">
                <a:latin typeface="Arial" panose="020B0604020202020204" pitchFamily="34" charset="0"/>
                <a:cs typeface="Arial" panose="020B0604020202020204" pitchFamily="34" charset="0"/>
              </a:rPr>
              <a:t>Strength use increases positive emotion and flow (being in the zone)</a:t>
            </a:r>
            <a:br>
              <a:rPr lang="en-US" sz="3500" b="0" dirty="0">
                <a:latin typeface="Arial" panose="020B0604020202020204" pitchFamily="34" charset="0"/>
                <a:cs typeface="Arial" panose="020B0604020202020204" pitchFamily="34" charset="0"/>
              </a:rPr>
            </a:br>
            <a:endParaRPr lang="en-US" sz="3500" b="0" dirty="0">
              <a:latin typeface="Arial" panose="020B0604020202020204" pitchFamily="34" charset="0"/>
              <a:cs typeface="Arial" panose="020B0604020202020204" pitchFamily="34" charset="0"/>
            </a:endParaRPr>
          </a:p>
          <a:p>
            <a:pPr marL="457200" indent="-457200" algn="l">
              <a:buFont typeface="Calibri"/>
              <a:buChar char="-"/>
            </a:pPr>
            <a:r>
              <a:rPr lang="en-US" sz="3500" b="0" dirty="0">
                <a:latin typeface="Arial" panose="020B0604020202020204" pitchFamily="34" charset="0"/>
                <a:cs typeface="Arial" panose="020B0604020202020204" pitchFamily="34" charset="0"/>
              </a:rPr>
              <a:t>This improves engagement and performance</a:t>
            </a:r>
            <a:br>
              <a:rPr lang="en-US" sz="3500" b="0" dirty="0">
                <a:latin typeface="Arial" panose="020B0604020202020204" pitchFamily="34" charset="0"/>
                <a:cs typeface="Arial" panose="020B0604020202020204" pitchFamily="34" charset="0"/>
              </a:rPr>
            </a:br>
            <a:endParaRPr lang="en-US" sz="3500" b="0" dirty="0">
              <a:latin typeface="Arial" panose="020B0604020202020204" pitchFamily="34" charset="0"/>
              <a:cs typeface="Arial" panose="020B0604020202020204" pitchFamily="34" charset="0"/>
            </a:endParaRPr>
          </a:p>
          <a:p>
            <a:pPr marL="457200" indent="-457200" algn="l">
              <a:buFont typeface="Calibri"/>
              <a:buChar char="-"/>
            </a:pPr>
            <a:r>
              <a:rPr lang="en-US" sz="3500" b="0" dirty="0">
                <a:latin typeface="Arial" panose="020B0604020202020204" pitchFamily="34" charset="0"/>
                <a:cs typeface="Arial" panose="020B0604020202020204" pitchFamily="34" charset="0"/>
              </a:rPr>
              <a:t>Which counteracts the negativity bias (human tendency to focus on problems)</a:t>
            </a:r>
            <a:endParaRPr lang="en-US">
              <a:latin typeface="Arial" panose="020B0604020202020204" pitchFamily="34" charset="0"/>
              <a:cs typeface="Arial" panose="020B0604020202020204" pitchFamily="34" charset="0"/>
            </a:endParaRPr>
          </a:p>
          <a:p>
            <a:pPr marL="457200" indent="-457200" algn="l">
              <a:buFont typeface="Calibri"/>
              <a:buChar char="-"/>
            </a:pPr>
            <a:endParaRPr lang="en-US" sz="3500" b="0" dirty="0">
              <a:latin typeface="Arial" panose="020B0604020202020204" pitchFamily="34" charset="0"/>
              <a:cs typeface="Arial" panose="020B0604020202020204" pitchFamily="34" charset="0"/>
            </a:endParaRPr>
          </a:p>
        </p:txBody>
      </p:sp>
      <p:pic>
        <p:nvPicPr>
          <p:cNvPr id="7"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0" name="TextBox 9"/>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28726423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Strengths and performance</a:t>
            </a:r>
          </a:p>
        </p:txBody>
      </p:sp>
      <p:pic>
        <p:nvPicPr>
          <p:cNvPr id="3" name="Picture 3" descr="A picture containing text, device, gauge&#10;&#10;Description automatically generated">
            <a:extLst>
              <a:ext uri="{FF2B5EF4-FFF2-40B4-BE49-F238E27FC236}">
                <a16:creationId xmlns:a16="http://schemas.microsoft.com/office/drawing/2014/main" id="{64892177-2756-D900-96C9-346767DD54D2}"/>
              </a:ext>
            </a:extLst>
          </p:cNvPr>
          <p:cNvPicPr>
            <a:picLocks noChangeAspect="1"/>
          </p:cNvPicPr>
          <p:nvPr/>
        </p:nvPicPr>
        <p:blipFill>
          <a:blip r:embed="rId4"/>
          <a:stretch>
            <a:fillRect/>
          </a:stretch>
        </p:blipFill>
        <p:spPr>
          <a:xfrm>
            <a:off x="761276" y="3988254"/>
            <a:ext cx="17084430" cy="6108735"/>
          </a:xfrm>
          <a:prstGeom prst="rect">
            <a:avLst/>
          </a:prstGeom>
        </p:spPr>
      </p:pic>
      <p:sp>
        <p:nvSpPr>
          <p:cNvPr id="6" name="Text Placeholder 4">
            <a:extLst>
              <a:ext uri="{FF2B5EF4-FFF2-40B4-BE49-F238E27FC236}">
                <a16:creationId xmlns:a16="http://schemas.microsoft.com/office/drawing/2014/main" id="{3515637F-FF46-301E-B3C9-7A21AC3E1B2D}"/>
              </a:ext>
            </a:extLst>
          </p:cNvPr>
          <p:cNvSpPr txBox="1">
            <a:spLocks/>
          </p:cNvSpPr>
          <p:nvPr/>
        </p:nvSpPr>
        <p:spPr>
          <a:xfrm>
            <a:off x="16328964" y="1236318"/>
            <a:ext cx="7135047" cy="7070717"/>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xmlns:lc="http://schemas.openxmlformats.org/drawingml/2006/lockedCanvas" val="1"/>
            </a:ext>
          </a:extLst>
        </p:spPr>
        <p:txBody>
          <a:bodyPr lIns="360000" tIns="360000" rIns="360000" bIns="3600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3600" b="0" dirty="0">
                <a:latin typeface="Arial"/>
                <a:cs typeface="Arial"/>
              </a:rPr>
              <a:t>Another idea from positive psychology is that strengths can be under or overplayed.</a:t>
            </a:r>
            <a:endParaRPr lang="en-US">
              <a:latin typeface="Arial"/>
              <a:cs typeface="Arial"/>
            </a:endParaRPr>
          </a:p>
          <a:p>
            <a:pPr algn="l"/>
            <a:endParaRPr lang="en-US" sz="3600" b="0" dirty="0">
              <a:latin typeface="Arial" panose="020B0604020202020204" pitchFamily="34" charset="0"/>
              <a:cs typeface="Arial" panose="020B0604020202020204" pitchFamily="34" charset="0"/>
            </a:endParaRPr>
          </a:p>
          <a:p>
            <a:pPr algn="l"/>
            <a:r>
              <a:rPr lang="en-US" sz="3600" dirty="0">
                <a:latin typeface="Arial" panose="020B0604020202020204" pitchFamily="34" charset="0"/>
                <a:cs typeface="Arial" panose="020B0604020202020204" pitchFamily="34" charset="0"/>
              </a:rPr>
              <a:t>Discuss</a:t>
            </a:r>
          </a:p>
          <a:p>
            <a:pPr algn="l"/>
            <a:endParaRPr lang="en-US" sz="3600" dirty="0">
              <a:latin typeface="Arial" panose="020B0604020202020204" pitchFamily="34" charset="0"/>
              <a:cs typeface="Arial" panose="020B0604020202020204" pitchFamily="34" charset="0"/>
            </a:endParaRPr>
          </a:p>
          <a:p>
            <a:pPr marL="571500" indent="-571500" algn="l">
              <a:buFont typeface="Calibri"/>
              <a:buChar char="-"/>
            </a:pPr>
            <a:r>
              <a:rPr lang="en-US" b="0" dirty="0">
                <a:latin typeface="Arial" panose="020B0604020202020204" pitchFamily="34" charset="0"/>
                <a:cs typeface="Arial" panose="020B0604020202020204" pitchFamily="34" charset="0"/>
              </a:rPr>
              <a:t>What do you think of this approach to strengths?</a:t>
            </a:r>
          </a:p>
          <a:p>
            <a:pPr marL="571500" indent="-571500" algn="l">
              <a:buFont typeface="Calibri"/>
              <a:buChar char="-"/>
            </a:pPr>
            <a:r>
              <a:rPr lang="en-US" b="0" dirty="0">
                <a:latin typeface="Arial" panose="020B0604020202020204" pitchFamily="34" charset="0"/>
                <a:cs typeface="Arial" panose="020B0604020202020204" pitchFamily="34" charset="0"/>
              </a:rPr>
              <a:t>Do you see any of your strengths as under or overplayed?</a:t>
            </a:r>
          </a:p>
          <a:p>
            <a:pPr marL="571500" indent="-571500" algn="l">
              <a:buFont typeface="Calibri"/>
              <a:buChar char="-"/>
            </a:pPr>
            <a:r>
              <a:rPr lang="en-US" b="0" dirty="0">
                <a:latin typeface="Arial" panose="020B0604020202020204" pitchFamily="34" charset="0"/>
                <a:cs typeface="Arial" panose="020B0604020202020204" pitchFamily="34" charset="0"/>
              </a:rPr>
              <a:t>How could use another of your strengths to overcome this?</a:t>
            </a:r>
          </a:p>
        </p:txBody>
      </p:sp>
      <p:pic>
        <p:nvPicPr>
          <p:cNvPr id="7"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p:nvPicPr>
        <p:blipFill>
          <a:blip r:embed="rId5"/>
          <a:stretch>
            <a:fillRect/>
          </a:stretch>
        </p:blipFill>
        <p:spPr>
          <a:xfrm>
            <a:off x="19661955" y="475392"/>
            <a:ext cx="2743200" cy="354634"/>
          </a:xfrm>
          <a:prstGeom prst="rect">
            <a:avLst/>
          </a:prstGeom>
        </p:spPr>
      </p:pic>
    </p:spTree>
    <p:custDataLst>
      <p:tags r:id="rId1"/>
    </p:custDataLst>
    <p:extLst>
      <p:ext uri="{BB962C8B-B14F-4D97-AF65-F5344CB8AC3E}">
        <p14:creationId xmlns:p14="http://schemas.microsoft.com/office/powerpoint/2010/main" val="3043451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Strength-based interview questions</a:t>
            </a:r>
          </a:p>
        </p:txBody>
      </p:sp>
      <p:sp>
        <p:nvSpPr>
          <p:cNvPr id="2" name="TextBox 1">
            <a:extLst>
              <a:ext uri="{FF2B5EF4-FFF2-40B4-BE49-F238E27FC236}">
                <a16:creationId xmlns:a16="http://schemas.microsoft.com/office/drawing/2014/main" id="{0996BF58-8A37-4639-1FC1-82D0833BD190}"/>
              </a:ext>
            </a:extLst>
          </p:cNvPr>
          <p:cNvSpPr txBox="1"/>
          <p:nvPr/>
        </p:nvSpPr>
        <p:spPr>
          <a:xfrm>
            <a:off x="1292469" y="2524197"/>
            <a:ext cx="10484826"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latin typeface="Arial" panose="020B0604020202020204" pitchFamily="34" charset="0"/>
                <a:cs typeface="Arial" panose="020B0604020202020204" pitchFamily="34" charset="0"/>
              </a:rPr>
              <a:t>What do you like to do in your spare time?</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What </a:t>
            </a:r>
            <a:r>
              <a:rPr lang="en-US" b="0" dirty="0" err="1">
                <a:latin typeface="Arial" panose="020B0604020202020204" pitchFamily="34" charset="0"/>
                <a:cs typeface="Arial" panose="020B0604020202020204" pitchFamily="34" charset="0"/>
              </a:rPr>
              <a:t>energises</a:t>
            </a:r>
            <a:r>
              <a:rPr lang="en-US" b="0" dirty="0">
                <a:latin typeface="Arial" panose="020B0604020202020204" pitchFamily="34" charset="0"/>
                <a:cs typeface="Arial" panose="020B0604020202020204" pitchFamily="34" charset="0"/>
              </a:rPr>
              <a:t> you?</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How would your close friends describe you?</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Do you most like starting tasks or finishing them?</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Do you prefer the big picture or the small details?</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Describe a successful day. What made it successful?</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What are you good at?</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What are your weaknesses?</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When did you achieve something you're really proud of?</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What do you enjoy doing the least?</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Do you find there are enough hours in the day to complete your to-do list?</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What tasks are always left on your to-do list?</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How do you stay motivated?</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How do you feel about deadlines?</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Have you ever done something differently the second time around?</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Do you think this role will play to your strengths?</a:t>
            </a:r>
            <a:endParaRPr lang="en-US" dirty="0">
              <a:latin typeface="Arial" panose="020B0604020202020204" pitchFamily="34" charset="0"/>
              <a:cs typeface="Arial" panose="020B0604020202020204" pitchFamily="34" charset="0"/>
            </a:endParaRPr>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67FE3EFA-8BE5-6857-6637-21A60912772A}"/>
              </a:ext>
            </a:extLst>
          </p:cNvPr>
          <p:cNvSpPr txBox="1">
            <a:spLocks/>
          </p:cNvSpPr>
          <p:nvPr/>
        </p:nvSpPr>
        <p:spPr>
          <a:xfrm>
            <a:off x="12837823" y="2391426"/>
            <a:ext cx="10580177" cy="6797630"/>
          </a:xfrm>
          <a:prstGeom prst="rect">
            <a:avLst/>
          </a:prstGeom>
          <a:solidFill>
            <a:srgbClr val="F6CC20"/>
          </a:solidFill>
          <a:ln w="12700">
            <a:solidFill>
              <a:schemeClr val="tx1"/>
            </a:solidFill>
            <a:miter lim="400000"/>
          </a:ln>
          <a:extLst>
            <a:ext uri="{C572A759-6A51-4108-AA02-DFA0A04FC94B}">
              <ma14:wrappingTextBoxFlag xmlns="" xmlns:ma14="http://schemas.microsoft.com/office/mac/drawingml/2011/main"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b="1" dirty="0">
                <a:latin typeface="Arial" panose="020B0604020202020204" pitchFamily="34" charset="0"/>
                <a:cs typeface="Arial" panose="020B0604020202020204" pitchFamily="34" charset="0"/>
              </a:rPr>
              <a:t>Discuss: </a:t>
            </a:r>
            <a:endParaRPr lang="en-US"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What are your strategies for answering these questions in interviews?</a:t>
            </a:r>
            <a:endParaRPr lang="en-US">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How can knowledge of your character strengths help you here?</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Share examples...</a:t>
            </a:r>
          </a:p>
        </p:txBody>
      </p:sp>
      <p:pic>
        <p:nvPicPr>
          <p:cNvPr id="6"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spTree>
    <p:custDataLst>
      <p:tags r:id="rId1"/>
    </p:custDataLst>
    <p:extLst>
      <p:ext uri="{BB962C8B-B14F-4D97-AF65-F5344CB8AC3E}">
        <p14:creationId xmlns:p14="http://schemas.microsoft.com/office/powerpoint/2010/main" val="27340185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Strength-based interview practice </a:t>
            </a:r>
          </a:p>
        </p:txBody>
      </p:sp>
      <p:sp>
        <p:nvSpPr>
          <p:cNvPr id="2" name="TextBox 1">
            <a:extLst>
              <a:ext uri="{FF2B5EF4-FFF2-40B4-BE49-F238E27FC236}">
                <a16:creationId xmlns:a16="http://schemas.microsoft.com/office/drawing/2014/main" id="{0996BF58-8A37-4639-1FC1-82D0833BD190}"/>
              </a:ext>
            </a:extLst>
          </p:cNvPr>
          <p:cNvSpPr txBox="1"/>
          <p:nvPr/>
        </p:nvSpPr>
        <p:spPr>
          <a:xfrm>
            <a:off x="1292469" y="6679180"/>
            <a:ext cx="104848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endParaRPr lang="en-US"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3" name="TextBox 1">
            <a:extLst>
              <a:ext uri="{FF2B5EF4-FFF2-40B4-BE49-F238E27FC236}">
                <a16:creationId xmlns:a16="http://schemas.microsoft.com/office/drawing/2014/main" id="{F5ACE0F7-9FA7-9535-953B-E66F01D19509}"/>
              </a:ext>
            </a:extLst>
          </p:cNvPr>
          <p:cNvSpPr txBox="1"/>
          <p:nvPr/>
        </p:nvSpPr>
        <p:spPr>
          <a:xfrm>
            <a:off x="1119608" y="2535157"/>
            <a:ext cx="20918363" cy="69506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3500" b="0" dirty="0">
                <a:latin typeface="Arial" panose="020B0604020202020204" pitchFamily="34" charset="0"/>
                <a:cs typeface="Arial" panose="020B0604020202020204" pitchFamily="34" charset="0"/>
              </a:rPr>
              <a:t>This routine is a good way of preparing for strength-based interview questions.</a:t>
            </a:r>
            <a:endParaRPr lang="en-US"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r>
              <a:rPr lang="en-US" sz="3500" b="0" dirty="0">
                <a:latin typeface="Arial" panose="020B0604020202020204" pitchFamily="34" charset="0"/>
                <a:cs typeface="Arial" panose="020B0604020202020204" pitchFamily="34" charset="0"/>
              </a:rPr>
              <a:t>Choose one of your skills, strengths or capabilities, and have a go at answering the questions below. </a:t>
            </a:r>
            <a:br>
              <a:rPr lang="en-US" sz="3500" b="0" dirty="0">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algn="l"/>
            <a:r>
              <a:rPr lang="en-US" sz="3500" b="0" dirty="0">
                <a:latin typeface="Arial" panose="020B0604020202020204" pitchFamily="34" charset="0"/>
                <a:cs typeface="Arial" panose="020B0604020202020204" pitchFamily="34" charset="0"/>
              </a:rPr>
              <a:t>You can draw on any example. This could include an example from your research work, other work, or volunteering, sports or hobbies. Think about examples you might use with an employer. </a:t>
            </a:r>
            <a:endParaRPr lang="en-US"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marL="457200" indent="-457200" algn="l">
              <a:buFont typeface="Arial"/>
              <a:buChar char="•"/>
            </a:pPr>
            <a:r>
              <a:rPr lang="en-US" sz="3500" b="0" dirty="0">
                <a:latin typeface="Arial" panose="020B0604020202020204" pitchFamily="34" charset="0"/>
                <a:cs typeface="Arial" panose="020B0604020202020204" pitchFamily="34" charset="0"/>
              </a:rPr>
              <a:t>What was the situation where you demonstrated this strength? (suggest 30-50 words)</a:t>
            </a:r>
            <a:endParaRPr lang="en-US" dirty="0">
              <a:latin typeface="Arial" panose="020B0604020202020204" pitchFamily="34" charset="0"/>
              <a:cs typeface="Arial" panose="020B0604020202020204" pitchFamily="34" charset="0"/>
            </a:endParaRPr>
          </a:p>
          <a:p>
            <a:pPr marL="457200" indent="-457200" algn="l">
              <a:buFont typeface="Arial"/>
              <a:buChar char="•"/>
            </a:pPr>
            <a:r>
              <a:rPr lang="en-US" sz="3500" b="0" dirty="0">
                <a:latin typeface="Arial" panose="020B0604020202020204" pitchFamily="34" charset="0"/>
                <a:cs typeface="Arial" panose="020B0604020202020204" pitchFamily="34" charset="0"/>
              </a:rPr>
              <a:t>What did you do? What action did you take? How did you use your strength? (suggest  60-80 words)</a:t>
            </a:r>
            <a:endParaRPr lang="en-US" dirty="0">
              <a:latin typeface="Arial" panose="020B0604020202020204" pitchFamily="34" charset="0"/>
              <a:cs typeface="Arial" panose="020B0604020202020204" pitchFamily="34" charset="0"/>
            </a:endParaRPr>
          </a:p>
          <a:p>
            <a:pPr marL="457200" indent="-457200" algn="l">
              <a:buFont typeface="Arial"/>
              <a:buChar char="•"/>
            </a:pPr>
            <a:r>
              <a:rPr lang="en-US" sz="3500" b="0" dirty="0">
                <a:latin typeface="Arial" panose="020B0604020202020204" pitchFamily="34" charset="0"/>
                <a:cs typeface="Arial" panose="020B0604020202020204" pitchFamily="34" charset="0"/>
              </a:rPr>
              <a:t>What were the results of your actions? How did you feel when using your strengths? What was the impact on you or others? Could you have used your strengths to improve the outcome? What did you learn about yourself and your strengths? (suggest 120-150 words)</a:t>
            </a:r>
            <a:endParaRPr lang="en-US" dirty="0">
              <a:latin typeface="Arial" panose="020B0604020202020204" pitchFamily="34" charset="0"/>
              <a:cs typeface="Arial" panose="020B0604020202020204" pitchFamily="34" charset="0"/>
            </a:endParaRPr>
          </a:p>
          <a:p>
            <a:pPr algn="l"/>
            <a:endParaRPr lang="en-US" b="0" dirty="0">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22312431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Strength spotting activity</a:t>
            </a:r>
          </a:p>
        </p:txBody>
      </p:sp>
      <p:sp>
        <p:nvSpPr>
          <p:cNvPr id="6" name="Text Placeholder 4">
            <a:extLst>
              <a:ext uri="{FF2B5EF4-FFF2-40B4-BE49-F238E27FC236}">
                <a16:creationId xmlns:a16="http://schemas.microsoft.com/office/drawing/2014/main" id="{9FF44E55-CF2D-7962-7E39-EB1159D69417}"/>
              </a:ext>
            </a:extLst>
          </p:cNvPr>
          <p:cNvSpPr txBox="1">
            <a:spLocks/>
          </p:cNvSpPr>
          <p:nvPr/>
        </p:nvSpPr>
        <p:spPr>
          <a:xfrm>
            <a:off x="1146421" y="2224335"/>
            <a:ext cx="22453200" cy="3397486"/>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xmlns:lc="http://schemas.openxmlformats.org/drawingml/2006/lockedCanvas" val="1"/>
            </a:ext>
          </a:extLst>
        </p:spPr>
        <p:txBody>
          <a:bodyPr lIns="360000" tIns="360000" rIns="360000" bIns="3600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US" sz="4400" b="0" dirty="0">
                <a:latin typeface="Arial" panose="020B0604020202020204" pitchFamily="34" charset="0"/>
                <a:cs typeface="Arial" panose="020B0604020202020204" pitchFamily="34" charset="0"/>
              </a:rPr>
              <a:t>For this activity each of you will share one story with the group - it can be a time when something that you did caused a positive outcome (it does not need to be life-changingly significant!) like a success with people, in relationships, an interest, music, a hobby, a project task or work event, or volunteer related. </a:t>
            </a:r>
            <a:endParaRPr lang="en-US"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FF3F02-36A6-7612-E097-29D30B67AD53}"/>
              </a:ext>
            </a:extLst>
          </p:cNvPr>
          <p:cNvSpPr txBox="1"/>
          <p:nvPr/>
        </p:nvSpPr>
        <p:spPr>
          <a:xfrm>
            <a:off x="1331215" y="6324784"/>
            <a:ext cx="20918363"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514350" indent="-514350" algn="l">
              <a:buAutoNum type="arabicPeriod"/>
            </a:pPr>
            <a:r>
              <a:rPr lang="en-US" sz="3500" b="0" dirty="0">
                <a:latin typeface="Arial" panose="020B0604020202020204" pitchFamily="34" charset="0"/>
                <a:cs typeface="Arial" panose="020B0604020202020204" pitchFamily="34" charset="0"/>
              </a:rPr>
              <a:t>Spend 5 minutes individually preparing your examples</a:t>
            </a:r>
          </a:p>
          <a:p>
            <a:pPr marL="514350" indent="-514350" algn="l">
              <a:buAutoNum type="arabicPeriod"/>
            </a:pPr>
            <a:r>
              <a:rPr lang="en-US" sz="3500" b="0" dirty="0">
                <a:latin typeface="Arial" panose="020B0604020202020204" pitchFamily="34" charset="0"/>
                <a:cs typeface="Arial" panose="020B0604020202020204" pitchFamily="34" charset="0"/>
              </a:rPr>
              <a:t>When you are ready take turns at being the storyteller</a:t>
            </a:r>
          </a:p>
          <a:p>
            <a:pPr marL="514350" indent="-514350" algn="l">
              <a:buAutoNum type="arabicPeriod"/>
            </a:pPr>
            <a:r>
              <a:rPr lang="en-US" sz="3500" b="0" dirty="0">
                <a:latin typeface="Arial" panose="020B0604020202020204" pitchFamily="34" charset="0"/>
                <a:cs typeface="Arial" panose="020B0604020202020204" pitchFamily="34" charset="0"/>
              </a:rPr>
              <a:t>As the storyteller gives you their example, the rest of the group will be strength spotters</a:t>
            </a:r>
          </a:p>
          <a:p>
            <a:pPr marL="514350" indent="-514350" algn="l">
              <a:buAutoNum type="arabicPeriod"/>
            </a:pPr>
            <a:r>
              <a:rPr lang="en-US" sz="3500" b="0" dirty="0">
                <a:latin typeface="Arial" panose="020B0604020202020204" pitchFamily="34" charset="0"/>
                <a:cs typeface="Arial" panose="020B0604020202020204" pitchFamily="34" charset="0"/>
              </a:rPr>
              <a:t>As a strength spotter your role is to notice and note down any strengths that you hear in the story</a:t>
            </a:r>
          </a:p>
          <a:p>
            <a:pPr marL="514350" indent="-514350" algn="l">
              <a:buAutoNum type="arabicPeriod"/>
            </a:pPr>
            <a:r>
              <a:rPr lang="en-US" sz="3500" b="0" dirty="0">
                <a:latin typeface="Arial" panose="020B0604020202020204" pitchFamily="34" charset="0"/>
                <a:cs typeface="Arial" panose="020B0604020202020204" pitchFamily="34" charset="0"/>
              </a:rPr>
              <a:t>At the end of the story the strength spotters feedback the strengths they have noticed to the storyteller and explain their rationale.</a:t>
            </a:r>
          </a:p>
          <a:p>
            <a:pPr marL="514350" indent="-514350" algn="l">
              <a:buAutoNum type="arabicPeriod"/>
            </a:pPr>
            <a:endParaRPr lang="en-US" sz="3500" b="0" dirty="0">
              <a:latin typeface="Arial" panose="020B0604020202020204" pitchFamily="34" charset="0"/>
              <a:cs typeface="Arial" panose="020B0604020202020204" pitchFamily="34" charset="0"/>
            </a:endParaRPr>
          </a:p>
          <a:p>
            <a:pPr algn="l"/>
            <a:r>
              <a:rPr lang="en-US" sz="3500" b="0" dirty="0">
                <a:latin typeface="Arial"/>
                <a:cs typeface="Arial"/>
              </a:rPr>
              <a:t>Download: </a:t>
            </a:r>
            <a:r>
              <a:rPr lang="en-US" sz="3500" b="0" dirty="0">
                <a:latin typeface="Arial"/>
                <a:cs typeface="Arial"/>
                <a:hlinkClick r:id="rId4"/>
              </a:rPr>
              <a:t>Strength Vocabulary</a:t>
            </a:r>
            <a:r>
              <a:rPr lang="en-US" sz="3500" b="0" dirty="0">
                <a:latin typeface="Arial"/>
                <a:cs typeface="Arial"/>
              </a:rPr>
              <a:t> to help strength spotters identify positive characteristics</a:t>
            </a:r>
          </a:p>
        </p:txBody>
      </p:sp>
      <p:pic>
        <p:nvPicPr>
          <p:cNvPr id="7"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1" name="TextBox 10"/>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20 min</a:t>
            </a:r>
          </a:p>
        </p:txBody>
      </p:sp>
    </p:spTree>
    <p:custDataLst>
      <p:tags r:id="rId1"/>
    </p:custDataLst>
    <p:extLst>
      <p:ext uri="{BB962C8B-B14F-4D97-AF65-F5344CB8AC3E}">
        <p14:creationId xmlns:p14="http://schemas.microsoft.com/office/powerpoint/2010/main" val="6292927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definitions of strengths</a:t>
            </a:r>
          </a:p>
        </p:txBody>
      </p:sp>
      <p:sp>
        <p:nvSpPr>
          <p:cNvPr id="3" name="TextBox 2">
            <a:extLst>
              <a:ext uri="{FF2B5EF4-FFF2-40B4-BE49-F238E27FC236}">
                <a16:creationId xmlns:a16="http://schemas.microsoft.com/office/drawing/2014/main" id="{A958295C-CC1E-B2BC-DBC4-9A3690466DA5}"/>
              </a:ext>
            </a:extLst>
          </p:cNvPr>
          <p:cNvSpPr txBox="1"/>
          <p:nvPr/>
        </p:nvSpPr>
        <p:spPr>
          <a:xfrm>
            <a:off x="859613" y="1820677"/>
            <a:ext cx="20918363" cy="114133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latin typeface="Arial" panose="020B0604020202020204" pitchFamily="34" charset="0"/>
                <a:cs typeface="Arial" panose="020B0604020202020204" pitchFamily="34" charset="0"/>
              </a:rPr>
              <a:t>There are several theoretical approaches to strengths, each offering a different perspective on how strengths can be defined, identified, and developed. Here are a few examples:</a:t>
            </a:r>
          </a:p>
          <a:p>
            <a:pPr algn="l"/>
            <a:endParaRPr lang="en-US" sz="3500" b="0" dirty="0">
              <a:latin typeface="Arial" panose="020B0604020202020204" pitchFamily="34" charset="0"/>
              <a:cs typeface="Arial" panose="020B0604020202020204" pitchFamily="34" charset="0"/>
            </a:endParaRPr>
          </a:p>
          <a:p>
            <a:pPr marL="457200" indent="-457200" algn="l">
              <a:buFont typeface="Arial"/>
              <a:buChar char="•"/>
            </a:pPr>
            <a:r>
              <a:rPr lang="en-US" sz="3500" dirty="0">
                <a:latin typeface="Arial" panose="020B0604020202020204" pitchFamily="34" charset="0"/>
                <a:cs typeface="Arial" panose="020B0604020202020204" pitchFamily="34" charset="0"/>
              </a:rPr>
              <a:t>Appreciative inquiry: </a:t>
            </a:r>
            <a:r>
              <a:rPr lang="en-US" sz="3500" b="0" dirty="0">
                <a:latin typeface="Arial" panose="020B0604020202020204" pitchFamily="34" charset="0"/>
                <a:cs typeface="Arial" panose="020B0604020202020204" pitchFamily="34" charset="0"/>
              </a:rPr>
              <a:t>This approach, developed by David Cooperrider and others, </a:t>
            </a:r>
            <a:r>
              <a:rPr lang="en-US" sz="3500" b="0" dirty="0" err="1">
                <a:latin typeface="Arial" panose="020B0604020202020204" pitchFamily="34" charset="0"/>
                <a:cs typeface="Arial" panose="020B0604020202020204" pitchFamily="34" charset="0"/>
              </a:rPr>
              <a:t>emphasises</a:t>
            </a:r>
            <a:r>
              <a:rPr lang="en-US" sz="3500" b="0" dirty="0">
                <a:latin typeface="Arial" panose="020B0604020202020204" pitchFamily="34" charset="0"/>
                <a:cs typeface="Arial" panose="020B0604020202020204" pitchFamily="34" charset="0"/>
              </a:rPr>
              <a:t> the power of positive inquiry and dialogue to create positive change. Appreciative inquiry focuses on identifying and amplifying an individual's or organization's strengths, rather than identifying and fixing problems or deficits.</a:t>
            </a:r>
          </a:p>
          <a:p>
            <a:pPr marL="457200" indent="-457200" algn="l">
              <a:buFont typeface="Arial"/>
              <a:buChar char="•"/>
            </a:pPr>
            <a:endParaRPr lang="en-US" sz="3500" dirty="0">
              <a:latin typeface="Arial" panose="020B0604020202020204" pitchFamily="34" charset="0"/>
              <a:cs typeface="Arial" panose="020B0604020202020204" pitchFamily="34" charset="0"/>
            </a:endParaRPr>
          </a:p>
          <a:p>
            <a:pPr marL="285750" indent="-285750" algn="l">
              <a:buFont typeface="Arial,Sans-Serif"/>
              <a:buChar char="•"/>
            </a:pPr>
            <a:r>
              <a:rPr lang="en-US" sz="3500" dirty="0">
                <a:latin typeface="Arial" panose="020B0604020202020204" pitchFamily="34" charset="0"/>
                <a:cs typeface="Arial" panose="020B0604020202020204" pitchFamily="34" charset="0"/>
              </a:rPr>
              <a:t>Strengths-based leadership: </a:t>
            </a:r>
            <a:r>
              <a:rPr lang="en-US" sz="3500" b="0" dirty="0">
                <a:latin typeface="Arial" panose="020B0604020202020204" pitchFamily="34" charset="0"/>
                <a:cs typeface="Arial" panose="020B0604020202020204" pitchFamily="34" charset="0"/>
              </a:rPr>
              <a:t>This approach, developed by Tom Rath and Barry Conchie, </a:t>
            </a:r>
            <a:r>
              <a:rPr lang="en-US" sz="3500" b="0" dirty="0" err="1">
                <a:latin typeface="Arial" panose="020B0604020202020204" pitchFamily="34" charset="0"/>
                <a:cs typeface="Arial" panose="020B0604020202020204" pitchFamily="34" charset="0"/>
              </a:rPr>
              <a:t>emphasises</a:t>
            </a:r>
            <a:r>
              <a:rPr lang="en-US" sz="3500" b="0" dirty="0">
                <a:latin typeface="Arial" panose="020B0604020202020204" pitchFamily="34" charset="0"/>
                <a:cs typeface="Arial" panose="020B0604020202020204" pitchFamily="34" charset="0"/>
              </a:rPr>
              <a:t> the importance of leveraging an individual's strengths in leadership and management. Strengths-based leadership suggests that by focusing on strengths rather than weaknesses, leaders can </a:t>
            </a:r>
            <a:r>
              <a:rPr lang="en-US" sz="3500" b="0" dirty="0" err="1">
                <a:latin typeface="Arial" panose="020B0604020202020204" pitchFamily="34" charset="0"/>
                <a:cs typeface="Arial" panose="020B0604020202020204" pitchFamily="34" charset="0"/>
              </a:rPr>
              <a:t>maximise</a:t>
            </a:r>
            <a:r>
              <a:rPr lang="en-US" sz="3500" b="0" dirty="0">
                <a:latin typeface="Arial" panose="020B0604020202020204" pitchFamily="34" charset="0"/>
                <a:cs typeface="Arial" panose="020B0604020202020204" pitchFamily="34" charset="0"/>
              </a:rPr>
              <a:t> employee engagement, productivity, and satisfaction.</a:t>
            </a:r>
            <a:br>
              <a:rPr lang="en-US" sz="3500" b="0" dirty="0">
                <a:latin typeface="Arial" panose="020B0604020202020204" pitchFamily="34" charset="0"/>
                <a:cs typeface="Arial" panose="020B0604020202020204" pitchFamily="34" charset="0"/>
              </a:rPr>
            </a:br>
            <a:endParaRPr lang="en-US" sz="3500" b="0" dirty="0">
              <a:latin typeface="Arial" panose="020B0604020202020204" pitchFamily="34" charset="0"/>
              <a:cs typeface="Arial" panose="020B0604020202020204" pitchFamily="34" charset="0"/>
            </a:endParaRPr>
          </a:p>
          <a:p>
            <a:pPr marL="285750" indent="-285750" algn="l">
              <a:buFont typeface="Arial,Sans-Serif"/>
              <a:buChar char="•"/>
            </a:pPr>
            <a:r>
              <a:rPr lang="en-US" sz="3500" dirty="0">
                <a:latin typeface="Arial" panose="020B0604020202020204" pitchFamily="34" charset="0"/>
                <a:cs typeface="Arial" panose="020B0604020202020204" pitchFamily="34" charset="0"/>
              </a:rPr>
              <a:t>Talent development: </a:t>
            </a:r>
            <a:r>
              <a:rPr lang="en-US" sz="3500" b="0" dirty="0">
                <a:latin typeface="Arial" panose="020B0604020202020204" pitchFamily="34" charset="0"/>
                <a:cs typeface="Arial" panose="020B0604020202020204" pitchFamily="34" charset="0"/>
              </a:rPr>
              <a:t>This approach </a:t>
            </a:r>
            <a:r>
              <a:rPr lang="en-US" sz="3500" b="0" dirty="0" err="1">
                <a:latin typeface="Arial" panose="020B0604020202020204" pitchFamily="34" charset="0"/>
                <a:cs typeface="Arial" panose="020B0604020202020204" pitchFamily="34" charset="0"/>
              </a:rPr>
              <a:t>emphasises</a:t>
            </a:r>
            <a:r>
              <a:rPr lang="en-US" sz="3500" b="0" dirty="0">
                <a:latin typeface="Arial" panose="020B0604020202020204" pitchFamily="34" charset="0"/>
                <a:cs typeface="Arial" panose="020B0604020202020204" pitchFamily="34" charset="0"/>
              </a:rPr>
              <a:t> the idea that individuals have innate talents and strengths, which can be developed and refined over time with deliberate practice and effort. Talent development involves identifying an individual's strengths and providing them with opportunities to cultivate and apply those strengths in a meaningful way.</a:t>
            </a:r>
            <a:endParaRPr lang="en-US" dirty="0">
              <a:latin typeface="Arial" panose="020B0604020202020204" pitchFamily="34" charset="0"/>
              <a:cs typeface="Arial" panose="020B0604020202020204" pitchFamily="34" charset="0"/>
            </a:endParaRPr>
          </a:p>
          <a:p>
            <a:pPr marL="457200" indent="-457200" algn="l">
              <a:buFont typeface="Arial"/>
              <a:buChar char="•"/>
            </a:pPr>
            <a:endParaRPr lang="en-US" sz="3500" b="0" dirty="0">
              <a:latin typeface="Arial" panose="020B0604020202020204" pitchFamily="34" charset="0"/>
              <a:cs typeface="Arial" panose="020B0604020202020204" pitchFamily="34" charset="0"/>
            </a:endParaRPr>
          </a:p>
          <a:p>
            <a:pPr marL="457200" indent="-457200" algn="l">
              <a:buFont typeface="Arial"/>
              <a:buChar char="•"/>
            </a:pPr>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6" name="TextBox 5"/>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spTree>
    <p:custDataLst>
      <p:tags r:id="rId1"/>
    </p:custDataLst>
    <p:extLst>
      <p:ext uri="{BB962C8B-B14F-4D97-AF65-F5344CB8AC3E}">
        <p14:creationId xmlns:p14="http://schemas.microsoft.com/office/powerpoint/2010/main" val="20630381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Final reflection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5F953E-E977-A8E2-35A2-3DDC5324FC20}"/>
              </a:ext>
            </a:extLst>
          </p:cNvPr>
          <p:cNvSpPr txBox="1"/>
          <p:nvPr/>
        </p:nvSpPr>
        <p:spPr>
          <a:xfrm>
            <a:off x="1607148" y="5279821"/>
            <a:ext cx="20904599" cy="779701"/>
          </a:xfrm>
          <a:prstGeom prst="rect">
            <a:avLst/>
          </a:prstGeom>
          <a:solidFill>
            <a:srgbClr val="F6CC2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4400" b="0">
                <a:latin typeface="Arial" panose="020B0604020202020204" pitchFamily="34" charset="0"/>
                <a:cs typeface="Arial" panose="020B0604020202020204" pitchFamily="34" charset="0"/>
              </a:rPr>
              <a:t>Share your thoughts with the group</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7C715B-F012-7829-AC94-4F2D51FEE161}"/>
              </a:ext>
            </a:extLst>
          </p:cNvPr>
          <p:cNvSpPr txBox="1"/>
          <p:nvPr/>
        </p:nvSpPr>
        <p:spPr>
          <a:xfrm>
            <a:off x="1607148" y="3636994"/>
            <a:ext cx="20904599"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5000">
                <a:latin typeface="Arial" panose="020B0604020202020204" pitchFamily="34" charset="0"/>
                <a:cs typeface="Arial" panose="020B0604020202020204" pitchFamily="34" charset="0"/>
              </a:rPr>
              <a:t>What do you take away from this session?</a:t>
            </a:r>
            <a:endParaRPr lang="en-US" sz="5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23964430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Facilitators notes</a:t>
            </a: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A64A34-98C6-BDFA-7859-88D3182BCB1E}"/>
              </a:ext>
            </a:extLst>
          </p:cNvPr>
          <p:cNvSpPr txBox="1"/>
          <p:nvPr/>
        </p:nvSpPr>
        <p:spPr>
          <a:xfrm>
            <a:off x="967546" y="2786204"/>
            <a:ext cx="21609843" cy="7950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latin typeface="Arial"/>
                <a:cs typeface="Arial"/>
              </a:rPr>
              <a:t>The VIA strengths framework </a:t>
            </a:r>
            <a:r>
              <a:rPr lang="en-US" b="0" dirty="0" err="1">
                <a:latin typeface="Arial"/>
                <a:cs typeface="Arial"/>
              </a:rPr>
              <a:t>emphasises</a:t>
            </a:r>
            <a:r>
              <a:rPr lang="en-US" b="0" dirty="0">
                <a:latin typeface="Arial"/>
                <a:cs typeface="Arial"/>
              </a:rPr>
              <a:t> the positive aspects of human nature and character, providing a comprehensive and universal understanding of what is best in individuals. According to the theory created by Christopher Peterson and Martin Seligman in the early 2000s, identifying and leveraging their top character strengths, individuals can enhance their well-being, relationships, and achievements.</a:t>
            </a:r>
          </a:p>
          <a:p>
            <a:pPr algn="l"/>
            <a:endParaRPr lang="en-US" b="0" dirty="0">
              <a:latin typeface="Arial"/>
              <a:cs typeface="Arial"/>
            </a:endParaRPr>
          </a:p>
          <a:p>
            <a:pPr algn="l"/>
            <a:r>
              <a:rPr lang="en-US" dirty="0">
                <a:latin typeface="Arial"/>
                <a:cs typeface="Arial"/>
              </a:rPr>
              <a:t>Debrief questions:</a:t>
            </a:r>
          </a:p>
          <a:p>
            <a:pPr algn="l"/>
            <a:endParaRPr lang="en-US" b="0" dirty="0">
              <a:latin typeface="Arial"/>
              <a:cs typeface="Arial"/>
            </a:endParaRPr>
          </a:p>
          <a:p>
            <a:pPr marL="457200" indent="-457200" algn="l">
              <a:buFont typeface="Calibri"/>
              <a:buChar char="-"/>
            </a:pPr>
            <a:r>
              <a:rPr lang="en-US" b="0" dirty="0">
                <a:latin typeface="Arial"/>
                <a:cs typeface="Arial"/>
              </a:rPr>
              <a:t>Which character strengths resonated with you the most? Why?</a:t>
            </a:r>
            <a:endParaRPr lang="en-US" dirty="0"/>
          </a:p>
          <a:p>
            <a:pPr marL="457200" indent="-457200" algn="l">
              <a:buFont typeface="Calibri"/>
              <a:buChar char="-"/>
            </a:pPr>
            <a:r>
              <a:rPr lang="en-US" b="0" dirty="0">
                <a:latin typeface="Arial"/>
                <a:cs typeface="Arial"/>
              </a:rPr>
              <a:t>Were there any character strengths that surprised you in your top strengths report? Why or why not?</a:t>
            </a:r>
            <a:endParaRPr lang="en-US" dirty="0"/>
          </a:p>
          <a:p>
            <a:pPr marL="457200" indent="-457200" algn="l">
              <a:buFont typeface="Calibri"/>
              <a:buChar char="-"/>
            </a:pPr>
            <a:r>
              <a:rPr lang="en-US" b="0" dirty="0">
                <a:latin typeface="Arial"/>
                <a:cs typeface="Arial"/>
              </a:rPr>
              <a:t>Can you identify any character strengths that you would like to develop further? How can you work on developing these strengths?</a:t>
            </a:r>
            <a:endParaRPr lang="en-US" dirty="0"/>
          </a:p>
          <a:p>
            <a:pPr marL="457200" indent="-457200" algn="l">
              <a:buFont typeface="Calibri"/>
              <a:buChar char="-"/>
            </a:pPr>
            <a:r>
              <a:rPr lang="en-US" b="0" dirty="0">
                <a:latin typeface="Arial"/>
                <a:cs typeface="Arial"/>
              </a:rPr>
              <a:t>How can you apply your character strengths to your personal and professional life?</a:t>
            </a:r>
            <a:endParaRPr lang="en-US" dirty="0"/>
          </a:p>
          <a:p>
            <a:pPr marL="457200" indent="-457200" algn="l">
              <a:buFont typeface="Calibri"/>
              <a:buChar char="-"/>
            </a:pPr>
            <a:r>
              <a:rPr lang="en-US" b="0" dirty="0">
                <a:latin typeface="Arial"/>
                <a:cs typeface="Arial"/>
              </a:rPr>
              <a:t>Can you think of a time when you used one or more of your character strengths to overcome a challenge or achieve a goal?</a:t>
            </a:r>
            <a:endParaRPr lang="en-US" dirty="0"/>
          </a:p>
          <a:p>
            <a:pPr marL="457200" indent="-457200" algn="l">
              <a:buFont typeface="Calibri"/>
              <a:buChar char="-"/>
            </a:pPr>
            <a:r>
              <a:rPr lang="en-US" b="0" dirty="0">
                <a:latin typeface="Arial"/>
                <a:cs typeface="Arial"/>
              </a:rPr>
              <a:t>How can you leverage your character strengths to build better relationships with others?</a:t>
            </a:r>
            <a:endParaRPr lang="en-US" dirty="0"/>
          </a:p>
          <a:p>
            <a:pPr marL="457200" indent="-457200" algn="l">
              <a:buFont typeface="Calibri"/>
              <a:buChar char="-"/>
            </a:pPr>
            <a:r>
              <a:rPr lang="en-US" b="0" dirty="0">
                <a:latin typeface="Arial"/>
                <a:cs typeface="Arial"/>
              </a:rPr>
              <a:t>What strategies can you use to overcome any challenges or obstacles that may arise as you work to develop your character strengths?</a:t>
            </a:r>
            <a:endParaRPr lang="en-US" dirty="0"/>
          </a:p>
          <a:p>
            <a:pPr algn="l"/>
            <a:endParaRPr lang="en-US" b="0" dirty="0">
              <a:latin typeface="Arial"/>
              <a:cs typeface="Arial"/>
            </a:endParaRPr>
          </a:p>
        </p:txBody>
      </p:sp>
      <p:pic>
        <p:nvPicPr>
          <p:cNvPr id="4"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p:nvPicPr>
        <p:blipFill>
          <a:blip r:embed="rId4"/>
          <a:stretch>
            <a:fillRect/>
          </a:stretch>
        </p:blipFill>
        <p:spPr>
          <a:xfrm>
            <a:off x="19661955" y="475392"/>
            <a:ext cx="2743200" cy="354634"/>
          </a:xfrm>
          <a:prstGeom prst="rect">
            <a:avLst/>
          </a:prstGeom>
        </p:spPr>
      </p:pic>
      <p:pic>
        <p:nvPicPr>
          <p:cNvPr id="5"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Tree>
    <p:custDataLst>
      <p:tags r:id="rId1"/>
    </p:custDataLst>
    <p:extLst>
      <p:ext uri="{BB962C8B-B14F-4D97-AF65-F5344CB8AC3E}">
        <p14:creationId xmlns:p14="http://schemas.microsoft.com/office/powerpoint/2010/main" val="3167272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892493"/>
            <a:ext cx="17616750" cy="3170099"/>
          </a:xfrm>
          <a:prstGeom prst="rect">
            <a:avLst/>
          </a:prstGeom>
          <a:noFill/>
        </p:spPr>
        <p:txBody>
          <a:bodyPr wrap="square" lIns="91440" tIns="45720" rIns="91440" bIns="45720" rtlCol="0" anchor="t">
            <a:spAutoFit/>
          </a:bodyPr>
          <a:lstStyle/>
          <a:p>
            <a:pPr algn="l"/>
            <a:r>
              <a:rPr lang="en-GB" sz="8000" dirty="0">
                <a:latin typeface="Arial"/>
                <a:cs typeface="Arial"/>
              </a:rPr>
              <a:t>Discovering and Developing Personal Strengths</a:t>
            </a:r>
          </a:p>
          <a:p>
            <a:pPr algn="l"/>
            <a:r>
              <a:rPr lang="en-GB" sz="4000" dirty="0">
                <a:latin typeface="Arial"/>
                <a:cs typeface="Arial"/>
              </a:rPr>
              <a:t>Coaching ourselves: career catalyst tool kit</a:t>
            </a:r>
            <a:endParaRPr lang="en-GB" dirty="0"/>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custDataLst>
      <p:tags r:id="rId1"/>
    </p:custDataLst>
    <p:extLst>
      <p:ext uri="{BB962C8B-B14F-4D97-AF65-F5344CB8AC3E}">
        <p14:creationId xmlns:p14="http://schemas.microsoft.com/office/powerpoint/2010/main" val="115467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078858"/>
            <a:ext cx="12397484" cy="6186309"/>
          </a:xfrm>
          <a:prstGeom prst="rect">
            <a:avLst/>
          </a:prstGeom>
          <a:noFill/>
        </p:spPr>
        <p:txBody>
          <a:bodyPr wrap="square" lIns="91440" tIns="45720" rIns="91440" bIns="45720" rtlCol="0" anchor="t">
            <a:spAutoFit/>
          </a:bodyPr>
          <a:lstStyle/>
          <a:p>
            <a:pPr algn="l"/>
            <a:r>
              <a:rPr lang="en-GB" sz="8000" dirty="0">
                <a:latin typeface="Arial"/>
                <a:cs typeface="Arial"/>
              </a:rPr>
              <a:t>Thank you. </a:t>
            </a:r>
            <a:endParaRPr lang="en-US">
              <a:latin typeface="Arial"/>
              <a:cs typeface="Arial"/>
            </a:endParaRPr>
          </a:p>
          <a:p>
            <a:pPr algn="l"/>
            <a:r>
              <a:rPr lang="en-GB" sz="8000" dirty="0">
                <a:latin typeface="Arial"/>
                <a:cs typeface="Arial"/>
              </a:rPr>
              <a:t>Get in touch:</a:t>
            </a:r>
            <a:endParaRPr lang="en-GB" dirty="0">
              <a:latin typeface="Arial"/>
              <a:cs typeface="Arial"/>
            </a:endParaRPr>
          </a:p>
          <a:p>
            <a:pPr algn="l"/>
            <a:endParaRPr lang="en-GB" sz="6000" dirty="0">
              <a:latin typeface="Arial" panose="020B0604020202020204" pitchFamily="34" charset="0"/>
              <a:cs typeface="Arial" panose="020B0604020202020204" pitchFamily="34" charset="0"/>
            </a:endParaRPr>
          </a:p>
          <a:p>
            <a:pPr algn="l"/>
            <a:r>
              <a:rPr lang="en-GB" sz="4400" dirty="0">
                <a:latin typeface="Arial"/>
                <a:cs typeface="Arial"/>
              </a:rPr>
              <a:t>Email:</a:t>
            </a:r>
            <a:r>
              <a:rPr lang="en-GB" sz="4400" b="0" dirty="0">
                <a:latin typeface="Arial"/>
                <a:cs typeface="Arial"/>
              </a:rPr>
              <a:t> prosper.postdoc@liverpool.ac.uk</a:t>
            </a:r>
            <a:endParaRPr lang="en-GB" sz="4400" b="0">
              <a:latin typeface="Arial" panose="020B0604020202020204" pitchFamily="34" charset="0"/>
              <a:cs typeface="Arial" panose="020B0604020202020204" pitchFamily="34" charset="0"/>
            </a:endParaRPr>
          </a:p>
          <a:p>
            <a:pPr algn="l"/>
            <a:r>
              <a:rPr lang="en-GB" sz="4400" dirty="0">
                <a:latin typeface="Arial"/>
                <a:cs typeface="Arial"/>
              </a:rPr>
              <a:t>Website: </a:t>
            </a:r>
            <a:r>
              <a:rPr lang="en-GB" sz="4400" b="0" dirty="0">
                <a:cs typeface="Arial"/>
                <a:hlinkClick r:id="rId5"/>
              </a:rPr>
              <a:t>https://prosper.liverpool.ac.uk/</a:t>
            </a:r>
            <a:r>
              <a:rPr lang="en-GB" sz="4400" b="0" dirty="0">
                <a:cs typeface="Arial"/>
              </a:rPr>
              <a:t> and</a:t>
            </a:r>
          </a:p>
          <a:p>
            <a:pPr algn="l"/>
            <a:r>
              <a:rPr lang="en-GB" sz="4400" b="0" dirty="0">
                <a:cs typeface="Arial"/>
              </a:rPr>
              <a:t>https://www.liverpool.ac.uk/researcher/prosper/</a:t>
            </a:r>
            <a:endParaRPr lang="en-GB" sz="4400" dirty="0"/>
          </a:p>
          <a:p>
            <a:pPr algn="l"/>
            <a:r>
              <a:rPr lang="en-GB" sz="4400" dirty="0">
                <a:latin typeface="Arial"/>
                <a:cs typeface="Arial"/>
              </a:rPr>
              <a:t>Twitter: </a:t>
            </a:r>
            <a:r>
              <a:rPr lang="en-GB" sz="4400" b="0" dirty="0">
                <a:latin typeface="Arial"/>
                <a:cs typeface="Arial"/>
              </a:rPr>
              <a:t>@ProsperPostdoc</a:t>
            </a: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12" name="Group 11">
            <a:extLst>
              <a:ext uri="{FF2B5EF4-FFF2-40B4-BE49-F238E27FC236}">
                <a16:creationId xmlns:a16="http://schemas.microsoft.com/office/drawing/2014/main" id="{845CA447-4B50-4788-9420-FE3F7BDA0381}"/>
              </a:ext>
            </a:extLst>
          </p:cNvPr>
          <p:cNvGrpSpPr/>
          <p:nvPr/>
        </p:nvGrpSpPr>
        <p:grpSpPr>
          <a:xfrm>
            <a:off x="13577641" y="5419807"/>
            <a:ext cx="10567820" cy="3393145"/>
            <a:chOff x="13816180" y="5662227"/>
            <a:chExt cx="10567820" cy="3393145"/>
          </a:xfrm>
        </p:grpSpPr>
        <p:sp>
          <p:nvSpPr>
            <p:cNvPr id="2" name="Rectangle 1">
              <a:extLst>
                <a:ext uri="{FF2B5EF4-FFF2-40B4-BE49-F238E27FC236}">
                  <a16:creationId xmlns:a16="http://schemas.microsoft.com/office/drawing/2014/main" id="{7782ECFB-9706-478A-92C7-EC14314D2F05}"/>
                </a:ext>
              </a:extLst>
            </p:cNvPr>
            <p:cNvSpPr/>
            <p:nvPr/>
          </p:nvSpPr>
          <p:spPr>
            <a:xfrm>
              <a:off x="13816180" y="7116380"/>
              <a:ext cx="10567820" cy="1938992"/>
            </a:xfrm>
            <a:prstGeom prst="rect">
              <a:avLst/>
            </a:prstGeom>
          </p:spPr>
          <p:txBody>
            <a:bodyPr wrap="square">
              <a:spAutoFit/>
            </a:bodyPr>
            <a:lstStyle/>
            <a:p>
              <a:pPr algn="l"/>
              <a:r>
                <a:rPr lang="en-GB" b="0" dirty="0">
                  <a:latin typeface="Arial" panose="020B0604020202020204" pitchFamily="34" charset="0"/>
                  <a:cs typeface="Arial" panose="020B0604020202020204" pitchFamily="34" charset="0"/>
                </a:rPr>
                <a:t>Except where otherwise noted, this work is licensed under the Creative Commons Attribution-</a:t>
              </a:r>
              <a:r>
                <a:rPr lang="en-GB" b="0" dirty="0" err="1">
                  <a:latin typeface="Arial" panose="020B0604020202020204" pitchFamily="34" charset="0"/>
                  <a:cs typeface="Arial" panose="020B0604020202020204" pitchFamily="34" charset="0"/>
                </a:rPr>
                <a:t>NonCommercial</a:t>
              </a:r>
              <a:r>
                <a:rPr lang="en-GB" b="0" dirty="0">
                  <a:latin typeface="Arial" panose="020B0604020202020204" pitchFamily="34" charset="0"/>
                  <a:cs typeface="Arial" panose="020B0604020202020204" pitchFamily="34" charset="0"/>
                </a:rPr>
                <a:t>-</a:t>
              </a:r>
              <a:r>
                <a:rPr lang="en-GB" b="0" dirty="0" err="1">
                  <a:latin typeface="Arial" panose="020B0604020202020204" pitchFamily="34" charset="0"/>
                  <a:cs typeface="Arial" panose="020B0604020202020204" pitchFamily="34" charset="0"/>
                </a:rPr>
                <a:t>ShareAlike</a:t>
              </a:r>
              <a:r>
                <a:rPr lang="en-GB" b="0" dirty="0">
                  <a:latin typeface="Arial" panose="020B0604020202020204" pitchFamily="34" charset="0"/>
                  <a:cs typeface="Arial" panose="020B0604020202020204" pitchFamily="34" charset="0"/>
                </a:rPr>
                <a:t> 4.0 International License. To view a copy of this license, </a:t>
              </a:r>
              <a:r>
                <a:rPr lang="en-GB" b="0" u="sng" dirty="0">
                  <a:latin typeface="Arial" panose="020B0604020202020204" pitchFamily="34" charset="0"/>
                  <a:cs typeface="Arial" panose="020B0604020202020204" pitchFamily="34" charset="0"/>
                  <a:hlinkClick r:id="rId7"/>
                </a:rPr>
                <a:t>https://creativecommons.org/licenses/by-nc-sa/4.0/</a:t>
              </a:r>
              <a:r>
                <a:rPr lang="en-GB" b="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62178246-BC77-44B5-9E7A-8003E572A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custDataLst>
      <p:tags r:id="rId1"/>
    </p:custDataLst>
    <p:extLst>
      <p:ext uri="{BB962C8B-B14F-4D97-AF65-F5344CB8AC3E}">
        <p14:creationId xmlns:p14="http://schemas.microsoft.com/office/powerpoint/2010/main" val="296403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Session Guidelines</a:t>
            </a:r>
          </a:p>
        </p:txBody>
      </p:sp>
      <p:sp>
        <p:nvSpPr>
          <p:cNvPr id="5" name="Text Placeholder 4"/>
          <p:cNvSpPr>
            <a:spLocks noGrp="1"/>
          </p:cNvSpPr>
          <p:nvPr>
            <p:ph type="body" sz="quarter" idx="1"/>
          </p:nvPr>
        </p:nvSpPr>
        <p:spPr>
          <a:xfrm>
            <a:off x="964800" y="4089600"/>
            <a:ext cx="22453200" cy="3922286"/>
          </a:xfrm>
          <a:solidFill>
            <a:srgbClr val="F6CC20"/>
          </a:solidFill>
          <a:ln>
            <a:solidFill>
              <a:schemeClr val="tx1"/>
            </a:solidFill>
          </a:ln>
        </p:spPr>
        <p:txBody>
          <a:bodyPr lIns="360000" tIns="360000" rIns="360000" bIns="360000"/>
          <a:lstStyle/>
          <a:p>
            <a:pPr rtl="0" fontAlgn="base">
              <a:lnSpc>
                <a:spcPct val="150000"/>
              </a:lnSpc>
            </a:pPr>
            <a:r>
              <a:rPr lang="en-US" sz="4400"/>
              <a:t>1. Introduce yourselves to each other.</a:t>
            </a:r>
          </a:p>
          <a:p>
            <a:pPr rtl="0" fontAlgn="base">
              <a:lnSpc>
                <a:spcPct val="150000"/>
              </a:lnSpc>
            </a:pPr>
            <a:r>
              <a:rPr lang="en-US" sz="4400"/>
              <a:t>2. Decide who will be the timekeeper. The timings for each slide are top right.</a:t>
            </a:r>
          </a:p>
          <a:p>
            <a:pPr rtl="0" fontAlgn="base">
              <a:lnSpc>
                <a:spcPct val="150000"/>
              </a:lnSpc>
            </a:pPr>
            <a:r>
              <a:rPr lang="en-US" sz="4400"/>
              <a:t>3. Read the pages aloud and follow the instructions.</a:t>
            </a:r>
          </a:p>
        </p:txBody>
      </p:sp>
    </p:spTree>
    <p:custDataLst>
      <p:tags r:id="rId1"/>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Postdoc Check-In</a:t>
            </a:r>
            <a:br>
              <a:rPr lang="en-GB" b="0"/>
            </a:br>
            <a:br>
              <a:rPr lang="en-GB"/>
            </a:br>
            <a:endParaRPr lang="en-US"/>
          </a:p>
        </p:txBody>
      </p:sp>
      <p:sp>
        <p:nvSpPr>
          <p:cNvPr id="4" name="Text Placeholder 4"/>
          <p:cNvSpPr txBox="1">
            <a:spLocks/>
          </p:cNvSpPr>
          <p:nvPr/>
        </p:nvSpPr>
        <p:spPr>
          <a:xfrm>
            <a:off x="964800" y="2391426"/>
            <a:ext cx="22453200" cy="1375029"/>
          </a:xfrm>
          <a:prstGeom prst="rect">
            <a:avLst/>
          </a:prstGeom>
          <a:solidFill>
            <a:srgbClr val="F6CC20"/>
          </a:solidFill>
          <a:ln w="12700">
            <a:solidFill>
              <a:schemeClr val="tx1"/>
            </a:solidFill>
            <a:miter lim="400000"/>
          </a:ln>
          <a:extLst>
            <a:ext uri="{C572A759-6A51-4108-AA02-DFA0A04FC94B}">
              <ma14:wrappingTextBoxFlag xmlns="" xmlns:ma14="http://schemas.microsoft.com/office/mac/drawingml/2011/main"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a:t>Take turns at reading the instructions aloud. Follow all the instructions.</a:t>
            </a:r>
          </a:p>
          <a:p>
            <a:br>
              <a:rPr lang="en-US" sz="4400"/>
            </a:br>
            <a:endParaRPr lang="en-US" sz="4400"/>
          </a:p>
        </p:txBody>
      </p:sp>
      <p:sp>
        <p:nvSpPr>
          <p:cNvPr id="6" name="Text Placeholder 2"/>
          <p:cNvSpPr>
            <a:spLocks noGrp="1"/>
          </p:cNvSpPr>
          <p:nvPr>
            <p:ph type="body" sz="quarter" idx="1"/>
          </p:nvPr>
        </p:nvSpPr>
        <p:spPr>
          <a:xfrm>
            <a:off x="2881800" y="4495714"/>
            <a:ext cx="18619200" cy="7146000"/>
          </a:xfrm>
        </p:spPr>
        <p:txBody>
          <a:bodyPr/>
          <a:lstStyle/>
          <a:p>
            <a:pPr algn="ctr" rtl="0">
              <a:lnSpc>
                <a:spcPct val="100000"/>
              </a:lnSpc>
            </a:pPr>
            <a:r>
              <a:rPr lang="en-US" sz="4400"/>
              <a:t>Each person share and reflect on a story that has happened to you this week, this could be around your work or personal life, a memorable conversation, a meeting, or an event.</a:t>
            </a:r>
          </a:p>
          <a:p>
            <a:pPr algn="ctr" rtl="0">
              <a:lnSpc>
                <a:spcPct val="100000"/>
              </a:lnSpc>
            </a:pPr>
            <a:br>
              <a:rPr lang="en-US" sz="4400"/>
            </a:br>
            <a:r>
              <a:rPr lang="en-US" sz="4400" b="1"/>
              <a:t>Or</a:t>
            </a:r>
          </a:p>
          <a:p>
            <a:pPr algn="ctr" rtl="0">
              <a:lnSpc>
                <a:spcPct val="100000"/>
              </a:lnSpc>
            </a:pPr>
            <a:br>
              <a:rPr lang="en-US" sz="4400"/>
            </a:br>
            <a:r>
              <a:rPr lang="en-US" sz="4400"/>
              <a:t>Follow up on anything you have reflected or taken action on since your last session.</a:t>
            </a:r>
          </a:p>
          <a:p>
            <a:pPr>
              <a:lnSpc>
                <a:spcPct val="100000"/>
              </a:lnSpc>
            </a:pPr>
            <a:br>
              <a:rPr lang="en-US" sz="4400"/>
            </a:br>
            <a:endParaRPr lang="en-US" sz="4400"/>
          </a:p>
        </p:txBody>
      </p:sp>
      <p:pic>
        <p:nvPicPr>
          <p:cNvPr id="5" name="Picture 4">
            <a:extLst>
              <a:ext uri="{FF2B5EF4-FFF2-40B4-BE49-F238E27FC236}">
                <a16:creationId xmlns:a16="http://schemas.microsoft.com/office/drawing/2014/main" id="{A4067F0D-E109-14ED-131A-B861975A5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Agenda</a:t>
            </a:r>
          </a:p>
        </p:txBody>
      </p:sp>
      <p:sp>
        <p:nvSpPr>
          <p:cNvPr id="3" name="Text Placeholder 2"/>
          <p:cNvSpPr>
            <a:spLocks noGrp="1"/>
          </p:cNvSpPr>
          <p:nvPr>
            <p:ph type="body" sz="quarter" idx="1"/>
          </p:nvPr>
        </p:nvSpPr>
        <p:spPr>
          <a:xfrm>
            <a:off x="964800" y="2515461"/>
            <a:ext cx="18619200" cy="7146000"/>
          </a:xfrm>
        </p:spPr>
        <p:txBody>
          <a:bodyPr/>
          <a:lstStyle/>
          <a:p>
            <a:pPr marL="359410" indent="-359410" rtl="0" fontAlgn="base"/>
            <a:r>
              <a:rPr lang="en-US" dirty="0"/>
              <a:t> Postdoc check-in</a:t>
            </a:r>
          </a:p>
          <a:p>
            <a:pPr marL="359410" indent="-359410" rtl="0" fontAlgn="base"/>
            <a:r>
              <a:rPr lang="en-US" dirty="0"/>
              <a:t> Topic overview</a:t>
            </a:r>
          </a:p>
          <a:p>
            <a:pPr marL="359410" indent="-359410"/>
            <a:r>
              <a:rPr lang="en-US" dirty="0"/>
              <a:t> Introduction</a:t>
            </a:r>
          </a:p>
          <a:p>
            <a:pPr marL="359410" indent="-359410"/>
            <a:r>
              <a:rPr lang="en-US" dirty="0"/>
              <a:t> Positive psychology approach to strengths</a:t>
            </a:r>
          </a:p>
          <a:p>
            <a:pPr marL="359410" indent="-359410"/>
            <a:r>
              <a:rPr lang="en-US" dirty="0"/>
              <a:t> VIA character strengths survey</a:t>
            </a:r>
          </a:p>
          <a:p>
            <a:pPr marL="359410" indent="-359410"/>
            <a:r>
              <a:rPr lang="en-US" dirty="0"/>
              <a:t> Strength-based interview questions</a:t>
            </a:r>
          </a:p>
          <a:p>
            <a:pPr marL="359410" indent="-359410"/>
            <a:r>
              <a:rPr lang="en-US" dirty="0"/>
              <a:t> Spotting strengths in others</a:t>
            </a:r>
          </a:p>
          <a:p>
            <a:pPr marL="359410" indent="-359410"/>
            <a:r>
              <a:rPr lang="en-US" dirty="0"/>
              <a:t> Other definitions of strengths</a:t>
            </a:r>
          </a:p>
          <a:p>
            <a:pPr marL="359410" indent="-359410"/>
            <a:r>
              <a:rPr lang="en-US" dirty="0"/>
              <a:t> Final reflection</a:t>
            </a:r>
          </a:p>
          <a:p>
            <a:pPr marL="359410" indent="-359410"/>
            <a:r>
              <a:rPr lang="en-US" dirty="0"/>
              <a:t> Facilitators notes</a:t>
            </a:r>
          </a:p>
          <a:p>
            <a:pPr marL="359410" indent="-359410" rtl="0" fontAlgn="base">
              <a:buChar char="•"/>
            </a:pPr>
            <a:endParaRPr lang="en-US" dirty="0"/>
          </a:p>
          <a:p>
            <a:pPr marL="0" indent="0">
              <a:buNone/>
            </a:pPr>
            <a:endParaRPr lang="en-US" dirty="0"/>
          </a:p>
        </p:txBody>
      </p:sp>
      <p:pic>
        <p:nvPicPr>
          <p:cNvPr id="4" name="Picture 4">
            <a:extLst>
              <a:ext uri="{FF2B5EF4-FFF2-40B4-BE49-F238E27FC236}">
                <a16:creationId xmlns:a16="http://schemas.microsoft.com/office/drawing/2014/main" id="{A4067F0D-E109-14ED-131A-B861975A5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3 min</a:t>
            </a:r>
          </a:p>
        </p:txBody>
      </p:sp>
    </p:spTree>
    <p:custDataLst>
      <p:tags r:id="rId1"/>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500" dirty="0"/>
              <a:t>Topic overview: Discovering and Developing Personal Strengths</a:t>
            </a:r>
            <a:endParaRPr lang="en-US" sz="5500">
              <a:latin typeface="Arial" panose="020B0604020202020204" pitchFamily="34" charset="0"/>
              <a:cs typeface="Arial" panose="020B0604020202020204" pitchFamily="34" charset="0"/>
            </a:endParaRPr>
          </a:p>
        </p:txBody>
      </p:sp>
      <p:sp>
        <p:nvSpPr>
          <p:cNvPr id="6" name="TextBox 5"/>
          <p:cNvSpPr txBox="1"/>
          <p:nvPr/>
        </p:nvSpPr>
        <p:spPr>
          <a:xfrm>
            <a:off x="1106752" y="2452008"/>
            <a:ext cx="20904599" cy="3872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GB" sz="3500" b="0" dirty="0">
              <a:latin typeface="Arial" panose="020B0604020202020204" pitchFamily="34" charset="0"/>
              <a:cs typeface="Arial" panose="020B0604020202020204" pitchFamily="34" charset="0"/>
            </a:endParaRPr>
          </a:p>
          <a:p>
            <a:pPr algn="l"/>
            <a:r>
              <a:rPr lang="en-US" sz="3500" b="0" dirty="0">
                <a:latin typeface="Arial" panose="020B0604020202020204" pitchFamily="34" charset="0"/>
                <a:cs typeface="Arial" panose="020B0604020202020204" pitchFamily="34" charset="0"/>
              </a:rPr>
              <a:t>You will explore strengths as defined within the field of positive psychology. Identify your own character strengths both </a:t>
            </a:r>
            <a:r>
              <a:rPr lang="en-US" sz="3500" b="0" dirty="0" err="1">
                <a:latin typeface="Arial" panose="020B0604020202020204" pitchFamily="34" charset="0"/>
                <a:cs typeface="Arial" panose="020B0604020202020204" pitchFamily="34" charset="0"/>
              </a:rPr>
              <a:t>recognised</a:t>
            </a:r>
            <a:r>
              <a:rPr lang="en-US" sz="3500" b="0" dirty="0">
                <a:latin typeface="Arial" panose="020B0604020202020204" pitchFamily="34" charset="0"/>
                <a:cs typeface="Arial" panose="020B0604020202020204" pitchFamily="34" charset="0"/>
              </a:rPr>
              <a:t> and latent, how you use those strengths or not, and whether these can become part of your decision-making criteria about careers.  </a:t>
            </a:r>
          </a:p>
          <a:p>
            <a:pPr algn="l"/>
            <a:br>
              <a:rPr lang="en-US" sz="3500" b="0" dirty="0">
                <a:latin typeface="Arial" panose="020B0604020202020204" pitchFamily="34" charset="0"/>
                <a:cs typeface="Arial" panose="020B0604020202020204" pitchFamily="34" charset="0"/>
              </a:rPr>
            </a:br>
            <a:endParaRPr lang="en-US" sz="3500" b="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endParaRPr lang="en-GB" sz="3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8" name="Text Placeholder 2"/>
          <p:cNvSpPr>
            <a:spLocks noGrp="1"/>
          </p:cNvSpPr>
          <p:nvPr>
            <p:ph type="body" sz="quarter" idx="1"/>
          </p:nvPr>
        </p:nvSpPr>
        <p:spPr>
          <a:xfrm>
            <a:off x="1106751" y="5463018"/>
            <a:ext cx="22600050" cy="7146000"/>
          </a:xfrm>
        </p:spPr>
        <p:txBody>
          <a:bodyPr/>
          <a:lstStyle/>
          <a:p>
            <a:pPr marL="0" indent="0" rtl="0" fontAlgn="base">
              <a:buNone/>
            </a:pPr>
            <a:r>
              <a:rPr lang="en-US" b="1" dirty="0">
                <a:latin typeface="Arial" panose="020B0604020202020204" pitchFamily="34" charset="0"/>
                <a:cs typeface="Arial" panose="020B0604020202020204" pitchFamily="34" charset="0"/>
              </a:rPr>
              <a:t>In this session you will:</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359410" indent="-359410">
              <a:buChar char="•"/>
            </a:pPr>
            <a:r>
              <a:rPr lang="en-US" sz="4000" dirty="0">
                <a:latin typeface="Arial" panose="020B0604020202020204" pitchFamily="34" charset="0"/>
                <a:cs typeface="Arial" panose="020B0604020202020204" pitchFamily="34" charset="0"/>
              </a:rPr>
              <a:t>Learn about character strengths and identify your character strengths</a:t>
            </a:r>
            <a:endParaRPr lang="en-US" sz="4000" b="1" dirty="0">
              <a:solidFill>
                <a:srgbClr val="00AEEF"/>
              </a:solidFill>
              <a:latin typeface="Arial" panose="020B0604020202020204" pitchFamily="34" charset="0"/>
              <a:cs typeface="Arial" panose="020B0604020202020204" pitchFamily="34" charset="0"/>
            </a:endParaRPr>
          </a:p>
          <a:p>
            <a:pPr marL="359410" indent="-359410">
              <a:buChar char="•"/>
            </a:pPr>
            <a:endParaRPr lang="en-US" sz="4000" dirty="0">
              <a:latin typeface="Arial" panose="020B0604020202020204" pitchFamily="34" charset="0"/>
              <a:cs typeface="Arial" panose="020B0604020202020204" pitchFamily="34" charset="0"/>
            </a:endParaRPr>
          </a:p>
          <a:p>
            <a:pPr marL="359410" indent="-359410">
              <a:buChar char="•"/>
            </a:pPr>
            <a:r>
              <a:rPr lang="en-US" sz="4000" dirty="0">
                <a:latin typeface="Arial" panose="020B0604020202020204" pitchFamily="34" charset="0"/>
                <a:cs typeface="Arial" panose="020B0604020202020204" pitchFamily="34" charset="0"/>
              </a:rPr>
              <a:t>Discuss how you can use your character strengths to explore related careers</a:t>
            </a:r>
          </a:p>
          <a:p>
            <a:pPr marL="359410" indent="-359410">
              <a:buChar char="•"/>
            </a:pPr>
            <a:endParaRPr lang="en-US" sz="4000" dirty="0">
              <a:latin typeface="Arial" panose="020B0604020202020204" pitchFamily="34" charset="0"/>
              <a:cs typeface="Arial" panose="020B0604020202020204" pitchFamily="34" charset="0"/>
            </a:endParaRPr>
          </a:p>
          <a:p>
            <a:pPr marL="359410" indent="-359410">
              <a:buChar char="•"/>
            </a:pPr>
            <a:r>
              <a:rPr lang="en-US" sz="4000" dirty="0">
                <a:latin typeface="Arial" panose="020B0604020202020204" pitchFamily="34" charset="0"/>
                <a:cs typeface="Arial" panose="020B0604020202020204" pitchFamily="34" charset="0"/>
              </a:rPr>
              <a:t>Discover how you can spot character strengths in others</a:t>
            </a:r>
          </a:p>
          <a:p>
            <a:pPr marL="359410" indent="-359410">
              <a:buChar char="•"/>
            </a:pPr>
            <a:endParaRPr lang="en-US" sz="4000"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359410" indent="-359410" fontAlgn="base">
              <a:buChar char="•"/>
            </a:pPr>
            <a:endParaRPr lang="en-US" sz="4400" dirty="0">
              <a:latin typeface="Arial" panose="020B0604020202020204" pitchFamily="34" charset="0"/>
              <a:cs typeface="Arial" panose="020B0604020202020204" pitchFamily="34" charset="0"/>
            </a:endParaRPr>
          </a:p>
          <a:p>
            <a:pPr marL="0" indent="0">
              <a:buNone/>
            </a:pPr>
            <a:endParaRPr lang="en-US" sz="4400" dirty="0">
              <a:latin typeface="Arial" panose="020B0604020202020204" pitchFamily="34" charset="0"/>
              <a:cs typeface="Arial" panose="020B0604020202020204" pitchFamily="34" charset="0"/>
            </a:endParaRPr>
          </a:p>
          <a:p>
            <a:pPr marL="359410" indent="-359410" fontAlgn="base">
              <a:buChar char="•"/>
            </a:pPr>
            <a:endParaRPr lang="en-US" sz="4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067F0D-E109-14ED-131A-B861975A5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spTree>
    <p:custDataLst>
      <p:tags r:id="rId1"/>
    </p:custDataLst>
    <p:extLst>
      <p:ext uri="{BB962C8B-B14F-4D97-AF65-F5344CB8AC3E}">
        <p14:creationId xmlns:p14="http://schemas.microsoft.com/office/powerpoint/2010/main" val="16126989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ACD68D-5341-D19C-D188-F0612A7E3A3A}"/>
              </a:ext>
            </a:extLst>
          </p:cNvPr>
          <p:cNvSpPr/>
          <p:nvPr/>
        </p:nvSpPr>
        <p:spPr>
          <a:xfrm>
            <a:off x="14862414" y="2606347"/>
            <a:ext cx="7841671" cy="49244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a:p>
            <a:endParaRPr lang="en-US" sz="3200" b="0" dirty="0">
              <a:solidFill>
                <a:srgbClr val="FFFFFF"/>
              </a:solidFill>
              <a:latin typeface="+mn-lt"/>
              <a:ea typeface="+mn-ea"/>
              <a:cs typeface="+mn-cs"/>
            </a:endParaRPr>
          </a:p>
        </p:txBody>
      </p:sp>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Positive psychology approach to character strengths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106752" y="3978836"/>
            <a:ext cx="20904599" cy="22416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GB" sz="3500" b="0" dirty="0">
              <a:latin typeface="Arial" panose="020B0604020202020204" pitchFamily="34" charset="0"/>
              <a:cs typeface="Arial" panose="020B0604020202020204" pitchFamily="34" charset="0"/>
            </a:endParaRPr>
          </a:p>
          <a:p>
            <a:pPr algn="l"/>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4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4" name="Text Placeholder 3">
            <a:extLst>
              <a:ext uri="{FF2B5EF4-FFF2-40B4-BE49-F238E27FC236}">
                <a16:creationId xmlns:a16="http://schemas.microsoft.com/office/drawing/2014/main" id="{9ACE90A7-1682-0DB4-9C4B-5C0C105E6461}"/>
              </a:ext>
            </a:extLst>
          </p:cNvPr>
          <p:cNvSpPr>
            <a:spLocks noGrp="1"/>
          </p:cNvSpPr>
          <p:nvPr>
            <p:ph type="body" sz="quarter" idx="1"/>
          </p:nvPr>
        </p:nvSpPr>
        <p:spPr>
          <a:xfrm>
            <a:off x="1106936" y="7118988"/>
            <a:ext cx="11590871" cy="3219459"/>
          </a:xfrm>
        </p:spPr>
        <p:txBody>
          <a:bodyPr/>
          <a:lstStyle/>
          <a:p>
            <a:pPr marL="359410" indent="-359410">
              <a:buNone/>
            </a:pPr>
            <a:endParaRPr lang="en-US" sz="4000" dirty="0">
              <a:latin typeface="Arial" panose="020B0604020202020204" pitchFamily="34" charset="0"/>
              <a:cs typeface="Arial" panose="020B0604020202020204" pitchFamily="34" charset="0"/>
            </a:endParaRPr>
          </a:p>
          <a:p>
            <a:pPr marL="685800" indent="-685800">
              <a:buFont typeface="Arial"/>
              <a:buChar char="•"/>
            </a:pPr>
            <a:r>
              <a:rPr lang="en-US" sz="4000" dirty="0">
                <a:latin typeface="Arial" panose="020B0604020202020204" pitchFamily="34" charset="0"/>
                <a:cs typeface="Arial" panose="020B0604020202020204" pitchFamily="34" charset="0"/>
              </a:rPr>
              <a:t>strong</a:t>
            </a:r>
          </a:p>
          <a:p>
            <a:pPr marL="685800" indent="-685800">
              <a:buFont typeface="Arial"/>
              <a:buChar char="•"/>
            </a:pPr>
            <a:r>
              <a:rPr lang="en-US" sz="4000" dirty="0" err="1">
                <a:latin typeface="Arial" panose="020B0604020202020204" pitchFamily="34" charset="0"/>
                <a:cs typeface="Arial" panose="020B0604020202020204" pitchFamily="34" charset="0"/>
              </a:rPr>
              <a:t>energised</a:t>
            </a:r>
            <a:endParaRPr lang="en-US" sz="4000" dirty="0">
              <a:latin typeface="Arial" panose="020B0604020202020204" pitchFamily="34" charset="0"/>
              <a:cs typeface="Arial" panose="020B0604020202020204" pitchFamily="34" charset="0"/>
            </a:endParaRPr>
          </a:p>
          <a:p>
            <a:pPr marL="685800" indent="-685800">
              <a:buFont typeface="Arial"/>
              <a:buChar char="•"/>
            </a:pPr>
            <a:r>
              <a:rPr lang="en-US" sz="4000" dirty="0">
                <a:latin typeface="Arial" panose="020B0604020202020204" pitchFamily="34" charset="0"/>
                <a:cs typeface="Arial" panose="020B0604020202020204" pitchFamily="34" charset="0"/>
              </a:rPr>
              <a:t>engaged</a:t>
            </a:r>
          </a:p>
          <a:p>
            <a:pPr marL="685800" indent="-685800">
              <a:buFont typeface="Arial"/>
              <a:buChar char="•"/>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a:p>
            <a:pPr marL="685800" indent="-685800">
              <a:buFont typeface="Arial"/>
              <a:buChar char="•"/>
            </a:pPr>
            <a:endParaRPr lang="en-US" sz="4000" dirty="0">
              <a:latin typeface="Arial" panose="020B0604020202020204" pitchFamily="34" charset="0"/>
              <a:cs typeface="Arial" panose="020B0604020202020204" pitchFamily="34" charset="0"/>
            </a:endParaRPr>
          </a:p>
          <a:p>
            <a:pPr marL="0" indent="0">
              <a:buNone/>
            </a:pPr>
            <a:endParaRPr lang="en-US" sz="4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146D61F-B6B3-CF3F-7198-931E3C03627C}"/>
              </a:ext>
            </a:extLst>
          </p:cNvPr>
          <p:cNvSpPr txBox="1"/>
          <p:nvPr/>
        </p:nvSpPr>
        <p:spPr>
          <a:xfrm>
            <a:off x="1113426" y="2601682"/>
            <a:ext cx="7538895"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000" b="0" dirty="0">
                <a:latin typeface="Arial" panose="020B0604020202020204" pitchFamily="34" charset="0"/>
                <a:cs typeface="Arial" panose="020B0604020202020204" pitchFamily="34" charset="0"/>
              </a:rPr>
              <a:t>What is right? </a:t>
            </a:r>
            <a:endParaRPr lang="en-US"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What is working? </a:t>
            </a:r>
            <a:endParaRPr lang="en-US" dirty="0">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What is strong?</a:t>
            </a:r>
            <a:endParaRPr lang="en-US" dirty="0">
              <a:latin typeface="Arial" panose="020B0604020202020204" pitchFamily="34" charset="0"/>
              <a:cs typeface="Arial" panose="020B0604020202020204" pitchFamily="34" charset="0"/>
            </a:endParaRPr>
          </a:p>
          <a:p>
            <a:pPr marL="0" marR="0" indent="0" algn="l" defTabSz="825500">
              <a:lnSpc>
                <a:spcPct val="100000"/>
              </a:lnSpc>
              <a:spcBef>
                <a:spcPts val="0"/>
              </a:spcBef>
              <a:spcAft>
                <a:spcPts val="0"/>
              </a:spcAft>
              <a:buClrTx/>
              <a:buSzTx/>
              <a:buFontTx/>
              <a:buNone/>
              <a:tabLst/>
            </a:pPr>
            <a:endParaRPr lang="en-US"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a:p>
            <a:pPr algn="l"/>
            <a:r>
              <a:rPr lang="en-US" sz="4000" b="0" dirty="0">
                <a:latin typeface="Arial" panose="020B0604020202020204" pitchFamily="34" charset="0"/>
                <a:cs typeface="Arial" panose="020B0604020202020204" pitchFamily="34" charset="0"/>
              </a:rPr>
              <a:t>Strengths are ways of being (thoughts, feelings and </a:t>
            </a:r>
            <a:r>
              <a:rPr lang="en-US" sz="4000" b="0" dirty="0" err="1">
                <a:latin typeface="Arial" panose="020B0604020202020204" pitchFamily="34" charset="0"/>
                <a:cs typeface="Arial" panose="020B0604020202020204" pitchFamily="34" charset="0"/>
              </a:rPr>
              <a:t>behaviours</a:t>
            </a:r>
            <a:r>
              <a:rPr lang="en-US" sz="4000" b="0" dirty="0">
                <a:latin typeface="Arial" panose="020B0604020202020204" pitchFamily="34" charset="0"/>
                <a:cs typeface="Arial" panose="020B0604020202020204" pitchFamily="34" charset="0"/>
              </a:rPr>
              <a:t>) that make us feel:</a:t>
            </a:r>
          </a:p>
          <a:p>
            <a:pPr algn="l"/>
            <a:endParaRPr lang="en-US" sz="4000" b="0" dirty="0">
              <a:latin typeface="Arial" panose="020B0604020202020204" pitchFamily="34" charset="0"/>
              <a:cs typeface="Arial" panose="020B0604020202020204" pitchFamily="34" charset="0"/>
            </a:endParaRPr>
          </a:p>
          <a:p>
            <a:pPr algn="l"/>
            <a:endParaRPr lang="en-US" sz="4000" b="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7" name="TextBox 6">
            <a:extLst>
              <a:ext uri="{FF2B5EF4-FFF2-40B4-BE49-F238E27FC236}">
                <a16:creationId xmlns:a16="http://schemas.microsoft.com/office/drawing/2014/main" id="{B40111BD-93E8-AD44-115F-45477287CFC4}"/>
              </a:ext>
            </a:extLst>
          </p:cNvPr>
          <p:cNvSpPr txBox="1"/>
          <p:nvPr/>
        </p:nvSpPr>
        <p:spPr>
          <a:xfrm>
            <a:off x="15414013" y="3236857"/>
            <a:ext cx="7121012" cy="3334246"/>
          </a:xfrm>
          <a:prstGeom prst="rect">
            <a:avLst/>
          </a:prstGeom>
          <a:solidFill>
            <a:srgbClr val="F6CC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latin typeface="Arial" panose="020B0604020202020204" pitchFamily="34" charset="0"/>
                <a:cs typeface="Arial" panose="020B0604020202020204" pitchFamily="34" charset="0"/>
              </a:rPr>
              <a:t>It is also interesting to consider the meaning of weakness when looking through the positive psychology lens, it isn't something that you are bad at (necessarily), but something that weakens you: drains your energy and interest.</a:t>
            </a:r>
            <a:endParaRPr lang="en-US"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pic>
        <p:nvPicPr>
          <p:cNvPr id="9" name="Picture 9" descr="A picture containing person, person&#10;&#10;Description automatically generated">
            <a:extLst>
              <a:ext uri="{FF2B5EF4-FFF2-40B4-BE49-F238E27FC236}">
                <a16:creationId xmlns:a16="http://schemas.microsoft.com/office/drawing/2014/main" id="{B787556D-EF0B-A3DE-16D8-755116B92008}"/>
              </a:ext>
            </a:extLst>
          </p:cNvPr>
          <p:cNvPicPr>
            <a:picLocks noChangeAspect="1"/>
          </p:cNvPicPr>
          <p:nvPr/>
        </p:nvPicPr>
        <p:blipFill>
          <a:blip r:embed="rId4"/>
          <a:stretch>
            <a:fillRect/>
          </a:stretch>
        </p:blipFill>
        <p:spPr>
          <a:xfrm>
            <a:off x="8900573" y="2609491"/>
            <a:ext cx="5098473" cy="7665027"/>
          </a:xfrm>
          <a:prstGeom prst="rect">
            <a:avLst/>
          </a:prstGeom>
        </p:spPr>
      </p:pic>
      <p:sp>
        <p:nvSpPr>
          <p:cNvPr id="10" name="TextBox 9">
            <a:extLst>
              <a:ext uri="{FF2B5EF4-FFF2-40B4-BE49-F238E27FC236}">
                <a16:creationId xmlns:a16="http://schemas.microsoft.com/office/drawing/2014/main" id="{35B3941C-CB72-24B7-E152-9A9853C57617}"/>
              </a:ext>
            </a:extLst>
          </p:cNvPr>
          <p:cNvSpPr txBox="1"/>
          <p:nvPr/>
        </p:nvSpPr>
        <p:spPr>
          <a:xfrm>
            <a:off x="8906773" y="10399399"/>
            <a:ext cx="502488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1000" b="0" dirty="0"/>
              <a:t>Photo by Anna Shvets: https://www.pexels.com/photo/man-with-a-gay-pride-flag-4611740/</a:t>
            </a:r>
            <a:endParaRPr lang="en-US" sz="1000"/>
          </a:p>
        </p:txBody>
      </p:sp>
      <p:pic>
        <p:nvPicPr>
          <p:cNvPr id="12"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3" name="TextBox 12"/>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40846961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Researcher Alex Linley’s definition of strength:</a:t>
            </a:r>
          </a:p>
        </p:txBody>
      </p:sp>
      <p:pic>
        <p:nvPicPr>
          <p:cNvPr id="14" name="Picture 14" descr="Diagram&#10;&#10;Description automatically generated">
            <a:extLst>
              <a:ext uri="{FF2B5EF4-FFF2-40B4-BE49-F238E27FC236}">
                <a16:creationId xmlns:a16="http://schemas.microsoft.com/office/drawing/2014/main" id="{3F2C6B58-4DA8-33E6-B1EE-7FF1393F34EE}"/>
              </a:ext>
            </a:extLst>
          </p:cNvPr>
          <p:cNvPicPr>
            <a:picLocks noChangeAspect="1"/>
          </p:cNvPicPr>
          <p:nvPr/>
        </p:nvPicPr>
        <p:blipFill>
          <a:blip r:embed="rId4"/>
          <a:stretch>
            <a:fillRect/>
          </a:stretch>
        </p:blipFill>
        <p:spPr>
          <a:xfrm>
            <a:off x="541946" y="2578258"/>
            <a:ext cx="10201836" cy="7534076"/>
          </a:xfrm>
          <a:prstGeom prst="rect">
            <a:avLst/>
          </a:prstGeom>
        </p:spPr>
      </p:pic>
      <p:sp>
        <p:nvSpPr>
          <p:cNvPr id="15" name="TextBox 14">
            <a:extLst>
              <a:ext uri="{FF2B5EF4-FFF2-40B4-BE49-F238E27FC236}">
                <a16:creationId xmlns:a16="http://schemas.microsoft.com/office/drawing/2014/main" id="{AA24524D-43AB-A03B-063D-EEFAAA53DC6B}"/>
              </a:ext>
            </a:extLst>
          </p:cNvPr>
          <p:cNvSpPr txBox="1"/>
          <p:nvPr/>
        </p:nvSpPr>
        <p:spPr>
          <a:xfrm>
            <a:off x="10632767" y="2907729"/>
            <a:ext cx="11368927"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dirty="0">
                <a:latin typeface="Arial" panose="020B0604020202020204" pitchFamily="34" charset="0"/>
                <a:cs typeface="Arial" panose="020B0604020202020204" pitchFamily="34" charset="0"/>
              </a:rPr>
              <a:t>Strengths enable authenticity:</a:t>
            </a:r>
            <a:r>
              <a:rPr lang="en-US" sz="3500" b="0" dirty="0">
                <a:latin typeface="Arial" panose="020B0604020202020204" pitchFamily="34" charset="0"/>
                <a:cs typeface="Arial" panose="020B0604020202020204" pitchFamily="34" charset="0"/>
              </a:rPr>
              <a:t> when you are using a strength it feels like the</a:t>
            </a:r>
            <a:r>
              <a:rPr lang="en-US" sz="3500" dirty="0">
                <a:latin typeface="Arial" panose="020B0604020202020204" pitchFamily="34" charset="0"/>
                <a:cs typeface="Arial" panose="020B0604020202020204" pitchFamily="34" charset="0"/>
              </a:rPr>
              <a:t> </a:t>
            </a:r>
            <a:r>
              <a:rPr lang="en-US" sz="3500" b="0" dirty="0">
                <a:latin typeface="Arial" panose="020B0604020202020204" pitchFamily="34" charset="0"/>
                <a:cs typeface="Arial" panose="020B0604020202020204" pitchFamily="34" charset="0"/>
              </a:rPr>
              <a:t>real you. This has a core influence on wellbeing and life satisfaction.</a:t>
            </a:r>
          </a:p>
          <a:p>
            <a:pPr algn="l"/>
            <a:endParaRPr lang="en-US" sz="3500" b="0" dirty="0">
              <a:latin typeface="Arial" panose="020B0604020202020204" pitchFamily="34" charset="0"/>
              <a:cs typeface="Arial" panose="020B0604020202020204" pitchFamily="34" charset="0"/>
            </a:endParaRPr>
          </a:p>
          <a:p>
            <a:pPr algn="l"/>
            <a:r>
              <a:rPr lang="en-US" sz="3500" dirty="0">
                <a:latin typeface="Arial" panose="020B0604020202020204" pitchFamily="34" charset="0"/>
                <a:cs typeface="Arial" panose="020B0604020202020204" pitchFamily="34" charset="0"/>
              </a:rPr>
              <a:t>Strengths enable optimal functioning, development and performance: </a:t>
            </a:r>
            <a:r>
              <a:rPr lang="en-US" sz="3500" b="0" dirty="0">
                <a:latin typeface="Arial" panose="020B0604020202020204" pitchFamily="34" charset="0"/>
                <a:cs typeface="Arial" panose="020B0604020202020204" pitchFamily="34" charset="0"/>
              </a:rPr>
              <a:t>when you use a strength you feel more engaged, alive, vigorous, in flow. This enables optimal development because we learn much more easily in the areas we are already strong.</a:t>
            </a:r>
          </a:p>
          <a:p>
            <a:pPr algn="l"/>
            <a:endParaRPr lang="en-US" sz="3500" b="0" dirty="0">
              <a:latin typeface="Arial" panose="020B0604020202020204" pitchFamily="34" charset="0"/>
              <a:cs typeface="Arial" panose="020B0604020202020204" pitchFamily="34" charset="0"/>
            </a:endParaRPr>
          </a:p>
          <a:p>
            <a:pPr algn="l"/>
            <a:endParaRPr lang="en-US" sz="350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a:p>
            <a:pPr marL="457200" indent="-457200" algn="l">
              <a:buFont typeface="Arial"/>
              <a:buChar char="•"/>
            </a:pPr>
            <a:endParaRPr lang="en-US" sz="3500" b="0" dirty="0">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A4067F0D-E109-14ED-131A-B861975A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17410625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43278BD-BC21-DF3C-9C88-09F852858A9C}"/>
              </a:ext>
            </a:extLst>
          </p:cNvPr>
          <p:cNvSpPr txBox="1">
            <a:spLocks/>
          </p:cNvSpPr>
          <p:nvPr/>
        </p:nvSpPr>
        <p:spPr>
          <a:xfrm>
            <a:off x="14258770" y="1723483"/>
            <a:ext cx="8630876" cy="4405307"/>
          </a:xfrm>
          <a:prstGeom prst="rect">
            <a:avLst/>
          </a:prstGeom>
          <a:solidFill>
            <a:srgbClr val="F6CC20"/>
          </a:solidFill>
          <a:ln w="12700">
            <a:solidFill>
              <a:schemeClr val="tx1"/>
            </a:solidFill>
            <a:miter lim="400000"/>
          </a:ln>
          <a:extLst>
            <a:ext uri="{C572A759-6A51-4108-AA02-DFA0A04FC94B}">
              <ma14:wrappingTextBoxFlag xmlns="" xmlns:ma14="http://schemas.microsoft.com/office/mac/drawingml/2011/main"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endParaRPr lang="en-US" sz="4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C9712CB-BB31-B4CE-387D-C21608AB97B5}"/>
              </a:ext>
            </a:extLst>
          </p:cNvPr>
          <p:cNvSpPr txBox="1"/>
          <p:nvPr/>
        </p:nvSpPr>
        <p:spPr>
          <a:xfrm>
            <a:off x="10735031" y="1273995"/>
            <a:ext cx="18097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Title 8">
            <a:extLst>
              <a:ext uri="{FF2B5EF4-FFF2-40B4-BE49-F238E27FC236}">
                <a16:creationId xmlns:a16="http://schemas.microsoft.com/office/drawing/2014/main" id="{75041603-5B33-AF3C-0988-817D6F50DE4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VIA character strengths survey</a:t>
            </a:r>
          </a:p>
        </p:txBody>
      </p:sp>
      <p:sp>
        <p:nvSpPr>
          <p:cNvPr id="2" name="TextBox 1">
            <a:extLst>
              <a:ext uri="{FF2B5EF4-FFF2-40B4-BE49-F238E27FC236}">
                <a16:creationId xmlns:a16="http://schemas.microsoft.com/office/drawing/2014/main" id="{43C09146-0088-E91E-8DFC-6AECF5E84B0F}"/>
              </a:ext>
            </a:extLst>
          </p:cNvPr>
          <p:cNvSpPr txBox="1"/>
          <p:nvPr/>
        </p:nvSpPr>
        <p:spPr>
          <a:xfrm>
            <a:off x="1296865" y="2475671"/>
            <a:ext cx="11641287"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hlinkClick r:id="rId4"/>
              </a:rPr>
              <a:t>The Values in Action (VIA) Character Strengths Survey</a:t>
            </a:r>
            <a:endParaRPr lang="en-US"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was designed by positive psychologists Christopher Peterson and Martin Seligman (2004).</a:t>
            </a:r>
            <a:endParaRPr lang="en-US" dirty="0">
              <a:latin typeface="Arial" panose="020B0604020202020204" pitchFamily="34" charset="0"/>
              <a:cs typeface="Arial" panose="020B0604020202020204" pitchFamily="34" charset="0"/>
            </a:endParaRPr>
          </a:p>
          <a:p>
            <a:pPr algn="l"/>
            <a:endParaRPr lang="en-US" b="0" dirty="0">
              <a:latin typeface="Arial" panose="020B0604020202020204" pitchFamily="34" charset="0"/>
              <a:cs typeface="Arial" panose="020B0604020202020204" pitchFamily="34" charset="0"/>
            </a:endParaRPr>
          </a:p>
          <a:p>
            <a:pPr algn="l"/>
            <a:r>
              <a:rPr lang="en-US" b="0" dirty="0">
                <a:latin typeface="Arial"/>
                <a:cs typeface="Arial"/>
              </a:rPr>
              <a:t>Peterson and Seligman suggested that there are a number of universal positive characteristics that all humans will exhibit to some degree because of evolution. </a:t>
            </a:r>
            <a:r>
              <a:rPr lang="en-US" b="0" dirty="0">
                <a:latin typeface="Arial"/>
                <a:cs typeface="Arial"/>
                <a:hlinkClick r:id="rId5"/>
              </a:rPr>
              <a:t>Further information about their extensive research</a:t>
            </a:r>
            <a:r>
              <a:rPr lang="en-US" b="0" dirty="0">
                <a:latin typeface="Arial"/>
                <a:cs typeface="Arial"/>
              </a:rPr>
              <a:t>.</a:t>
            </a:r>
            <a:endParaRPr lang="en-US" dirty="0">
              <a:latin typeface="Arial"/>
              <a:cs typeface="Arial"/>
            </a:endParaRPr>
          </a:p>
          <a:p>
            <a:pPr algn="l"/>
            <a:endParaRPr lang="en-US"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a:p>
            <a:pPr algn="l"/>
            <a:r>
              <a:rPr lang="en-US" b="0" dirty="0">
                <a:latin typeface="Arial"/>
                <a:cs typeface="Arial"/>
              </a:rPr>
              <a:t>In other words everyone has varying degrees of these positive traits. </a:t>
            </a:r>
          </a:p>
          <a:p>
            <a:pPr algn="l"/>
            <a:endParaRPr lang="en-US" b="0" dirty="0">
              <a:latin typeface="Arial" panose="020B0604020202020204" pitchFamily="34" charset="0"/>
              <a:cs typeface="Arial" panose="020B0604020202020204" pitchFamily="34" charset="0"/>
            </a:endParaRPr>
          </a:p>
          <a:p>
            <a:pPr algn="l"/>
            <a:r>
              <a:rPr lang="en-US" b="0" dirty="0">
                <a:latin typeface="Arial"/>
                <a:cs typeface="Arial"/>
              </a:rPr>
              <a:t>If you want to undertake a quantitative assessment of your VIA Character Strengths there is a 10-minute </a:t>
            </a:r>
            <a:r>
              <a:rPr lang="en-US" b="0" dirty="0">
                <a:latin typeface="Arial"/>
                <a:cs typeface="Arial"/>
                <a:hlinkClick r:id="" action="ppaction://noaction"/>
              </a:rPr>
              <a:t>strengths inventory test</a:t>
            </a:r>
            <a:r>
              <a:rPr lang="en-US" b="0" dirty="0">
                <a:latin typeface="Arial"/>
                <a:cs typeface="Arial"/>
              </a:rPr>
              <a:t> available for free, but you do have to register an account at the website.</a:t>
            </a:r>
            <a:endParaRPr lang="en-US" dirty="0">
              <a:latin typeface="Arial"/>
              <a:cs typeface="Arial"/>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BD98AD-4E33-1FE4-49A6-FCF11DB325BB}"/>
              </a:ext>
            </a:extLst>
          </p:cNvPr>
          <p:cNvSpPr txBox="1"/>
          <p:nvPr/>
        </p:nvSpPr>
        <p:spPr>
          <a:xfrm>
            <a:off x="15199348" y="2379404"/>
            <a:ext cx="5960292" cy="2872581"/>
          </a:xfrm>
          <a:prstGeom prst="rect">
            <a:avLst/>
          </a:prstGeom>
          <a:solidFill>
            <a:srgbClr val="F6CC2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latin typeface="Arial" panose="020B0604020202020204" pitchFamily="34" charset="0"/>
                <a:cs typeface="Arial" panose="020B0604020202020204" pitchFamily="34" charset="0"/>
              </a:rPr>
              <a:t>You may choose to take the quantitative assessment in your own time, but Peterson and Seligman also advise people to do a qualitive self-assessment, which is what you will do in this session.</a:t>
            </a:r>
          </a:p>
        </p:txBody>
      </p:sp>
      <p:pic>
        <p:nvPicPr>
          <p:cNvPr id="10" name="Picture 4">
            <a:extLst>
              <a:ext uri="{FF2B5EF4-FFF2-40B4-BE49-F238E27FC236}">
                <a16:creationId xmlns:a16="http://schemas.microsoft.com/office/drawing/2014/main" id="{A4067F0D-E109-14ED-131A-B861975A5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1956" y="475392"/>
            <a:ext cx="2743198" cy="354634"/>
          </a:xfrm>
          <a:prstGeom prst="rect">
            <a:avLst/>
          </a:prstGeom>
        </p:spPr>
      </p:pic>
      <p:sp>
        <p:nvSpPr>
          <p:cNvPr id="11" name="TextBox 10"/>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spTree>
    <p:custDataLst>
      <p:tags r:id="rId1"/>
    </p:custDataLst>
    <p:extLst>
      <p:ext uri="{BB962C8B-B14F-4D97-AF65-F5344CB8AC3E}">
        <p14:creationId xmlns:p14="http://schemas.microsoft.com/office/powerpoint/2010/main" val="2214395041"/>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 name="ARTICULATE_DESIGN_ID_WHITE" val="ec8npcl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0A0724ED16404792313B3B688BEC25" ma:contentTypeVersion="13" ma:contentTypeDescription="Create a new document." ma:contentTypeScope="" ma:versionID="180e991bd0c8a4801d30ef73f9873635">
  <xsd:schema xmlns:xsd="http://www.w3.org/2001/XMLSchema" xmlns:xs="http://www.w3.org/2001/XMLSchema" xmlns:p="http://schemas.microsoft.com/office/2006/metadata/properties" xmlns:ns2="33bcc73e-d8de-441a-b99d-e758dba1c806" xmlns:ns3="0757f244-bd35-4f25-896d-2ed58d471a3c" targetNamespace="http://schemas.microsoft.com/office/2006/metadata/properties" ma:root="true" ma:fieldsID="f0880fe9a775cedf822d341a56a6ff80" ns2:_="" ns3:_="">
    <xsd:import namespace="33bcc73e-d8de-441a-b99d-e758dba1c806"/>
    <xsd:import namespace="0757f244-bd35-4f25-896d-2ed58d471a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cc73e-d8de-441a-b99d-e758dba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7f244-bd35-4f25-896d-2ed58d471a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452918-d508-4fd0-951f-f4a50464b6cd}" ma:internalName="TaxCatchAll" ma:showField="CatchAllData" ma:web="0757f244-bd35-4f25-896d-2ed58d471a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bcc73e-d8de-441a-b99d-e758dba1c806">
      <Terms xmlns="http://schemas.microsoft.com/office/infopath/2007/PartnerControls"/>
    </lcf76f155ced4ddcb4097134ff3c332f>
    <TaxCatchAll xmlns="0757f244-bd35-4f25-896d-2ed58d471a3c" xsi:nil="true"/>
  </documentManagement>
</p:properties>
</file>

<file path=customXml/itemProps1.xml><?xml version="1.0" encoding="utf-8"?>
<ds:datastoreItem xmlns:ds="http://schemas.openxmlformats.org/officeDocument/2006/customXml" ds:itemID="{AC52BD89-EE48-4F9B-B618-26A28279DF11}">
  <ds:schemaRefs>
    <ds:schemaRef ds:uri="http://schemas.microsoft.com/sharepoint/v3/contenttype/forms"/>
  </ds:schemaRefs>
</ds:datastoreItem>
</file>

<file path=customXml/itemProps2.xml><?xml version="1.0" encoding="utf-8"?>
<ds:datastoreItem xmlns:ds="http://schemas.openxmlformats.org/officeDocument/2006/customXml" ds:itemID="{F2331E70-07DB-4D6B-994C-7EF517C2E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cc73e-d8de-441a-b99d-e758dba1c806"/>
    <ds:schemaRef ds:uri="0757f244-bd35-4f25-896d-2ed58d47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D1EAF7-D697-4BAE-9873-16F88DEC4386}">
  <ds:schemaRefs>
    <ds:schemaRef ds:uri="http://purl.org/dc/terms/"/>
    <ds:schemaRef ds:uri="http://schemas.microsoft.com/office/2006/documentManagement/types"/>
    <ds:schemaRef ds:uri="0757f244-bd35-4f25-896d-2ed58d471a3c"/>
    <ds:schemaRef ds:uri="http://purl.org/dc/elements/1.1/"/>
    <ds:schemaRef ds:uri="http://schemas.microsoft.com/office/infopath/2007/PartnerControls"/>
    <ds:schemaRef ds:uri="http://schemas.openxmlformats.org/package/2006/metadata/core-properties"/>
    <ds:schemaRef ds:uri="33bcc73e-d8de-441a-b99d-e758dba1c80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TotalTime>
  <Words>1264</Words>
  <Application>Microsoft Office PowerPoint</Application>
  <PresentationFormat>Custom</PresentationFormat>
  <Paragraphs>220</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White</vt:lpstr>
      <vt:lpstr>PowerPoint Presentation</vt:lpstr>
      <vt:lpstr>PowerPoint Presentation</vt:lpstr>
      <vt:lpstr>Session Guidelines</vt:lpstr>
      <vt:lpstr>Postdoc Check-In  </vt:lpstr>
      <vt:lpstr>Session Agenda</vt:lpstr>
      <vt:lpstr>Topic overview: Discovering and Developing Personal Strengths</vt:lpstr>
      <vt:lpstr>Positive psychology approach to character strengths</vt:lpstr>
      <vt:lpstr>Researcher Alex Linley’s definition of strength:</vt:lpstr>
      <vt:lpstr>VIA character strengths survey</vt:lpstr>
      <vt:lpstr>Qualitative self-assessment: VIA character strengths</vt:lpstr>
      <vt:lpstr>Strength pair and share</vt:lpstr>
      <vt:lpstr>Character strengths: a virtuous circle </vt:lpstr>
      <vt:lpstr>Strengths and performance</vt:lpstr>
      <vt:lpstr>Strength-based interview questions</vt:lpstr>
      <vt:lpstr>Strength-based interview practice </vt:lpstr>
      <vt:lpstr>Strength spotting activity</vt:lpstr>
      <vt:lpstr>Other definitions of strengths</vt:lpstr>
      <vt:lpstr>Final reflection</vt:lpstr>
      <vt:lpstr>Facilitators notes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mbxssak2</cp:lastModifiedBy>
  <cp:revision>1042</cp:revision>
  <dcterms:modified xsi:type="dcterms:W3CDTF">2023-07-23T20:35:34Z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0x010100A90A0724ED16404792313B3B688BEC25</vt:lpwstr>
  </property>
  <property fmtid="{D5CDD505-2E9C-101B-9397-08002B2CF9AE}" pid="3" name="ArticulateGUID">
    <vt:lpwstr>6D9A34BC-A54E-4309-8D82-46991C5E562A</vt:lpwstr>
  </property>
  <property fmtid="{D5CDD505-2E9C-101B-9397-08002B2CF9AE}" pid="4" name="ArticulatePath">
    <vt:lpwstr>https://theuniversityofliverpool-my.sharepoint.com/personal/alysk_liverpool_ac_uk/Documents/Group-Activities/Coaching-Skills</vt:lpwstr>
  </property>
  <property fmtid="{D5CDD505-2E9C-101B-9397-08002B2CF9AE}" pid="5" name="MediaServiceImageTags">
    <vt:lpwstr/>
  </property>
</Properties>
</file>