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sldIdLst>
    <p:sldId id="256" r:id="rId5"/>
    <p:sldId id="257" r:id="rId6"/>
    <p:sldId id="259" r:id="rId7"/>
    <p:sldId id="260" r:id="rId8"/>
    <p:sldId id="269" r:id="rId9"/>
    <p:sldId id="276" r:id="rId10"/>
    <p:sldId id="279" r:id="rId11"/>
    <p:sldId id="296" r:id="rId12"/>
    <p:sldId id="292" r:id="rId13"/>
    <p:sldId id="294" r:id="rId14"/>
    <p:sldId id="299" r:id="rId15"/>
    <p:sldId id="300" r:id="rId16"/>
    <p:sldId id="301" r:id="rId17"/>
    <p:sldId id="302" r:id="rId18"/>
    <p:sldId id="297" r:id="rId19"/>
    <p:sldId id="303" r:id="rId20"/>
    <p:sldId id="298" r:id="rId21"/>
    <p:sldId id="287" r:id="rId22"/>
    <p:sldId id="290" r:id="rId23"/>
    <p:sldId id="304" r:id="rId24"/>
  </p:sldIdLst>
  <p:sldSz cx="24384000" cy="13716000"/>
  <p:notesSz cx="6858000" cy="9144000"/>
  <p:custDataLst>
    <p:tags r:id="rId26"/>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6CC20"/>
    <a:srgbClr val="57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4A889F-5B8E-C63B-99DA-F2FF0236C8EB}" v="109" dt="2023-04-14T13:01:36.384"/>
    <p1510:client id="{D4B075C8-369C-F17B-BC94-9FEE492078EA}" v="44" dt="2023-07-05T09:40:00.85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60"/>
    <p:restoredTop sz="95983" autoAdjust="0"/>
  </p:normalViewPr>
  <p:slideViewPr>
    <p:cSldViewPr snapToGrid="0" snapToObjects="1">
      <p:cViewPr varScale="1">
        <p:scale>
          <a:sx n="44" d="100"/>
          <a:sy n="44" d="100"/>
        </p:scale>
        <p:origin x="384" y="86"/>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5891460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Always have 3 learning points…</a:t>
            </a:r>
          </a:p>
        </p:txBody>
      </p:sp>
    </p:spTree>
    <p:extLst>
      <p:ext uri="{BB962C8B-B14F-4D97-AF65-F5344CB8AC3E}">
        <p14:creationId xmlns:p14="http://schemas.microsoft.com/office/powerpoint/2010/main" val="2137257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Always have 3 learning points…</a:t>
            </a:r>
          </a:p>
        </p:txBody>
      </p:sp>
    </p:spTree>
    <p:extLst>
      <p:ext uri="{BB962C8B-B14F-4D97-AF65-F5344CB8AC3E}">
        <p14:creationId xmlns:p14="http://schemas.microsoft.com/office/powerpoint/2010/main" val="773087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Always have 3 learning points…</a:t>
            </a:r>
          </a:p>
        </p:txBody>
      </p:sp>
    </p:spTree>
    <p:extLst>
      <p:ext uri="{BB962C8B-B14F-4D97-AF65-F5344CB8AC3E}">
        <p14:creationId xmlns:p14="http://schemas.microsoft.com/office/powerpoint/2010/main" val="2190253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Always have 3 learning points…</a:t>
            </a:r>
          </a:p>
        </p:txBody>
      </p:sp>
    </p:spTree>
    <p:extLst>
      <p:ext uri="{BB962C8B-B14F-4D97-AF65-F5344CB8AC3E}">
        <p14:creationId xmlns:p14="http://schemas.microsoft.com/office/powerpoint/2010/main" val="1127250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Always have 3 learning points…</a:t>
            </a:r>
          </a:p>
        </p:txBody>
      </p:sp>
    </p:spTree>
    <p:extLst>
      <p:ext uri="{BB962C8B-B14F-4D97-AF65-F5344CB8AC3E}">
        <p14:creationId xmlns:p14="http://schemas.microsoft.com/office/powerpoint/2010/main" val="320944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Always have 3 learning points…</a:t>
            </a:r>
          </a:p>
        </p:txBody>
      </p:sp>
    </p:spTree>
    <p:extLst>
      <p:ext uri="{BB962C8B-B14F-4D97-AF65-F5344CB8AC3E}">
        <p14:creationId xmlns:p14="http://schemas.microsoft.com/office/powerpoint/2010/main" val="117860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Always have 3 learning points…</a:t>
            </a:r>
          </a:p>
        </p:txBody>
      </p:sp>
    </p:spTree>
    <p:extLst>
      <p:ext uri="{BB962C8B-B14F-4D97-AF65-F5344CB8AC3E}">
        <p14:creationId xmlns:p14="http://schemas.microsoft.com/office/powerpoint/2010/main" val="64402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Always have 3 learning points…</a:t>
            </a:r>
          </a:p>
        </p:txBody>
      </p:sp>
    </p:spTree>
    <p:extLst>
      <p:ext uri="{BB962C8B-B14F-4D97-AF65-F5344CB8AC3E}">
        <p14:creationId xmlns:p14="http://schemas.microsoft.com/office/powerpoint/2010/main" val="3959918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Always have 3 learning points…</a:t>
            </a:r>
          </a:p>
        </p:txBody>
      </p:sp>
    </p:spTree>
    <p:extLst>
      <p:ext uri="{BB962C8B-B14F-4D97-AF65-F5344CB8AC3E}">
        <p14:creationId xmlns:p14="http://schemas.microsoft.com/office/powerpoint/2010/main" val="1063148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Always have 3 learning points…</a:t>
            </a:r>
          </a:p>
        </p:txBody>
      </p:sp>
    </p:spTree>
    <p:extLst>
      <p:ext uri="{BB962C8B-B14F-4D97-AF65-F5344CB8AC3E}">
        <p14:creationId xmlns:p14="http://schemas.microsoft.com/office/powerpoint/2010/main" val="2984399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Always have 3 learning points…</a:t>
            </a:r>
          </a:p>
        </p:txBody>
      </p:sp>
    </p:spTree>
    <p:extLst>
      <p:ext uri="{BB962C8B-B14F-4D97-AF65-F5344CB8AC3E}">
        <p14:creationId xmlns:p14="http://schemas.microsoft.com/office/powerpoint/2010/main" val="581753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Always have 3 learning points…</a:t>
            </a:r>
          </a:p>
        </p:txBody>
      </p:sp>
    </p:spTree>
    <p:extLst>
      <p:ext uri="{BB962C8B-B14F-4D97-AF65-F5344CB8AC3E}">
        <p14:creationId xmlns:p14="http://schemas.microsoft.com/office/powerpoint/2010/main" val="3454921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Always have 3 learning points…</a:t>
            </a:r>
          </a:p>
        </p:txBody>
      </p:sp>
    </p:spTree>
    <p:extLst>
      <p:ext uri="{BB962C8B-B14F-4D97-AF65-F5344CB8AC3E}">
        <p14:creationId xmlns:p14="http://schemas.microsoft.com/office/powerpoint/2010/main" val="76209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Always have 3 learning points…</a:t>
            </a:r>
          </a:p>
        </p:txBody>
      </p:sp>
    </p:spTree>
    <p:extLst>
      <p:ext uri="{BB962C8B-B14F-4D97-AF65-F5344CB8AC3E}">
        <p14:creationId xmlns:p14="http://schemas.microsoft.com/office/powerpoint/2010/main" val="1846580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6.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5200" y="3265370"/>
            <a:ext cx="22720300" cy="9677230"/>
          </a:xfrm>
          <a:prstGeom prst="rect">
            <a:avLst/>
          </a:prstGeom>
        </p:spPr>
      </p:pic>
    </p:spTree>
    <p:custDataLst>
      <p:tags r:id="rId1"/>
    </p:custDataLst>
    <p:extLst>
      <p:ext uri="{BB962C8B-B14F-4D97-AF65-F5344CB8AC3E}">
        <p14:creationId xmlns:p14="http://schemas.microsoft.com/office/powerpoint/2010/main" val="384265532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cognising_the_ro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960DD2-8418-BA4C-98F4-A02962747F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79164" y="10501200"/>
            <a:ext cx="5548701" cy="2591999"/>
          </a:xfrm>
          <a:prstGeom prst="rect">
            <a:avLst/>
          </a:prstGeom>
        </p:spPr>
      </p:pic>
      <p:pic>
        <p:nvPicPr>
          <p:cNvPr id="14" name="Picture 13"/>
          <p:cNvPicPr>
            <a:picLocks noChangeAspect="1"/>
          </p:cNvPicPr>
          <p:nvPr userDrawn="1"/>
        </p:nvPicPr>
        <p:blipFill>
          <a:blip r:embed="rId4"/>
          <a:stretch>
            <a:fillRect/>
          </a:stretch>
        </p:blipFill>
        <p:spPr>
          <a:xfrm>
            <a:off x="842401" y="11880000"/>
            <a:ext cx="7431033" cy="1152000"/>
          </a:xfrm>
          <a:prstGeom prst="rect">
            <a:avLst/>
          </a:prstGeom>
        </p:spPr>
      </p:pic>
      <p:sp>
        <p:nvSpPr>
          <p:cNvPr id="8" name="Title Text">
            <a:extLst>
              <a:ext uri="{FF2B5EF4-FFF2-40B4-BE49-F238E27FC236}">
                <a16:creationId xmlns:a16="http://schemas.microsoft.com/office/drawing/2014/main" id="{9B3B1C29-2176-304E-A48B-2A4F5E5DCFF6}"/>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solidFill>
                  <a:srgbClr val="575959"/>
                </a:solidFill>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chemeClr val="tx1"/>
                </a:solidFill>
                <a:latin typeface="Arial" panose="020B0604020202020204" pitchFamily="34" charset="0"/>
                <a:cs typeface="Arial" panose="020B0604020202020204" pitchFamily="34" charset="0"/>
              </a:rPr>
              <a:t>–</a:t>
            </a:r>
            <a:r>
              <a:rPr lang="en-GB" sz="5000" b="1" i="0" u="none" dirty="0">
                <a:solidFill>
                  <a:schemeClr val="tx1"/>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–Democratising access</a:t>
            </a:r>
          </a:p>
        </p:txBody>
      </p:sp>
      <p:sp>
        <p:nvSpPr>
          <p:cNvPr id="3" name="Text Placeholder 2">
            <a:extLst>
              <a:ext uri="{FF2B5EF4-FFF2-40B4-BE49-F238E27FC236}">
                <a16:creationId xmlns:a16="http://schemas.microsoft.com/office/drawing/2014/main" id="{0E866DC9-3AAC-1D45-84FE-44F2A2BFEC76}"/>
              </a:ext>
            </a:extLst>
          </p:cNvPr>
          <p:cNvSpPr>
            <a:spLocks noGrp="1"/>
          </p:cNvSpPr>
          <p:nvPr>
            <p:ph type="body" sz="quarter" idx="10"/>
          </p:nvPr>
        </p:nvSpPr>
        <p:spPr>
          <a:xfrm>
            <a:off x="842401" y="5454650"/>
            <a:ext cx="17597437" cy="5046663"/>
          </a:xfrm>
        </p:spPr>
        <p:txBody>
          <a:bodyPr/>
          <a:lstStyle>
            <a:lvl1pPr marL="0" indent="0">
              <a:buFont typeface="Arial" panose="020B0604020202020204" pitchFamily="34" charset="0"/>
              <a:buNone/>
              <a:defRPr/>
            </a:lvl1pPr>
          </a:lstStyle>
          <a:p>
            <a:pPr lvl="0"/>
            <a:r>
              <a:rPr lang="en-GB" dirty="0"/>
              <a:t>Click to edit Master text styles</a:t>
            </a:r>
            <a:endParaRPr lang="en-US" dirty="0"/>
          </a:p>
        </p:txBody>
      </p:sp>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7" name="TextBox 6"/>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2018570646"/>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mocratising acces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pic>
        <p:nvPicPr>
          <p:cNvPr id="9" name="Picture 8">
            <a:extLst>
              <a:ext uri="{FF2B5EF4-FFF2-40B4-BE49-F238E27FC236}">
                <a16:creationId xmlns:a16="http://schemas.microsoft.com/office/drawing/2014/main" id="{55226287-83D4-4142-95AA-804EAA204A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79163" y="10501200"/>
            <a:ext cx="5548703" cy="2591999"/>
          </a:xfrm>
          <a:prstGeom prst="rect">
            <a:avLst/>
          </a:prstGeom>
        </p:spPr>
      </p:pic>
      <p:sp>
        <p:nvSpPr>
          <p:cNvPr id="10" name="Title Text">
            <a:extLst>
              <a:ext uri="{FF2B5EF4-FFF2-40B4-BE49-F238E27FC236}">
                <a16:creationId xmlns:a16="http://schemas.microsoft.com/office/drawing/2014/main" id="{94500FB2-F312-8043-92AC-74FB4D1613E7}"/>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solidFill>
                  <a:srgbClr val="575959"/>
                </a:solidFill>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chemeClr val="tx1"/>
                </a:solidFill>
                <a:latin typeface="Arial" panose="020B0604020202020204" pitchFamily="34" charset="0"/>
                <a:cs typeface="Arial" panose="020B0604020202020204" pitchFamily="34" charset="0"/>
              </a:rPr>
              <a:t>–</a:t>
            </a:r>
            <a:r>
              <a:rPr lang="en-GB" sz="5000" b="1" i="0" u="none" dirty="0">
                <a:solidFill>
                  <a:schemeClr val="tx1"/>
                </a:solidFill>
                <a:latin typeface="Arial" panose="020B0604020202020204" pitchFamily="34" charset="0"/>
                <a:cs typeface="Arial" panose="020B0604020202020204" pitchFamily="34" charset="0"/>
              </a:rPr>
              <a:t>Democratising access</a:t>
            </a:r>
          </a:p>
        </p:txBody>
      </p:sp>
      <p:sp>
        <p:nvSpPr>
          <p:cNvPr id="13" name="Text Placeholder 2">
            <a:extLst>
              <a:ext uri="{FF2B5EF4-FFF2-40B4-BE49-F238E27FC236}">
                <a16:creationId xmlns:a16="http://schemas.microsoft.com/office/drawing/2014/main" id="{7FB40D24-8A7D-1844-9547-0DC1F35B84BA}"/>
              </a:ext>
            </a:extLst>
          </p:cNvPr>
          <p:cNvSpPr>
            <a:spLocks noGrp="1"/>
          </p:cNvSpPr>
          <p:nvPr>
            <p:ph type="body" sz="quarter" idx="10"/>
          </p:nvPr>
        </p:nvSpPr>
        <p:spPr>
          <a:xfrm>
            <a:off x="842401" y="5454650"/>
            <a:ext cx="17597437" cy="5046663"/>
          </a:xfrm>
        </p:spPr>
        <p:txBody>
          <a:bodyPr/>
          <a:lstStyle>
            <a:lvl1pPr marL="0" indent="0">
              <a:buFont typeface="Arial" panose="020B0604020202020204" pitchFamily="34" charset="0"/>
              <a:buNone/>
              <a:defRPr/>
            </a:lvl1pPr>
          </a:lstStyle>
          <a:p>
            <a:pPr lvl="0"/>
            <a:r>
              <a:rPr lang="en-GB" dirty="0"/>
              <a:t>Click to edit Master text styles</a:t>
            </a:r>
            <a:endParaRPr lang="en-US" dirty="0"/>
          </a:p>
        </p:txBody>
      </p:sp>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7" name="TextBox 6"/>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4189640852"/>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_text_V3">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pic>
        <p:nvPicPr>
          <p:cNvPr id="5"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4"/>
          <a:stretch>
            <a:fillRect/>
          </a:stretch>
        </p:blipFill>
        <p:spPr>
          <a:xfrm>
            <a:off x="19661955" y="475392"/>
            <a:ext cx="2743200" cy="354634"/>
          </a:xfrm>
          <a:prstGeom prst="rect">
            <a:avLst/>
          </a:prstGeom>
        </p:spPr>
      </p:pic>
      <p:sp>
        <p:nvSpPr>
          <p:cNvPr id="6" name="TextBox 5"/>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404221226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_text_Bullets_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Intro text or opening point here.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360000" indent="-360000" algn="l">
              <a:lnSpc>
                <a:spcPct val="93000"/>
              </a:lnSpc>
              <a:spcBef>
                <a:spcPts val="0"/>
              </a:spcBef>
              <a:buSzPct val="75000"/>
              <a:buFontTx/>
              <a:buBlip>
                <a:blip r:embed="rId3"/>
              </a:buBlip>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Bullet point one</a:t>
            </a:r>
          </a:p>
          <a:p>
            <a:r>
              <a:rPr lang="en-US" sz="6000" u="none" baseline="0" dirty="0">
                <a:solidFill>
                  <a:srgbClr val="000000"/>
                </a:solidFill>
                <a:latin typeface="CircularStd-Book"/>
              </a:rPr>
              <a:t>Bullet point two</a:t>
            </a:r>
          </a:p>
          <a:p>
            <a:r>
              <a:rPr lang="en-US" sz="6000" u="none" baseline="0" dirty="0">
                <a:solidFill>
                  <a:srgbClr val="000000"/>
                </a:solidFill>
                <a:latin typeface="CircularStd-Book"/>
              </a:rPr>
              <a:t>Bullet point three</a:t>
            </a:r>
          </a:p>
          <a:p>
            <a:r>
              <a:rPr lang="en-US" sz="6000" u="none" baseline="0" dirty="0">
                <a:solidFill>
                  <a:srgbClr val="000000"/>
                </a:solidFill>
                <a:latin typeface="CircularStd-Book"/>
              </a:rPr>
              <a:t>and so on…</a:t>
            </a:r>
            <a:endParaRPr dirty="0"/>
          </a:p>
        </p:txBody>
      </p:sp>
      <p:pic>
        <p:nvPicPr>
          <p:cNvPr id="14" name="Picture 13"/>
          <p:cNvPicPr>
            <a:picLocks noChangeAspect="1"/>
          </p:cNvPicPr>
          <p:nvPr userDrawn="1"/>
        </p:nvPicPr>
        <p:blipFill>
          <a:blip r:embed="rId4"/>
          <a:stretch>
            <a:fillRect/>
          </a:stretch>
        </p:blipFill>
        <p:spPr>
          <a:xfrm>
            <a:off x="842401" y="11880000"/>
            <a:ext cx="7431033" cy="1152000"/>
          </a:xfrm>
          <a:prstGeom prst="rect">
            <a:avLst/>
          </a:prstGeom>
        </p:spPr>
      </p:pic>
      <p:sp>
        <p:nvSpPr>
          <p:cNvPr id="3" name="Text Placeholder 2"/>
          <p:cNvSpPr>
            <a:spLocks noGrp="1"/>
          </p:cNvSpPr>
          <p:nvPr>
            <p:ph type="body" sz="quarter" idx="10" hasCustomPrompt="1"/>
          </p:nvPr>
        </p:nvSpPr>
        <p:spPr>
          <a:xfrm>
            <a:off x="965200" y="9899650"/>
            <a:ext cx="7810500" cy="1090613"/>
          </a:xfrm>
        </p:spPr>
        <p:txBody>
          <a:bodyPr vert="horz"/>
          <a:lstStyle>
            <a:lvl1pPr marL="0" indent="0">
              <a:lnSpc>
                <a:spcPct val="90000"/>
              </a:lnSpc>
              <a:spcBef>
                <a:spcPts val="0"/>
              </a:spcBef>
              <a:buFontTx/>
              <a:buNone/>
              <a:defRPr sz="3000" baseline="0"/>
            </a:lvl1pPr>
          </a:lstStyle>
          <a:p>
            <a:pPr lvl="0"/>
            <a:r>
              <a:rPr lang="en-GB" dirty="0"/>
              <a:t>References or footnotes here.</a:t>
            </a:r>
            <a:br>
              <a:rPr lang="en-GB" dirty="0"/>
            </a:br>
            <a:r>
              <a:rPr lang="en-GB" dirty="0"/>
              <a:t>Can also be repurposed for captions.</a:t>
            </a:r>
            <a:endParaRPr lang="en-US"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pic>
        <p:nvPicPr>
          <p:cNvPr id="7"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6"/>
          <a:stretch>
            <a:fillRect/>
          </a:stretch>
        </p:blipFill>
        <p:spPr>
          <a:xfrm>
            <a:off x="19661955" y="475392"/>
            <a:ext cx="2743200" cy="354634"/>
          </a:xfrm>
          <a:prstGeom prst="rect">
            <a:avLst/>
          </a:prstGeom>
        </p:spPr>
      </p:pic>
      <p:sp>
        <p:nvSpPr>
          <p:cNvPr id="9" name="TextBox 8"/>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28119503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er/generic_text">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94966" y="10501200"/>
            <a:ext cx="5548703" cy="2592000"/>
          </a:xfrm>
          <a:prstGeom prst="rect">
            <a:avLst/>
          </a:prstGeom>
        </p:spPr>
      </p:pic>
      <p:pic>
        <p:nvPicPr>
          <p:cNvPr id="14" name="Picture 13"/>
          <p:cNvPicPr>
            <a:picLocks noChangeAspect="1"/>
          </p:cNvPicPr>
          <p:nvPr userDrawn="1"/>
        </p:nvPicPr>
        <p:blipFill>
          <a:blip r:embed="rId4"/>
          <a:stretch>
            <a:fillRect/>
          </a:stretch>
        </p:blipFill>
        <p:spPr>
          <a:xfrm>
            <a:off x="842401" y="11880000"/>
            <a:ext cx="7431033" cy="1152000"/>
          </a:xfrm>
          <a:prstGeom prst="rect">
            <a:avLst/>
          </a:prstGeom>
        </p:spPr>
      </p:pic>
      <p:sp>
        <p:nvSpPr>
          <p:cNvPr id="3" name="Text Placeholder 2"/>
          <p:cNvSpPr>
            <a:spLocks noGrp="1"/>
          </p:cNvSpPr>
          <p:nvPr>
            <p:ph type="body" sz="quarter" idx="10" hasCustomPrompt="1"/>
          </p:nvPr>
        </p:nvSpPr>
        <p:spPr>
          <a:xfrm>
            <a:off x="965200" y="2754313"/>
            <a:ext cx="20234275" cy="7340600"/>
          </a:xfrm>
        </p:spPr>
        <p:txBody>
          <a:bodyPr vert="horz"/>
          <a:lstStyle>
            <a:lvl1pPr marL="0" indent="0">
              <a:lnSpc>
                <a:spcPct val="93000"/>
              </a:lnSpc>
              <a:spcBef>
                <a:spcPts val="0"/>
              </a:spcBef>
              <a:spcAft>
                <a:spcPts val="0"/>
              </a:spcAft>
              <a:buFont typeface="Arial"/>
              <a:buNone/>
              <a:defRPr sz="6000" baseline="0"/>
            </a:lvl1pPr>
          </a:lstStyle>
          <a:p>
            <a:pPr lvl="0"/>
            <a:r>
              <a:rPr lang="en-GB" dirty="0"/>
              <a:t>Generic text goes in here. </a:t>
            </a:r>
          </a:p>
          <a:p>
            <a:pPr lvl="0"/>
            <a:r>
              <a:rPr lang="en-GB" dirty="0"/>
              <a:t>References or footnotes here.</a:t>
            </a:r>
          </a:p>
          <a:p>
            <a:pPr lvl="0"/>
            <a:r>
              <a:rPr lang="en-GB" dirty="0"/>
              <a:t>Can also</a:t>
            </a:r>
            <a:r>
              <a:rPr lang="en-US" dirty="0"/>
              <a:t> be repurposed for captions.</a:t>
            </a:r>
            <a:endParaRPr lang="en-GB" dirty="0"/>
          </a:p>
        </p:txBody>
      </p:sp>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8" name="TextBox 7"/>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82012814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406800" y="288000"/>
            <a:ext cx="23641388" cy="971269"/>
          </a:xfrm>
          <a:prstGeom prst="rect">
            <a:avLst/>
          </a:prstGeom>
        </p:spPr>
        <p:txBody>
          <a:bodyPr anchor="t"/>
          <a:lstStyle>
            <a:lvl1pPr>
              <a:defRPr sz="6000" baseline="0"/>
            </a:lvl1pPr>
          </a:lstStyle>
          <a:p>
            <a:r>
              <a:rPr lang="en-GB" dirty="0"/>
              <a:t>Title to this image goes here.</a:t>
            </a:r>
            <a:endParaRPr dirty="0"/>
          </a:p>
        </p:txBody>
      </p:sp>
      <p:sp>
        <p:nvSpPr>
          <p:cNvPr id="3" name="Text Placeholder 2"/>
          <p:cNvSpPr>
            <a:spLocks noGrp="1"/>
          </p:cNvSpPr>
          <p:nvPr>
            <p:ph type="body" sz="quarter" idx="10" hasCustomPrompt="1"/>
          </p:nvPr>
        </p:nvSpPr>
        <p:spPr>
          <a:xfrm>
            <a:off x="406800" y="12927600"/>
            <a:ext cx="23641388" cy="420781"/>
          </a:xfrm>
        </p:spPr>
        <p:txBody>
          <a:bodyPr vert="horz"/>
          <a:lstStyle>
            <a:lvl1pPr marL="0" indent="0">
              <a:lnSpc>
                <a:spcPct val="90000"/>
              </a:lnSpc>
              <a:spcBef>
                <a:spcPts val="0"/>
              </a:spcBef>
              <a:spcAft>
                <a:spcPts val="0"/>
              </a:spcAft>
              <a:buFont typeface="Arial"/>
              <a:buNone/>
              <a:defRPr sz="3000" baseline="0"/>
            </a:lvl1pPr>
          </a:lstStyle>
          <a:p>
            <a:pPr lvl="0"/>
            <a:r>
              <a:rPr lang="en-GB" dirty="0"/>
              <a:t>Add a short caption here.</a:t>
            </a:r>
          </a:p>
        </p:txBody>
      </p:sp>
      <p:sp>
        <p:nvSpPr>
          <p:cNvPr id="5" name="Picture Placeholder 4"/>
          <p:cNvSpPr>
            <a:spLocks noGrp="1"/>
          </p:cNvSpPr>
          <p:nvPr>
            <p:ph type="pic" sz="quarter" idx="11"/>
          </p:nvPr>
        </p:nvSpPr>
        <p:spPr>
          <a:xfrm>
            <a:off x="291600" y="1537199"/>
            <a:ext cx="23803200" cy="11224800"/>
          </a:xfrm>
        </p:spPr>
        <p:txBody>
          <a:bodyPr vert="horz"/>
          <a:lstStyle/>
          <a:p>
            <a:endParaRPr lang="en-US"/>
          </a:p>
        </p:txBody>
      </p:sp>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3"/>
          <a:stretch>
            <a:fillRect/>
          </a:stretch>
        </p:blipFill>
        <p:spPr>
          <a:xfrm>
            <a:off x="19661955" y="475392"/>
            <a:ext cx="2743200" cy="354634"/>
          </a:xfrm>
          <a:prstGeom prst="rect">
            <a:avLst/>
          </a:prstGeom>
        </p:spPr>
      </p:pic>
      <p:sp>
        <p:nvSpPr>
          <p:cNvPr id="7" name="TextBox 6"/>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328308528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11" name="Title Text"/>
          <p:cNvSpPr txBox="1">
            <a:spLocks noGrp="1"/>
          </p:cNvSpPr>
          <p:nvPr>
            <p:ph type="title" hasCustomPrompt="1"/>
          </p:nvPr>
        </p:nvSpPr>
        <p:spPr>
          <a:xfrm>
            <a:off x="964800" y="6296400"/>
            <a:ext cx="22453200" cy="1231106"/>
          </a:xfrm>
          <a:prstGeom prst="rect">
            <a:avLst/>
          </a:prstGeom>
        </p:spPr>
        <p:txBody>
          <a:bodyPr anchor="t">
            <a:noAutofit/>
          </a:bodyPr>
          <a:lstStyle>
            <a:lvl1pPr>
              <a:defRPr baseline="0"/>
            </a:lvl1pPr>
          </a:lstStyle>
          <a:p>
            <a:r>
              <a:rPr lang="en-GB" dirty="0"/>
              <a:t>Name Surname</a:t>
            </a:r>
            <a:endParaRPr dirty="0"/>
          </a:p>
        </p:txBody>
      </p:sp>
      <p:sp>
        <p:nvSpPr>
          <p:cNvPr id="12" name="Body Level One…"/>
          <p:cNvSpPr txBox="1">
            <a:spLocks noGrp="1"/>
          </p:cNvSpPr>
          <p:nvPr>
            <p:ph type="body" sz="quarter" idx="1" hasCustomPrompt="1"/>
          </p:nvPr>
        </p:nvSpPr>
        <p:spPr>
          <a:xfrm>
            <a:off x="964800" y="7452000"/>
            <a:ext cx="22453200" cy="2610606"/>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Email</a:t>
            </a:r>
          </a:p>
          <a:p>
            <a:r>
              <a:rPr lang="en-GB" dirty="0"/>
              <a:t>Other</a:t>
            </a:r>
            <a:endParaRPr dirty="0"/>
          </a:p>
        </p:txBody>
      </p:sp>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
        <p:nvSpPr>
          <p:cNvPr id="7" name="Title Text"/>
          <p:cNvSpPr txBox="1">
            <a:spLocks/>
          </p:cNvSpPr>
          <p:nvPr userDrawn="1"/>
        </p:nvSpPr>
        <p:spPr>
          <a:xfrm>
            <a:off x="964800" y="3772800"/>
            <a:ext cx="5515348" cy="128918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CircularStd-Bold"/>
                <a:ea typeface="+mn-ea"/>
                <a:cs typeface="CircularStd-Bold"/>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GB" b="1" dirty="0">
                <a:latin typeface="Arial"/>
                <a:cs typeface="Arial"/>
              </a:rPr>
              <a:t>Thank you.</a:t>
            </a:r>
          </a:p>
        </p:txBody>
      </p:sp>
      <p:sp>
        <p:nvSpPr>
          <p:cNvPr id="8" name="Title Text"/>
          <p:cNvSpPr txBox="1">
            <a:spLocks/>
          </p:cNvSpPr>
          <p:nvPr userDrawn="1"/>
        </p:nvSpPr>
        <p:spPr>
          <a:xfrm>
            <a:off x="964799" y="5144400"/>
            <a:ext cx="11409353" cy="128918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CircularStd-Bold"/>
                <a:ea typeface="+mn-ea"/>
                <a:cs typeface="CircularStd-Bold"/>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GB" dirty="0">
                <a:latin typeface="CircularStd-Book"/>
                <a:cs typeface="CircularStd-Book"/>
              </a:rPr>
              <a:t>For more information:</a:t>
            </a:r>
          </a:p>
        </p:txBody>
      </p:sp>
    </p:spTree>
    <p:extLst>
      <p:ext uri="{BB962C8B-B14F-4D97-AF65-F5344CB8AC3E}">
        <p14:creationId xmlns:p14="http://schemas.microsoft.com/office/powerpoint/2010/main" val="350561470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0CA8-D3A9-456A-B8D3-28352FA86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39E7EA-90DE-4C8B-B050-FEF4913DF4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BA5EEE-B658-42E4-9B4A-E3BA6CF2AEE9}"/>
              </a:ext>
            </a:extLst>
          </p:cNvPr>
          <p:cNvSpPr>
            <a:spLocks noGrp="1"/>
          </p:cNvSpPr>
          <p:nvPr>
            <p:ph type="dt" sz="half" idx="10"/>
          </p:nvPr>
        </p:nvSpPr>
        <p:spPr/>
        <p:txBody>
          <a:bodyPr/>
          <a:lstStyle/>
          <a:p>
            <a:fld id="{C7CDF5EE-68C7-477D-84AD-9A65742D8DB5}" type="datetimeFigureOut">
              <a:rPr lang="en-GB" smtClean="0"/>
              <a:t>05/07/2023</a:t>
            </a:fld>
            <a:endParaRPr lang="en-GB"/>
          </a:p>
        </p:txBody>
      </p:sp>
      <p:sp>
        <p:nvSpPr>
          <p:cNvPr id="5" name="Footer Placeholder 4">
            <a:extLst>
              <a:ext uri="{FF2B5EF4-FFF2-40B4-BE49-F238E27FC236}">
                <a16:creationId xmlns:a16="http://schemas.microsoft.com/office/drawing/2014/main" id="{90AB64FF-3C82-4FC0-BC12-5FC42E0742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56E3F5-699F-4246-B571-2F498F659B89}"/>
              </a:ext>
            </a:extLst>
          </p:cNvPr>
          <p:cNvSpPr>
            <a:spLocks noGrp="1"/>
          </p:cNvSpPr>
          <p:nvPr>
            <p:ph type="sldNum" sz="quarter" idx="12"/>
          </p:nvPr>
        </p:nvSpPr>
        <p:spPr/>
        <p:txBody>
          <a:bodyPr/>
          <a:lstStyle/>
          <a:p>
            <a:fld id="{880B5298-83E2-46F8-9F37-281A7353F912}" type="slidenum">
              <a:rPr lang="en-GB" smtClean="0"/>
              <a:t>‹#›</a:t>
            </a:fld>
            <a:endParaRPr lang="en-GB"/>
          </a:p>
        </p:txBody>
      </p:sp>
    </p:spTree>
    <p:extLst>
      <p:ext uri="{BB962C8B-B14F-4D97-AF65-F5344CB8AC3E}">
        <p14:creationId xmlns:p14="http://schemas.microsoft.com/office/powerpoint/2010/main" val="45919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pic>
        <p:nvPicPr>
          <p:cNvPr id="3" name="Picture 2" descr="Prosper_icon_set_Dr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4374131" cy="13716000"/>
          </a:xfrm>
          <a:prstGeom prst="rect">
            <a:avLst/>
          </a:prstGeom>
        </p:spPr>
      </p:pic>
      <p:pic>
        <p:nvPicPr>
          <p:cNvPr id="4" name="Picture 3"/>
          <p:cNvPicPr>
            <a:picLocks noChangeAspect="1"/>
          </p:cNvPicPr>
          <p:nvPr userDrawn="1"/>
        </p:nvPicPr>
        <p:blipFill>
          <a:blip r:embed="rId4"/>
          <a:stretch>
            <a:fillRect/>
          </a:stretch>
        </p:blipFill>
        <p:spPr>
          <a:xfrm>
            <a:off x="842400" y="914400"/>
            <a:ext cx="8359912" cy="1296000"/>
          </a:xfrm>
          <a:prstGeom prst="rect">
            <a:avLst/>
          </a:prstGeom>
        </p:spPr>
      </p:pic>
    </p:spTree>
    <p:custDataLst>
      <p:tags r:id="rId1"/>
    </p:custDataLst>
    <p:extLst>
      <p:ext uri="{BB962C8B-B14F-4D97-AF65-F5344CB8AC3E}">
        <p14:creationId xmlns:p14="http://schemas.microsoft.com/office/powerpoint/2010/main" val="69262056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p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11" name="Title Text"/>
          <p:cNvSpPr txBox="1">
            <a:spLocks noGrp="1"/>
          </p:cNvSpPr>
          <p:nvPr>
            <p:ph type="title" hasCustomPrompt="1"/>
          </p:nvPr>
        </p:nvSpPr>
        <p:spPr>
          <a:xfrm>
            <a:off x="964800" y="3758400"/>
            <a:ext cx="22453200" cy="2225024"/>
          </a:xfrm>
          <a:prstGeom prst="rect">
            <a:avLst/>
          </a:prstGeom>
        </p:spPr>
        <p:txBody>
          <a:bodyPr anchor="t"/>
          <a:lstStyle>
            <a:lvl1pPr>
              <a:defRPr baseline="0"/>
            </a:lvl1pPr>
          </a:lstStyle>
          <a:p>
            <a:r>
              <a:rPr lang="en-GB" dirty="0"/>
              <a:t>Title of the document here.</a:t>
            </a:r>
            <a:br>
              <a:rPr lang="en-GB" dirty="0"/>
            </a:br>
            <a:r>
              <a:rPr lang="en-GB" dirty="0"/>
              <a:t>May run onto two lines.</a:t>
            </a:r>
            <a:endParaRPr dirty="0"/>
          </a:p>
        </p:txBody>
      </p:sp>
      <p:sp>
        <p:nvSpPr>
          <p:cNvPr id="12" name="Body Level One…"/>
          <p:cNvSpPr txBox="1">
            <a:spLocks noGrp="1"/>
          </p:cNvSpPr>
          <p:nvPr>
            <p:ph type="body" sz="quarter" idx="1" hasCustomPrompt="1"/>
          </p:nvPr>
        </p:nvSpPr>
        <p:spPr>
          <a:xfrm>
            <a:off x="964800" y="6958799"/>
            <a:ext cx="22453200" cy="2338527"/>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Subtitle here, on one line</a:t>
            </a:r>
            <a:br>
              <a:rPr lang="en-GB" dirty="0"/>
            </a:br>
            <a:r>
              <a:rPr lang="en-GB" dirty="0"/>
              <a:t>or two lines.</a:t>
            </a:r>
            <a:endParaRPr dirty="0"/>
          </a:p>
        </p:txBody>
      </p:sp>
      <p:pic>
        <p:nvPicPr>
          <p:cNvPr id="4" name="Picture 3"/>
          <p:cNvPicPr>
            <a:picLocks noChangeAspect="1"/>
          </p:cNvPicPr>
          <p:nvPr userDrawn="1"/>
        </p:nvPicPr>
        <p:blipFill>
          <a:blip r:embed="rId4"/>
          <a:stretch>
            <a:fillRect/>
          </a:stretch>
        </p:blipFill>
        <p:spPr>
          <a:xfrm>
            <a:off x="842400" y="914400"/>
            <a:ext cx="8359912" cy="1296000"/>
          </a:xfrm>
          <a:prstGeom prst="rect">
            <a:avLst/>
          </a:prstGeom>
        </p:spPr>
      </p:pic>
      <p:sp>
        <p:nvSpPr>
          <p:cNvPr id="5" name="Text Placeholder 4"/>
          <p:cNvSpPr>
            <a:spLocks noGrp="1"/>
          </p:cNvSpPr>
          <p:nvPr>
            <p:ph type="body" sz="quarter" idx="10" hasCustomPrompt="1"/>
          </p:nvPr>
        </p:nvSpPr>
        <p:spPr>
          <a:xfrm>
            <a:off x="964800" y="11962801"/>
            <a:ext cx="10046153" cy="770142"/>
          </a:xfrm>
        </p:spPr>
        <p:txBody>
          <a:bodyPr vert="horz"/>
          <a:lstStyle>
            <a:lvl1pPr marL="0" indent="0">
              <a:buFontTx/>
              <a:buNone/>
              <a:defRPr sz="5000" b="0" baseline="0">
                <a:latin typeface="CircularStd-Book"/>
                <a:cs typeface="CircularStd-Book"/>
              </a:defRPr>
            </a:lvl1pPr>
            <a:lvl2pPr>
              <a:defRPr sz="5000"/>
            </a:lvl2pPr>
            <a:lvl3pPr>
              <a:defRPr sz="5000"/>
            </a:lvl3pPr>
            <a:lvl4pPr>
              <a:defRPr sz="5000"/>
            </a:lvl4pPr>
            <a:lvl5pPr>
              <a:defRPr sz="5000"/>
            </a:lvl5pPr>
          </a:lstStyle>
          <a:p>
            <a:pPr lvl="0"/>
            <a:r>
              <a:rPr lang="en-GB" dirty="0"/>
              <a:t>Name of speaker. 00 Month 2020</a:t>
            </a:r>
            <a:endParaRPr lang="en-US" dirty="0"/>
          </a:p>
        </p:txBody>
      </p:sp>
      <p:pic>
        <p:nvPicPr>
          <p:cNvPr id="7"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8" name="TextBox 7"/>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57805391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titl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tretch>
            <a:fillRect/>
          </a:stretch>
        </p:blipFill>
        <p:spPr>
          <a:xfrm>
            <a:off x="17377200" y="10501200"/>
            <a:ext cx="6384236" cy="2592000"/>
          </a:xfrm>
          <a:prstGeom prst="rect">
            <a:avLst/>
          </a:prstGeom>
        </p:spPr>
      </p:pic>
      <p:sp>
        <p:nvSpPr>
          <p:cNvPr id="11" name="Title Text"/>
          <p:cNvSpPr txBox="1">
            <a:spLocks noGrp="1"/>
          </p:cNvSpPr>
          <p:nvPr>
            <p:ph type="title" hasCustomPrompt="1"/>
          </p:nvPr>
        </p:nvSpPr>
        <p:spPr>
          <a:xfrm>
            <a:off x="964800" y="1015200"/>
            <a:ext cx="22453200" cy="2225024"/>
          </a:xfrm>
          <a:prstGeom prst="rect">
            <a:avLst/>
          </a:prstGeom>
        </p:spPr>
        <p:txBody>
          <a:bodyPr anchor="t"/>
          <a:lstStyle>
            <a:lvl1pPr>
              <a:defRPr baseline="0"/>
            </a:lvl1pPr>
          </a:lstStyle>
          <a:p>
            <a:r>
              <a:rPr lang="en-GB" dirty="0"/>
              <a:t>Section name here.</a:t>
            </a:r>
            <a:br>
              <a:rPr lang="en-GB" dirty="0"/>
            </a:br>
            <a:r>
              <a:rPr lang="en-GB" dirty="0"/>
              <a:t>May run onto two lines.</a:t>
            </a:r>
            <a:endParaRPr dirty="0"/>
          </a:p>
        </p:txBody>
      </p:sp>
      <p:sp>
        <p:nvSpPr>
          <p:cNvPr id="12" name="Body Level One…"/>
          <p:cNvSpPr txBox="1">
            <a:spLocks noGrp="1"/>
          </p:cNvSpPr>
          <p:nvPr>
            <p:ph type="body" sz="quarter" idx="1" hasCustomPrompt="1"/>
          </p:nvPr>
        </p:nvSpPr>
        <p:spPr>
          <a:xfrm>
            <a:off x="964800" y="4089600"/>
            <a:ext cx="22453200" cy="2338527"/>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Subtitle here.</a:t>
            </a:r>
            <a:endParaRPr dirty="0"/>
          </a:p>
        </p:txBody>
      </p:sp>
      <p:pic>
        <p:nvPicPr>
          <p:cNvPr id="4" name="Picture 3"/>
          <p:cNvPicPr>
            <a:picLocks noChangeAspect="1"/>
          </p:cNvPicPr>
          <p:nvPr userDrawn="1"/>
        </p:nvPicPr>
        <p:blipFill>
          <a:blip r:embed="rId4"/>
          <a:stretch>
            <a:fillRect/>
          </a:stretch>
        </p:blipFill>
        <p:spPr>
          <a:xfrm>
            <a:off x="842401" y="11880000"/>
            <a:ext cx="7431033" cy="1152000"/>
          </a:xfrm>
          <a:prstGeom prst="rect">
            <a:avLst/>
          </a:prstGeom>
        </p:spPr>
      </p:pic>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8" name="TextBox 7"/>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263093905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oilerplateV1">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94966" y="10501200"/>
            <a:ext cx="5548703" cy="2592000"/>
          </a:xfrm>
          <a:prstGeom prst="rect">
            <a:avLst/>
          </a:prstGeom>
        </p:spPr>
      </p:pic>
      <p:pic>
        <p:nvPicPr>
          <p:cNvPr id="14" name="Picture 13"/>
          <p:cNvPicPr>
            <a:picLocks noChangeAspect="1"/>
          </p:cNvPicPr>
          <p:nvPr userDrawn="1"/>
        </p:nvPicPr>
        <p:blipFill>
          <a:blip r:embed="rId4"/>
          <a:stretch>
            <a:fillRect/>
          </a:stretch>
        </p:blipFill>
        <p:spPr>
          <a:xfrm>
            <a:off x="842401" y="11880000"/>
            <a:ext cx="7431033" cy="1152000"/>
          </a:xfrm>
          <a:prstGeom prst="rect">
            <a:avLst/>
          </a:prstGeom>
        </p:spPr>
      </p:pic>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8" name="TextBox 7"/>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ilerplate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4"/>
          <a:stretch>
            <a:fillRect/>
          </a:stretch>
        </p:blipFill>
        <p:spPr>
          <a:xfrm>
            <a:off x="842401" y="11880000"/>
            <a:ext cx="7431033" cy="1152000"/>
          </a:xfrm>
          <a:prstGeom prst="rect">
            <a:avLst/>
          </a:prstGeom>
        </p:spPr>
      </p:pic>
      <p:pic>
        <p:nvPicPr>
          <p:cNvPr id="9"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10" name="TextBox 9"/>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34176798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ilerplateV3">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4"/>
          <a:stretch>
            <a:fillRect/>
          </a:stretch>
        </p:blipFill>
        <p:spPr>
          <a:xfrm>
            <a:off x="842401" y="11880000"/>
            <a:ext cx="7431033" cy="1152000"/>
          </a:xfrm>
          <a:prstGeom prst="rect">
            <a:avLst/>
          </a:prstGeom>
        </p:spPr>
      </p:pic>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8" name="TextBox 7"/>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256009131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ilerplateV4">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4"/>
          <a:stretch>
            <a:fillRect/>
          </a:stretch>
        </p:blipFill>
        <p:spPr>
          <a:xfrm>
            <a:off x="842401" y="11880000"/>
            <a:ext cx="7431033" cy="1152000"/>
          </a:xfrm>
          <a:prstGeom prst="rect">
            <a:avLst/>
          </a:prstGeom>
        </p:spPr>
      </p:pic>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8" name="TextBox 7"/>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330364379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crea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7" name="Title Text">
            <a:extLst>
              <a:ext uri="{FF2B5EF4-FFF2-40B4-BE49-F238E27FC236}">
                <a16:creationId xmlns:a16="http://schemas.microsoft.com/office/drawing/2014/main" id="{D67168F6-0158-814F-94AD-8F9FBFA9B872}"/>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uFill>
                  <a:solidFill>
                    <a:schemeClr val="accent1"/>
                  </a:solidFill>
                </a:uFill>
                <a:latin typeface="Arial" panose="020B0604020202020204" pitchFamily="34" charset="0"/>
                <a:cs typeface="Arial" panose="020B0604020202020204" pitchFamily="34" charset="0"/>
              </a:rPr>
              <a:t>–</a:t>
            </a:r>
            <a:r>
              <a:rPr lang="en-GB" sz="5000" b="1" i="0" u="none" baseline="0" dirty="0">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–Democratising access</a:t>
            </a:r>
          </a:p>
        </p:txBody>
      </p:sp>
      <p:sp>
        <p:nvSpPr>
          <p:cNvPr id="8" name="Text Placeholder 4">
            <a:extLst>
              <a:ext uri="{FF2B5EF4-FFF2-40B4-BE49-F238E27FC236}">
                <a16:creationId xmlns:a16="http://schemas.microsoft.com/office/drawing/2014/main" id="{309587A8-6DD9-A743-B1EC-ED5349A6C870}"/>
              </a:ext>
            </a:extLst>
          </p:cNvPr>
          <p:cNvSpPr>
            <a:spLocks noGrp="1"/>
          </p:cNvSpPr>
          <p:nvPr>
            <p:ph type="body" sz="quarter" idx="10"/>
          </p:nvPr>
        </p:nvSpPr>
        <p:spPr>
          <a:xfrm>
            <a:off x="965400" y="5461200"/>
            <a:ext cx="19244242" cy="5040000"/>
          </a:xfrm>
        </p:spPr>
        <p:txBody>
          <a:bodyPr/>
          <a:lstStyle>
            <a:lvl1pPr marL="0" indent="0">
              <a:buNone/>
              <a:defRPr/>
            </a:lvl1pPr>
          </a:lstStyle>
          <a:p>
            <a:endParaRPr lang="en-US" dirty="0"/>
          </a:p>
        </p:txBody>
      </p:sp>
      <p:pic>
        <p:nvPicPr>
          <p:cNvPr id="9"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10" name="TextBox 9"/>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2849119102"/>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64800" y="1015200"/>
            <a:ext cx="22366990" cy="1746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p>
            <a:r>
              <a:rPr dirty="0"/>
              <a:t>Title Text</a:t>
            </a:r>
          </a:p>
        </p:txBody>
      </p:sp>
      <p:sp>
        <p:nvSpPr>
          <p:cNvPr id="3" name="Body Level One…"/>
          <p:cNvSpPr txBox="1">
            <a:spLocks noGrp="1"/>
          </p:cNvSpPr>
          <p:nvPr>
            <p:ph type="body" idx="1"/>
          </p:nvPr>
        </p:nvSpPr>
        <p:spPr>
          <a:xfrm>
            <a:off x="964800" y="2761200"/>
            <a:ext cx="21730100" cy="9296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p>
            <a:r>
              <a:rPr dirty="0"/>
              <a:t>Body Level One</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61" r:id="rId3"/>
    <p:sldLayoutId id="2147483662" r:id="rId4"/>
    <p:sldLayoutId id="2147483649" r:id="rId5"/>
    <p:sldLayoutId id="2147483672" r:id="rId6"/>
    <p:sldLayoutId id="2147483673" r:id="rId7"/>
    <p:sldLayoutId id="2147483674" r:id="rId8"/>
    <p:sldLayoutId id="2147483663" r:id="rId9"/>
    <p:sldLayoutId id="2147483675" r:id="rId10"/>
    <p:sldLayoutId id="2147483676" r:id="rId11"/>
    <p:sldLayoutId id="2147483664" r:id="rId12"/>
    <p:sldLayoutId id="2147483668" r:id="rId13"/>
    <p:sldLayoutId id="2147483665" r:id="rId14"/>
    <p:sldLayoutId id="2147483666" r:id="rId15"/>
    <p:sldLayoutId id="2147483669" r:id="rId16"/>
    <p:sldLayoutId id="2147483677" r:id="rId17"/>
  </p:sldLayoutIdLst>
  <p:transition spd="med"/>
  <p:txStyles>
    <p:titleStyle>
      <a:lvl1pPr marL="0" marR="0" indent="0" algn="l" defTabSz="825500" rtl="0" latinLnBrk="0">
        <a:lnSpc>
          <a:spcPct val="100000"/>
        </a:lnSpc>
        <a:spcBef>
          <a:spcPts val="0"/>
        </a:spcBef>
        <a:spcAft>
          <a:spcPts val="0"/>
        </a:spcAft>
        <a:buClrTx/>
        <a:buSzTx/>
        <a:buFontTx/>
        <a:buNone/>
        <a:tabLst/>
        <a:defRPr sz="8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360000" marR="0" indent="-360000" algn="l" defTabSz="825500" latinLnBrk="0">
        <a:lnSpc>
          <a:spcPct val="100000"/>
        </a:lnSpc>
        <a:spcBef>
          <a:spcPts val="5900"/>
        </a:spcBef>
        <a:spcAft>
          <a:spcPts val="0"/>
        </a:spcAft>
        <a:buClr>
          <a:schemeClr val="tx1"/>
        </a:buClr>
        <a:buSzPct val="75000"/>
        <a:buFontTx/>
        <a:buBlip>
          <a:blip r:embed="rId19"/>
        </a:buBlip>
        <a:tabLst/>
        <a:defRPr sz="5200" b="0" i="0" u="none" strike="noStrike" cap="none" spc="0" baseline="0">
          <a:solidFill>
            <a:srgbClr val="000000"/>
          </a:solidFill>
          <a:uFillTx/>
          <a:latin typeface="Arial"/>
          <a:ea typeface="Helvetica Neue"/>
          <a:cs typeface="Arial"/>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2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notesSlide" Target="../notesSlides/notesSlide6.xml"/><Relationship Id="rId7" Type="http://schemas.openxmlformats.org/officeDocument/2006/relationships/image" Target="../media/image31.png"/><Relationship Id="rId2" Type="http://schemas.openxmlformats.org/officeDocument/2006/relationships/slideLayout" Target="../slideLayouts/slideLayout13.xml"/><Relationship Id="rId1" Type="http://schemas.openxmlformats.org/officeDocument/2006/relationships/tags" Target="../tags/tag2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29.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30.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31.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3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33.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34.xml"/><Relationship Id="rId6" Type="http://schemas.openxmlformats.org/officeDocument/2006/relationships/image" Target="../media/image38.png"/><Relationship Id="rId5" Type="http://schemas.openxmlformats.org/officeDocument/2006/relationships/hyperlink" Target="https://youtu.be/H14bBuluwB8" TargetMode="External"/><Relationship Id="rId4" Type="http://schemas.openxmlformats.org/officeDocument/2006/relationships/hyperlink" Target="https://youtu.be/J-swZaKN2Ic"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35.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7.xml"/><Relationship Id="rId1" Type="http://schemas.openxmlformats.org/officeDocument/2006/relationships/tags" Target="../tags/tag18.xml"/><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7.png"/><Relationship Id="rId7" Type="http://schemas.openxmlformats.org/officeDocument/2006/relationships/hyperlink" Target="https://creativecommons.org/licenses/by-nc-sa/4.0/" TargetMode="External"/><Relationship Id="rId2" Type="http://schemas.openxmlformats.org/officeDocument/2006/relationships/slideLayout" Target="../slideLayouts/slideLayout17.xml"/><Relationship Id="rId1" Type="http://schemas.openxmlformats.org/officeDocument/2006/relationships/tags" Target="../tags/tag36.xml"/><Relationship Id="rId6" Type="http://schemas.openxmlformats.org/officeDocument/2006/relationships/image" Target="../media/image19.png"/><Relationship Id="rId5" Type="http://schemas.openxmlformats.org/officeDocument/2006/relationships/hyperlink" Target="https://prosper.liverpool.ac.uk/"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3.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4.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25.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latin typeface="Arial" panose="020B0604020202020204" pitchFamily="34" charset="0"/>
                <a:cs typeface="Arial" panose="020B0604020202020204" pitchFamily="34" charset="0"/>
              </a:rPr>
              <a:t>Growth Mindset</a:t>
            </a:r>
            <a:endParaRPr lang="en-US" dirty="0">
              <a:latin typeface="Arial" panose="020B0604020202020204" pitchFamily="34" charset="0"/>
              <a:cs typeface="Arial" panose="020B0604020202020204" pitchFamily="34" charset="0"/>
            </a:endParaRPr>
          </a:p>
        </p:txBody>
      </p:sp>
      <p:pic>
        <p:nvPicPr>
          <p:cNvPr id="3" name="Picture 3">
            <a:extLst>
              <a:ext uri="{FF2B5EF4-FFF2-40B4-BE49-F238E27FC236}">
                <a16:creationId xmlns:a16="http://schemas.microsoft.com/office/drawing/2014/main" id="{7DF37590-C870-98C2-2056-ED69395C6E5A}"/>
              </a:ext>
            </a:extLst>
          </p:cNvPr>
          <p:cNvPicPr>
            <a:picLocks noChangeAspect="1"/>
          </p:cNvPicPr>
          <p:nvPr/>
        </p:nvPicPr>
        <p:blipFill>
          <a:blip r:embed="rId4"/>
          <a:stretch>
            <a:fillRect/>
          </a:stretch>
        </p:blipFill>
        <p:spPr>
          <a:xfrm>
            <a:off x="967798" y="2295508"/>
            <a:ext cx="10148047" cy="8604567"/>
          </a:xfrm>
          <a:prstGeom prst="rect">
            <a:avLst/>
          </a:prstGeom>
        </p:spPr>
      </p:pic>
      <p:pic>
        <p:nvPicPr>
          <p:cNvPr id="4" name="Picture 4" descr="A picture containing timeline&#10;&#10;Description automatically generated">
            <a:extLst>
              <a:ext uri="{FF2B5EF4-FFF2-40B4-BE49-F238E27FC236}">
                <a16:creationId xmlns:a16="http://schemas.microsoft.com/office/drawing/2014/main" id="{029A8411-5D66-EF1B-E794-0CA8F77C3926}"/>
              </a:ext>
            </a:extLst>
          </p:cNvPr>
          <p:cNvPicPr>
            <a:picLocks noChangeAspect="1"/>
          </p:cNvPicPr>
          <p:nvPr/>
        </p:nvPicPr>
        <p:blipFill>
          <a:blip r:embed="rId5"/>
          <a:stretch>
            <a:fillRect/>
          </a:stretch>
        </p:blipFill>
        <p:spPr>
          <a:xfrm>
            <a:off x="11567523" y="2298716"/>
            <a:ext cx="5545573" cy="8597152"/>
          </a:xfrm>
          <a:prstGeom prst="rect">
            <a:avLst/>
          </a:prstGeom>
        </p:spPr>
      </p:pic>
      <p:sp>
        <p:nvSpPr>
          <p:cNvPr id="7" name="TextBox 6">
            <a:extLst>
              <a:ext uri="{FF2B5EF4-FFF2-40B4-BE49-F238E27FC236}">
                <a16:creationId xmlns:a16="http://schemas.microsoft.com/office/drawing/2014/main" id="{3BB09C2A-AB39-5D84-F3DA-176472198CBC}"/>
              </a:ext>
            </a:extLst>
          </p:cNvPr>
          <p:cNvSpPr txBox="1"/>
          <p:nvPr/>
        </p:nvSpPr>
        <p:spPr>
          <a:xfrm>
            <a:off x="17508749" y="2123410"/>
            <a:ext cx="5411875" cy="3334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dirty="0">
                <a:latin typeface="Arial" panose="020B0604020202020204" pitchFamily="34" charset="0"/>
                <a:cs typeface="Arial" panose="020B0604020202020204" pitchFamily="34" charset="0"/>
              </a:rPr>
              <a:t>Carole Dweck:</a:t>
            </a:r>
          </a:p>
          <a:p>
            <a:pPr algn="l"/>
            <a:r>
              <a:rPr lang="en-US" b="0" dirty="0">
                <a:latin typeface="Arial" panose="020B0604020202020204" pitchFamily="34" charset="0"/>
                <a:cs typeface="Arial" panose="020B0604020202020204" pitchFamily="34" charset="0"/>
              </a:rPr>
              <a:t>Professor of Psychology at Stanford University, coined the terms fixed mindset and growth mindset to describe the beliefs people have about their learning and intelligence.</a:t>
            </a:r>
            <a:endParaRPr lang="en-US" sz="3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endParaRPr>
          </a:p>
        </p:txBody>
      </p:sp>
      <p:sp>
        <p:nvSpPr>
          <p:cNvPr id="6" name="TextBox 5"/>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2 min</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55994" y="474192"/>
            <a:ext cx="2743200" cy="354634"/>
          </a:xfrm>
          <a:prstGeom prst="rect">
            <a:avLst/>
          </a:prstGeom>
        </p:spPr>
      </p:pic>
    </p:spTree>
    <p:custDataLst>
      <p:tags r:id="rId1"/>
    </p:custDataLst>
    <p:extLst>
      <p:ext uri="{BB962C8B-B14F-4D97-AF65-F5344CB8AC3E}">
        <p14:creationId xmlns:p14="http://schemas.microsoft.com/office/powerpoint/2010/main" val="187812131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hape, circle&#10;&#10;Description automatically generated">
            <a:extLst>
              <a:ext uri="{FF2B5EF4-FFF2-40B4-BE49-F238E27FC236}">
                <a16:creationId xmlns:a16="http://schemas.microsoft.com/office/drawing/2014/main" id="{804D6A06-04F4-6B81-4C4D-FC938ED28A33}"/>
              </a:ext>
            </a:extLst>
          </p:cNvPr>
          <p:cNvPicPr>
            <a:picLocks noChangeAspect="1"/>
          </p:cNvPicPr>
          <p:nvPr/>
        </p:nvPicPr>
        <p:blipFill>
          <a:blip r:embed="rId4"/>
          <a:stretch>
            <a:fillRect/>
          </a:stretch>
        </p:blipFill>
        <p:spPr>
          <a:xfrm>
            <a:off x="12153678" y="4361038"/>
            <a:ext cx="5446058" cy="5904379"/>
          </a:xfrm>
          <a:prstGeom prst="rect">
            <a:avLst/>
          </a:prstGeom>
        </p:spPr>
      </p:pic>
      <p:pic>
        <p:nvPicPr>
          <p:cNvPr id="11" name="Picture 11" descr="Shape, circle&#10;&#10;Description automatically generated">
            <a:extLst>
              <a:ext uri="{FF2B5EF4-FFF2-40B4-BE49-F238E27FC236}">
                <a16:creationId xmlns:a16="http://schemas.microsoft.com/office/drawing/2014/main" id="{F5456B41-ED49-0245-3C04-25C01F2B7D90}"/>
              </a:ext>
            </a:extLst>
          </p:cNvPr>
          <p:cNvPicPr>
            <a:picLocks noChangeAspect="1"/>
          </p:cNvPicPr>
          <p:nvPr/>
        </p:nvPicPr>
        <p:blipFill>
          <a:blip r:embed="rId4"/>
          <a:stretch>
            <a:fillRect/>
          </a:stretch>
        </p:blipFill>
        <p:spPr>
          <a:xfrm>
            <a:off x="529969" y="4412786"/>
            <a:ext cx="5446058" cy="5904379"/>
          </a:xfrm>
          <a:prstGeom prst="rect">
            <a:avLst/>
          </a:prstGeom>
        </p:spPr>
      </p:pic>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What is Mindset?</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147D6E8-F0C8-B9C7-A7A0-36DF28A33548}"/>
              </a:ext>
            </a:extLst>
          </p:cNvPr>
          <p:cNvSpPr txBox="1"/>
          <p:nvPr/>
        </p:nvSpPr>
        <p:spPr>
          <a:xfrm>
            <a:off x="1197709" y="2493561"/>
            <a:ext cx="16496738"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457200" indent="-457200" algn="l">
              <a:buFont typeface="Arial"/>
              <a:buChar char="•"/>
            </a:pPr>
            <a:r>
              <a:rPr lang="en-US" sz="4500" b="0" dirty="0">
                <a:latin typeface="Arial" panose="020B0604020202020204" pitchFamily="34" charset="0"/>
                <a:cs typeface="Arial" panose="020B0604020202020204" pitchFamily="34" charset="0"/>
              </a:rPr>
              <a:t>Mindsets are related to our beliefs about ability</a:t>
            </a:r>
          </a:p>
          <a:p>
            <a:pPr marL="457200" indent="-457200" algn="l">
              <a:buFont typeface="Arial"/>
              <a:buChar char="•"/>
            </a:pPr>
            <a:r>
              <a:rPr lang="en-US" sz="4500" b="0" dirty="0">
                <a:latin typeface="Arial" panose="020B0604020202020204" pitchFamily="34" charset="0"/>
                <a:cs typeface="Arial" panose="020B0604020202020204" pitchFamily="34" charset="0"/>
              </a:rPr>
              <a:t>They create our mental model of the world</a:t>
            </a:r>
          </a:p>
        </p:txBody>
      </p:sp>
      <p:pic>
        <p:nvPicPr>
          <p:cNvPr id="8" name="Graphic 8" descr="Lock with solid fill">
            <a:extLst>
              <a:ext uri="{FF2B5EF4-FFF2-40B4-BE49-F238E27FC236}">
                <a16:creationId xmlns:a16="http://schemas.microsoft.com/office/drawing/2014/main" id="{B8747439-8844-FBE3-213B-D206E958F8E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953173" y="5620071"/>
            <a:ext cx="2850777" cy="2850777"/>
          </a:xfrm>
          <a:prstGeom prst="rect">
            <a:avLst/>
          </a:prstGeom>
        </p:spPr>
      </p:pic>
      <p:pic>
        <p:nvPicPr>
          <p:cNvPr id="10" name="Graphic 10" descr="Plant With Roots with solid fill">
            <a:extLst>
              <a:ext uri="{FF2B5EF4-FFF2-40B4-BE49-F238E27FC236}">
                <a16:creationId xmlns:a16="http://schemas.microsoft.com/office/drawing/2014/main" id="{C50958E3-8F52-3C54-4389-32C4B72BBC4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3752837" y="6023980"/>
            <a:ext cx="2545977" cy="2528047"/>
          </a:xfrm>
          <a:prstGeom prst="rect">
            <a:avLst/>
          </a:prstGeom>
        </p:spPr>
      </p:pic>
      <p:sp>
        <p:nvSpPr>
          <p:cNvPr id="14" name="TextBox 13">
            <a:extLst>
              <a:ext uri="{FF2B5EF4-FFF2-40B4-BE49-F238E27FC236}">
                <a16:creationId xmlns:a16="http://schemas.microsoft.com/office/drawing/2014/main" id="{4CA219B3-BE89-0BAA-CE83-95D3646AD8A5}"/>
              </a:ext>
            </a:extLst>
          </p:cNvPr>
          <p:cNvSpPr txBox="1"/>
          <p:nvPr/>
        </p:nvSpPr>
        <p:spPr>
          <a:xfrm>
            <a:off x="6130502" y="5352510"/>
            <a:ext cx="6261355" cy="20261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000" dirty="0">
                <a:solidFill>
                  <a:srgbClr val="FF0000"/>
                </a:solidFill>
                <a:latin typeface="Arial" panose="020B0604020202020204" pitchFamily="34" charset="0"/>
                <a:cs typeface="Arial" panose="020B0604020202020204" pitchFamily="34" charset="0"/>
              </a:rPr>
              <a:t>Fixed Mindset:</a:t>
            </a:r>
            <a:r>
              <a:rPr lang="en-US" sz="4000" dirty="0">
                <a:latin typeface="Arial" panose="020B0604020202020204" pitchFamily="34" charset="0"/>
                <a:cs typeface="Arial" panose="020B0604020202020204" pitchFamily="34" charset="0"/>
              </a:rPr>
              <a:t> </a:t>
            </a:r>
          </a:p>
          <a:p>
            <a:pPr algn="l"/>
            <a:r>
              <a:rPr lang="en-US" sz="4000" b="0" dirty="0">
                <a:latin typeface="Arial" panose="020B0604020202020204" pitchFamily="34" charset="0"/>
                <a:cs typeface="Arial" panose="020B0604020202020204" pitchFamily="34" charset="0"/>
              </a:rPr>
              <a:t>abilities cannot change</a:t>
            </a:r>
            <a:endParaRPr lang="en-US" sz="4000" dirty="0">
              <a:latin typeface="Arial" panose="020B0604020202020204" pitchFamily="34" charset="0"/>
              <a:cs typeface="Arial" panose="020B0604020202020204" pitchFamily="34" charset="0"/>
            </a:endParaRPr>
          </a:p>
          <a:p>
            <a:pPr algn="l"/>
            <a:endParaRPr lang="en-US" sz="45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252338B-6C1F-3342-48BE-0800B91B2520}"/>
              </a:ext>
            </a:extLst>
          </p:cNvPr>
          <p:cNvSpPr txBox="1"/>
          <p:nvPr/>
        </p:nvSpPr>
        <p:spPr>
          <a:xfrm>
            <a:off x="17729231" y="5318507"/>
            <a:ext cx="6960602" cy="20261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000" dirty="0">
                <a:solidFill>
                  <a:srgbClr val="00B050"/>
                </a:solidFill>
                <a:latin typeface="Arial" panose="020B0604020202020204" pitchFamily="34" charset="0"/>
                <a:cs typeface="Arial" panose="020B0604020202020204" pitchFamily="34" charset="0"/>
              </a:rPr>
              <a:t>Growth Mindset: </a:t>
            </a:r>
          </a:p>
          <a:p>
            <a:pPr algn="l"/>
            <a:r>
              <a:rPr lang="en-US" sz="4000" b="0" dirty="0">
                <a:latin typeface="Arial" panose="020B0604020202020204" pitchFamily="34" charset="0"/>
                <a:cs typeface="Arial" panose="020B0604020202020204" pitchFamily="34" charset="0"/>
              </a:rPr>
              <a:t>abilities can develop</a:t>
            </a:r>
            <a:endParaRPr lang="en-US" sz="4000" dirty="0">
              <a:latin typeface="Arial" panose="020B0604020202020204" pitchFamily="34" charset="0"/>
              <a:cs typeface="Arial" panose="020B0604020202020204" pitchFamily="34" charset="0"/>
            </a:endParaRPr>
          </a:p>
          <a:p>
            <a:pPr algn="l"/>
            <a:endParaRPr lang="en-US" sz="45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694E856-6532-C639-8F3B-BE2973ACCC70}"/>
              </a:ext>
            </a:extLst>
          </p:cNvPr>
          <p:cNvSpPr txBox="1"/>
          <p:nvPr/>
        </p:nvSpPr>
        <p:spPr>
          <a:xfrm>
            <a:off x="661966" y="10078478"/>
            <a:ext cx="9912363" cy="1487587"/>
          </a:xfrm>
          <a:prstGeom prst="rect">
            <a:avLst/>
          </a:prstGeom>
          <a:solidFill>
            <a:srgbClr val="F6CC2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b="0" dirty="0">
                <a:latin typeface="Arial" panose="020B0604020202020204" pitchFamily="34" charset="0"/>
                <a:cs typeface="Arial" panose="020B0604020202020204" pitchFamily="34" charset="0"/>
              </a:rPr>
              <a:t>It is not all or nothing, most people have probably experienced both fixed and growth mindset in relation to different abilities and life domains.</a:t>
            </a:r>
            <a:endParaRPr lang="en-US" dirty="0">
              <a:latin typeface="Arial" panose="020B0604020202020204" pitchFamily="34" charset="0"/>
              <a:cs typeface="Arial" panose="020B0604020202020204" pitchFamily="34" charset="0"/>
            </a:endParaRPr>
          </a:p>
        </p:txBody>
      </p:sp>
      <p:sp>
        <p:nvSpPr>
          <p:cNvPr id="13" name="TextBox 12"/>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2 min</a:t>
            </a: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55304" y="473030"/>
            <a:ext cx="2743200" cy="354634"/>
          </a:xfrm>
          <a:prstGeom prst="rect">
            <a:avLst/>
          </a:prstGeom>
        </p:spPr>
      </p:pic>
    </p:spTree>
    <p:custDataLst>
      <p:tags r:id="rId1"/>
    </p:custDataLst>
    <p:extLst>
      <p:ext uri="{BB962C8B-B14F-4D97-AF65-F5344CB8AC3E}">
        <p14:creationId xmlns:p14="http://schemas.microsoft.com/office/powerpoint/2010/main" val="397606340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Dweck's Research: Impact of Mindsets on Learning</a:t>
            </a:r>
          </a:p>
        </p:txBody>
      </p:sp>
      <p:sp>
        <p:nvSpPr>
          <p:cNvPr id="6" name="TextBox 5">
            <a:extLst>
              <a:ext uri="{FF2B5EF4-FFF2-40B4-BE49-F238E27FC236}">
                <a16:creationId xmlns:a16="http://schemas.microsoft.com/office/drawing/2014/main" id="{D147D6E8-F0C8-B9C7-A7A0-36DF28A33548}"/>
              </a:ext>
            </a:extLst>
          </p:cNvPr>
          <p:cNvSpPr txBox="1"/>
          <p:nvPr/>
        </p:nvSpPr>
        <p:spPr>
          <a:xfrm>
            <a:off x="1057242" y="3235906"/>
            <a:ext cx="21947279"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500" dirty="0">
                <a:solidFill>
                  <a:srgbClr val="FF0000"/>
                </a:solidFill>
                <a:latin typeface="Arial" panose="020B0604020202020204" pitchFamily="34" charset="0"/>
                <a:cs typeface="Arial" panose="020B0604020202020204" pitchFamily="34" charset="0"/>
              </a:rPr>
              <a:t>Fixed Mindset:</a:t>
            </a:r>
            <a:endParaRPr lang="en-US" dirty="0">
              <a:latin typeface="Arial" panose="020B0604020202020204" pitchFamily="34" charset="0"/>
              <a:cs typeface="Arial" panose="020B0604020202020204" pitchFamily="34" charset="0"/>
            </a:endParaRPr>
          </a:p>
          <a:p>
            <a:pPr algn="l"/>
            <a:r>
              <a:rPr lang="en-US" sz="4500" b="0" dirty="0">
                <a:latin typeface="Arial" panose="020B0604020202020204" pitchFamily="34" charset="0"/>
                <a:cs typeface="Arial" panose="020B0604020202020204" pitchFamily="34" charset="0"/>
              </a:rPr>
              <a:t>If people are either clever or not clever, then failure means that people are not clever enough. Even though they could learn they give up. Feel depressed and anxious about their personal abilities and do not persevere with difficult tasks. </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D2E4304-78FF-0926-DFFC-07AA1D19C6E5}"/>
              </a:ext>
            </a:extLst>
          </p:cNvPr>
          <p:cNvSpPr txBox="1"/>
          <p:nvPr/>
        </p:nvSpPr>
        <p:spPr>
          <a:xfrm>
            <a:off x="1057242" y="6857138"/>
            <a:ext cx="21947279"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500" dirty="0">
                <a:solidFill>
                  <a:srgbClr val="00B050"/>
                </a:solidFill>
                <a:latin typeface="Arial" panose="020B0604020202020204" pitchFamily="34" charset="0"/>
                <a:cs typeface="Arial" panose="020B0604020202020204" pitchFamily="34" charset="0"/>
              </a:rPr>
              <a:t>Growth Mindset:</a:t>
            </a:r>
            <a:endParaRPr lang="en-US" dirty="0">
              <a:solidFill>
                <a:srgbClr val="00B050"/>
              </a:solidFill>
              <a:latin typeface="Arial" panose="020B0604020202020204" pitchFamily="34" charset="0"/>
              <a:cs typeface="Arial" panose="020B0604020202020204" pitchFamily="34" charset="0"/>
            </a:endParaRPr>
          </a:p>
          <a:p>
            <a:pPr algn="l"/>
            <a:r>
              <a:rPr lang="en-US" sz="4500" b="0" dirty="0">
                <a:latin typeface="Arial" panose="020B0604020202020204" pitchFamily="34" charset="0"/>
                <a:cs typeface="Arial" panose="020B0604020202020204" pitchFamily="34" charset="0"/>
              </a:rPr>
              <a:t>Failure is an opportunity to learn and tryout new strategies. No skill or trait is fixed and you can always improve your performance. Previous performance does not predict a person's potential. Failure is not a setback.</a:t>
            </a:r>
          </a:p>
        </p:txBody>
      </p:sp>
      <p:sp>
        <p:nvSpPr>
          <p:cNvPr id="5" name="TextBox 4"/>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2 min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4950" y="476306"/>
            <a:ext cx="2743200" cy="354634"/>
          </a:xfrm>
          <a:prstGeom prst="rect">
            <a:avLst/>
          </a:prstGeom>
        </p:spPr>
      </p:pic>
    </p:spTree>
    <p:custDataLst>
      <p:tags r:id="rId1"/>
    </p:custDataLst>
    <p:extLst>
      <p:ext uri="{BB962C8B-B14F-4D97-AF65-F5344CB8AC3E}">
        <p14:creationId xmlns:p14="http://schemas.microsoft.com/office/powerpoint/2010/main" val="19426688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Growth Mindset Discussion Questions</a:t>
            </a:r>
            <a:br>
              <a:rPr lang="en-GB" dirty="0">
                <a:latin typeface="Arial" panose="020B0604020202020204" pitchFamily="34" charset="0"/>
                <a:cs typeface="Arial" panose="020B0604020202020204" pitchFamily="34" charset="0"/>
              </a:rPr>
            </a:br>
            <a:r>
              <a:rPr lang="en-GB" sz="2000" b="0" dirty="0">
                <a:latin typeface="Arial" panose="020B0604020202020204" pitchFamily="34" charset="0"/>
                <a:cs typeface="Arial" panose="020B0604020202020204" pitchFamily="34" charset="0"/>
              </a:rPr>
              <a:t>(adapted from Mindset by Carol Dweck)</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b="0"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D3AA45E-E2B3-24F4-DFFF-BA86C98D4A3F}"/>
              </a:ext>
            </a:extLst>
          </p:cNvPr>
          <p:cNvSpPr txBox="1"/>
          <p:nvPr/>
        </p:nvSpPr>
        <p:spPr>
          <a:xfrm>
            <a:off x="954628" y="4828781"/>
            <a:ext cx="21922165" cy="60272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GB" sz="3500" b="0" dirty="0">
                <a:latin typeface="Arial" panose="020B0604020202020204" pitchFamily="34" charset="0"/>
                <a:cs typeface="Arial" panose="020B0604020202020204" pitchFamily="34" charset="0"/>
              </a:rPr>
              <a:t>How did your parents and/or teachers praise you as you were growing up? </a:t>
            </a:r>
            <a:endParaRPr lang="en-US" sz="3500" dirty="0">
              <a:latin typeface="Arial" panose="020B0604020202020204" pitchFamily="34" charset="0"/>
              <a:cs typeface="Arial" panose="020B0604020202020204" pitchFamily="34" charset="0"/>
            </a:endParaRPr>
          </a:p>
          <a:p>
            <a:pPr marL="457200" indent="-457200" algn="l">
              <a:buFont typeface="Arial"/>
              <a:buChar char="•"/>
            </a:pPr>
            <a:r>
              <a:rPr lang="en-GB" sz="3500" b="0" dirty="0">
                <a:latin typeface="Arial" panose="020B0604020202020204" pitchFamily="34" charset="0"/>
                <a:cs typeface="Arial" panose="020B0604020202020204" pitchFamily="34" charset="0"/>
              </a:rPr>
              <a:t>Did they tell you how “clever” you were or did they focus on how hard you worked? </a:t>
            </a:r>
            <a:endParaRPr lang="en-US" sz="3500" dirty="0">
              <a:latin typeface="Arial" panose="020B0604020202020204" pitchFamily="34" charset="0"/>
              <a:cs typeface="Arial" panose="020B0604020202020204" pitchFamily="34" charset="0"/>
            </a:endParaRPr>
          </a:p>
          <a:p>
            <a:pPr marL="457200" indent="-457200" algn="l">
              <a:buFont typeface="Arial"/>
              <a:buChar char="•"/>
            </a:pPr>
            <a:r>
              <a:rPr lang="en-GB" sz="3500" b="0" dirty="0">
                <a:latin typeface="Arial" panose="020B0604020202020204" pitchFamily="34" charset="0"/>
                <a:cs typeface="Arial" panose="020B0604020202020204" pitchFamily="34" charset="0"/>
              </a:rPr>
              <a:t>How do you praise others? </a:t>
            </a:r>
            <a:endParaRPr lang="en-US" sz="3500" dirty="0">
              <a:latin typeface="Arial" panose="020B0604020202020204" pitchFamily="34" charset="0"/>
              <a:cs typeface="Arial" panose="020B0604020202020204" pitchFamily="34" charset="0"/>
            </a:endParaRPr>
          </a:p>
          <a:p>
            <a:pPr marL="457200" indent="-457200" algn="l">
              <a:buFont typeface="Arial"/>
              <a:buChar char="•"/>
            </a:pPr>
            <a:r>
              <a:rPr lang="en-GB" sz="3500" b="0" dirty="0">
                <a:latin typeface="Arial" panose="020B0604020202020204" pitchFamily="34" charset="0"/>
                <a:cs typeface="Arial" panose="020B0604020202020204" pitchFamily="34" charset="0"/>
              </a:rPr>
              <a:t>Is there someone in your life (a parent, teacher, friend, supervisor) with a fixed mindset – someone who won’t take risks, who can’t admit mistakes, who falls apart or gets defensive after setbacks? Do you understand that person better now? </a:t>
            </a:r>
          </a:p>
          <a:p>
            <a:pPr marL="457200" indent="-457200" algn="l">
              <a:buFont typeface="Arial"/>
              <a:buChar char="•"/>
            </a:pPr>
            <a:r>
              <a:rPr lang="en-GB" sz="3500" b="0" dirty="0">
                <a:latin typeface="Arial" panose="020B0604020202020204" pitchFamily="34" charset="0"/>
                <a:cs typeface="Arial" panose="020B0604020202020204" pitchFamily="34" charset="0"/>
              </a:rPr>
              <a:t>How do you act toward others in your work, your fellow postdocs, and so on? Do you focus on being smarter than others? Or, do you take advantage of the learning opportunities available to you through your peers? </a:t>
            </a:r>
            <a:endParaRPr lang="en-US" sz="3500" dirty="0">
              <a:latin typeface="Arial" panose="020B0604020202020204" pitchFamily="34" charset="0"/>
              <a:cs typeface="Arial" panose="020B0604020202020204" pitchFamily="34" charset="0"/>
            </a:endParaRPr>
          </a:p>
          <a:p>
            <a:pPr marL="457200" indent="-457200" algn="l">
              <a:buFont typeface="Arial"/>
              <a:buChar char="•"/>
            </a:pPr>
            <a:r>
              <a:rPr lang="en-GB" sz="3500" b="0" dirty="0">
                <a:latin typeface="Arial" panose="020B0604020202020204" pitchFamily="34" charset="0"/>
                <a:cs typeface="Arial" panose="020B0604020202020204" pitchFamily="34" charset="0"/>
              </a:rPr>
              <a:t>Have you experienced a difficult transition in your life where you fell into a fixed mindset and lost confidence in your abilities? How does this relate to your career situation at the moment?</a:t>
            </a:r>
            <a:endParaRPr lang="en-US" sz="3500" dirty="0">
              <a:latin typeface="Arial" panose="020B0604020202020204" pitchFamily="34" charset="0"/>
              <a:cs typeface="Arial" panose="020B0604020202020204" pitchFamily="34" charset="0"/>
            </a:endParaRPr>
          </a:p>
          <a:p>
            <a:pPr algn="l">
              <a:buFont typeface="Arial"/>
            </a:pPr>
            <a:endParaRPr lang="en-GB" sz="3500" b="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4DCFCAC-4435-0C36-EFD5-076E573221FC}"/>
              </a:ext>
            </a:extLst>
          </p:cNvPr>
          <p:cNvSpPr/>
          <p:nvPr/>
        </p:nvSpPr>
        <p:spPr>
          <a:xfrm>
            <a:off x="955339" y="2381374"/>
            <a:ext cx="4479961" cy="127727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5760" tIns="365760" rIns="365760" bIns="365760" numCol="1" spcCol="38100" rtlCol="0" fromWordArt="0" anchor="ctr"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r>
              <a:rPr lang="en-US" sz="3500" b="0" dirty="0">
                <a:solidFill>
                  <a:schemeClr val="tx1"/>
                </a:solidFill>
                <a:latin typeface="Arial" panose="020B0604020202020204" pitchFamily="34" charset="0"/>
                <a:ea typeface="+mn-ea"/>
                <a:cs typeface="Arial" panose="020B0604020202020204" pitchFamily="34" charset="0"/>
              </a:rPr>
              <a:t>Discuss</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10 min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5302" y="473597"/>
            <a:ext cx="2743200" cy="354634"/>
          </a:xfrm>
          <a:prstGeom prst="rect">
            <a:avLst/>
          </a:prstGeom>
        </p:spPr>
      </p:pic>
    </p:spTree>
    <p:custDataLst>
      <p:tags r:id="rId1"/>
    </p:custDataLst>
    <p:extLst>
      <p:ext uri="{BB962C8B-B14F-4D97-AF65-F5344CB8AC3E}">
        <p14:creationId xmlns:p14="http://schemas.microsoft.com/office/powerpoint/2010/main" val="322313365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Mindset Matters</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D3AA45E-E2B3-24F4-DFFF-BA86C98D4A3F}"/>
              </a:ext>
            </a:extLst>
          </p:cNvPr>
          <p:cNvSpPr txBox="1"/>
          <p:nvPr/>
        </p:nvSpPr>
        <p:spPr>
          <a:xfrm>
            <a:off x="1046090" y="2333315"/>
            <a:ext cx="21922165" cy="55656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GB" sz="6000" b="0" i="1" dirty="0">
                <a:latin typeface="Arial" panose="020B0604020202020204" pitchFamily="34" charset="0"/>
                <a:cs typeface="Arial" panose="020B0604020202020204" pitchFamily="34" charset="0"/>
              </a:rPr>
              <a:t>"The distinguishing feature of geniuses is their passion and dedication to their craft, and particularly, the way in which they identify, confront and take pains to remedy their weaknesses."</a:t>
            </a:r>
            <a:endParaRPr lang="en-US" sz="6000" i="1" dirty="0">
              <a:latin typeface="Arial" panose="020B0604020202020204" pitchFamily="34" charset="0"/>
              <a:cs typeface="Arial" panose="020B0604020202020204" pitchFamily="34" charset="0"/>
            </a:endParaRPr>
          </a:p>
          <a:p>
            <a:pPr algn="l"/>
            <a:r>
              <a:rPr lang="en-GB" sz="3500" dirty="0">
                <a:latin typeface="Arial" panose="020B0604020202020204" pitchFamily="34" charset="0"/>
                <a:cs typeface="Arial" panose="020B0604020202020204" pitchFamily="34" charset="0"/>
              </a:rPr>
              <a:t>Good, Rattan, and Dweck</a:t>
            </a:r>
            <a:endParaRPr lang="en-GB" dirty="0">
              <a:latin typeface="Arial" panose="020B0604020202020204" pitchFamily="34" charset="0"/>
              <a:cs typeface="Arial" panose="020B0604020202020204" pitchFamily="34" charset="0"/>
            </a:endParaRPr>
          </a:p>
          <a:p>
            <a:pPr algn="l"/>
            <a:endParaRPr lang="en-GB" sz="3500" dirty="0">
              <a:latin typeface="Arial" panose="020B0604020202020204" pitchFamily="34" charset="0"/>
              <a:cs typeface="Arial" panose="020B0604020202020204" pitchFamily="34" charset="0"/>
            </a:endParaRPr>
          </a:p>
          <a:p>
            <a:pPr algn="l"/>
            <a:r>
              <a:rPr lang="en-GB" sz="3500" b="0" dirty="0">
                <a:latin typeface="Arial" panose="020B0604020202020204" pitchFamily="34" charset="0"/>
                <a:cs typeface="Arial" panose="020B0604020202020204" pitchFamily="34" charset="0"/>
              </a:rPr>
              <a:t>Dweck's research demonstrates </a:t>
            </a:r>
            <a:endParaRPr lang="en-GB" dirty="0" err="1">
              <a:latin typeface="Arial" panose="020B0604020202020204" pitchFamily="34" charset="0"/>
              <a:cs typeface="Arial" panose="020B0604020202020204" pitchFamily="34" charset="0"/>
            </a:endParaRPr>
          </a:p>
          <a:p>
            <a:pPr algn="l"/>
            <a:r>
              <a:rPr lang="en-GB" sz="3500" b="0" dirty="0">
                <a:latin typeface="Arial" panose="020B0604020202020204" pitchFamily="34" charset="0"/>
                <a:cs typeface="Arial" panose="020B0604020202020204" pitchFamily="34" charset="0"/>
              </a:rPr>
              <a:t>that knowing about the growth mindset </a:t>
            </a:r>
            <a:endParaRPr lang="en-GB" dirty="0">
              <a:latin typeface="Arial" panose="020B0604020202020204" pitchFamily="34" charset="0"/>
              <a:cs typeface="Arial" panose="020B0604020202020204" pitchFamily="34" charset="0"/>
            </a:endParaRPr>
          </a:p>
          <a:p>
            <a:pPr algn="l"/>
            <a:r>
              <a:rPr lang="en-GB" sz="3500" b="0" dirty="0">
                <a:latin typeface="Arial" panose="020B0604020202020204" pitchFamily="34" charset="0"/>
                <a:cs typeface="Arial" panose="020B0604020202020204" pitchFamily="34" charset="0"/>
              </a:rPr>
              <a:t>helps people to learn and develop. </a:t>
            </a:r>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2 min</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8767" y="473524"/>
            <a:ext cx="2743200" cy="354634"/>
          </a:xfrm>
          <a:prstGeom prst="rect">
            <a:avLst/>
          </a:prstGeom>
        </p:spPr>
      </p:pic>
    </p:spTree>
    <p:custDataLst>
      <p:tags r:id="rId1"/>
    </p:custDataLst>
    <p:extLst>
      <p:ext uri="{BB962C8B-B14F-4D97-AF65-F5344CB8AC3E}">
        <p14:creationId xmlns:p14="http://schemas.microsoft.com/office/powerpoint/2010/main" val="70163456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Fixed Mindset examples we can change</a:t>
            </a:r>
            <a:endParaRPr lang="en-US"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58DEEE26-1C2F-4FBC-9A96-A6222A2BDDAF}"/>
              </a:ext>
            </a:extLst>
          </p:cNvPr>
          <p:cNvGrpSpPr/>
          <p:nvPr/>
        </p:nvGrpSpPr>
        <p:grpSpPr>
          <a:xfrm>
            <a:off x="964800" y="2414611"/>
            <a:ext cx="22427983" cy="1487587"/>
            <a:chOff x="964800" y="2414611"/>
            <a:chExt cx="22427983" cy="1487587"/>
          </a:xfrm>
        </p:grpSpPr>
        <p:sp>
          <p:nvSpPr>
            <p:cNvPr id="6" name="Rectangle 5">
              <a:extLst>
                <a:ext uri="{FF2B5EF4-FFF2-40B4-BE49-F238E27FC236}">
                  <a16:creationId xmlns:a16="http://schemas.microsoft.com/office/drawing/2014/main" id="{59FEE23E-C460-465F-A6E4-FA72B3A0B660}"/>
                </a:ext>
              </a:extLst>
            </p:cNvPr>
            <p:cNvSpPr/>
            <p:nvPr/>
          </p:nvSpPr>
          <p:spPr>
            <a:xfrm>
              <a:off x="964800" y="2606446"/>
              <a:ext cx="21268557" cy="120032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5760" tIns="365760" rIns="365760" bIns="365760" numCol="1" spcCol="38100" rtlCol="0" fromWordArt="0" anchor="ctr"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5E4CEE0-896D-F6FB-BB28-3F33E73304E0}"/>
                </a:ext>
              </a:extLst>
            </p:cNvPr>
            <p:cNvSpPr txBox="1"/>
            <p:nvPr/>
          </p:nvSpPr>
          <p:spPr>
            <a:xfrm>
              <a:off x="964800" y="2414611"/>
              <a:ext cx="22427983"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500" b="0" dirty="0">
                  <a:latin typeface="Arial" panose="020B0604020202020204" pitchFamily="34" charset="0"/>
                  <a:cs typeface="Arial" panose="020B0604020202020204" pitchFamily="34" charset="0"/>
                </a:rPr>
                <a:t>Choose a fixed mindset phrase from the list below and turn it into a growth mindset phrase. Work in pairs. </a:t>
              </a:r>
              <a:endParaRPr lang="en-US" sz="4500" dirty="0">
                <a:latin typeface="Arial" panose="020B0604020202020204" pitchFamily="34" charset="0"/>
                <a:cs typeface="Arial" panose="020B0604020202020204" pitchFamily="34" charset="0"/>
              </a:endParaRPr>
            </a:p>
          </p:txBody>
        </p:sp>
      </p:grpSp>
      <p:sp>
        <p:nvSpPr>
          <p:cNvPr id="5" name="TextBox 4">
            <a:extLst>
              <a:ext uri="{FF2B5EF4-FFF2-40B4-BE49-F238E27FC236}">
                <a16:creationId xmlns:a16="http://schemas.microsoft.com/office/drawing/2014/main" id="{DEFD8CBB-3E81-EA06-8EA6-6BB947B443CA}"/>
              </a:ext>
            </a:extLst>
          </p:cNvPr>
          <p:cNvSpPr txBox="1"/>
          <p:nvPr/>
        </p:nvSpPr>
        <p:spPr>
          <a:xfrm>
            <a:off x="2468280" y="4707922"/>
            <a:ext cx="17813350"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5000" dirty="0">
                <a:solidFill>
                  <a:srgbClr val="00AEEF"/>
                </a:solidFill>
                <a:latin typeface="Arial" panose="020B0604020202020204" pitchFamily="34" charset="0"/>
                <a:cs typeface="Arial" panose="020B0604020202020204" pitchFamily="34" charset="0"/>
              </a:rPr>
              <a:t>I always struggle with interviews</a:t>
            </a:r>
          </a:p>
          <a:p>
            <a:pPr algn="l"/>
            <a:r>
              <a:rPr lang="en-US" sz="5000" dirty="0">
                <a:solidFill>
                  <a:srgbClr val="002060"/>
                </a:solidFill>
                <a:latin typeface="Arial" panose="020B0604020202020204" pitchFamily="34" charset="0"/>
                <a:cs typeface="Arial" panose="020B0604020202020204" pitchFamily="34" charset="0"/>
              </a:rPr>
              <a:t>Networking is too hard </a:t>
            </a:r>
          </a:p>
          <a:p>
            <a:pPr algn="l"/>
            <a:r>
              <a:rPr lang="en-US" sz="5000" dirty="0">
                <a:solidFill>
                  <a:srgbClr val="00AEEF"/>
                </a:solidFill>
                <a:latin typeface="Arial" panose="020B0604020202020204" pitchFamily="34" charset="0"/>
                <a:cs typeface="Arial" panose="020B0604020202020204" pitchFamily="34" charset="0"/>
              </a:rPr>
              <a:t>There is no point trying to get a different job if I might fail</a:t>
            </a:r>
          </a:p>
          <a:p>
            <a:pPr algn="l"/>
            <a:r>
              <a:rPr lang="en-US" sz="5000" dirty="0">
                <a:solidFill>
                  <a:srgbClr val="002060"/>
                </a:solidFill>
                <a:latin typeface="Arial" panose="020B0604020202020204" pitchFamily="34" charset="0"/>
                <a:cs typeface="Arial" panose="020B0604020202020204" pitchFamily="34" charset="0"/>
              </a:rPr>
              <a:t>I can't make this any better; it is what it is</a:t>
            </a:r>
          </a:p>
          <a:p>
            <a:pPr algn="l"/>
            <a:r>
              <a:rPr lang="en-US" sz="5000" dirty="0">
                <a:solidFill>
                  <a:srgbClr val="00AEEF"/>
                </a:solidFill>
                <a:latin typeface="Arial" panose="020B0604020202020204" pitchFamily="34" charset="0"/>
                <a:cs typeface="Arial" panose="020B0604020202020204" pitchFamily="34" charset="0"/>
              </a:rPr>
              <a:t>It's too late to change careers now</a:t>
            </a:r>
          </a:p>
          <a:p>
            <a:pPr algn="l"/>
            <a:endParaRPr lang="en-US" sz="5000" dirty="0">
              <a:solidFill>
                <a:srgbClr val="002060"/>
              </a:solidFill>
              <a:latin typeface="Arial" panose="020B0604020202020204" pitchFamily="34" charset="0"/>
              <a:cs typeface="Arial" panose="020B0604020202020204" pitchFamily="34" charset="0"/>
            </a:endParaRPr>
          </a:p>
          <a:p>
            <a:pPr algn="l"/>
            <a:endParaRPr lang="en-US" b="0"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D1EAD87-6C04-A28C-3CCF-1508AF3FA7B3}"/>
              </a:ext>
            </a:extLst>
          </p:cNvPr>
          <p:cNvSpPr txBox="1"/>
          <p:nvPr/>
        </p:nvSpPr>
        <p:spPr>
          <a:xfrm>
            <a:off x="866496" y="9319845"/>
            <a:ext cx="22427983" cy="7950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500" b="0" dirty="0">
                <a:latin typeface="Arial" panose="020B0604020202020204" pitchFamily="34" charset="0"/>
                <a:cs typeface="Arial" panose="020B0604020202020204" pitchFamily="34" charset="0"/>
              </a:rPr>
              <a:t>Share your examples with each other. </a:t>
            </a:r>
            <a:endParaRPr lang="en-US" sz="4500" dirty="0">
              <a:latin typeface="Arial" panose="020B0604020202020204" pitchFamily="34" charset="0"/>
              <a:cs typeface="Arial" panose="020B0604020202020204" pitchFamily="34" charset="0"/>
            </a:endParaRPr>
          </a:p>
        </p:txBody>
      </p:sp>
      <p:sp>
        <p:nvSpPr>
          <p:cNvPr id="8" name="TextBox 7"/>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5 min</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2234" y="476199"/>
            <a:ext cx="2743200" cy="354634"/>
          </a:xfrm>
          <a:prstGeom prst="rect">
            <a:avLst/>
          </a:prstGeom>
        </p:spPr>
      </p:pic>
    </p:spTree>
    <p:custDataLst>
      <p:tags r:id="rId1"/>
    </p:custDataLst>
    <p:extLst>
      <p:ext uri="{BB962C8B-B14F-4D97-AF65-F5344CB8AC3E}">
        <p14:creationId xmlns:p14="http://schemas.microsoft.com/office/powerpoint/2010/main" val="290531470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 Tips for Adopting a Growth Mindset</a:t>
            </a:r>
            <a:endParaRPr lang="en-US" dirty="0"/>
          </a:p>
        </p:txBody>
      </p:sp>
      <p:sp>
        <p:nvSpPr>
          <p:cNvPr id="5" name="TextBox 4">
            <a:extLst>
              <a:ext uri="{FF2B5EF4-FFF2-40B4-BE49-F238E27FC236}">
                <a16:creationId xmlns:a16="http://schemas.microsoft.com/office/drawing/2014/main" id="{DEFD8CBB-3E81-EA06-8EA6-6BB947B443CA}"/>
              </a:ext>
            </a:extLst>
          </p:cNvPr>
          <p:cNvSpPr txBox="1"/>
          <p:nvPr/>
        </p:nvSpPr>
        <p:spPr>
          <a:xfrm>
            <a:off x="1210685" y="2654678"/>
            <a:ext cx="21369350" cy="148758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5000" b="0" dirty="0">
                <a:latin typeface="Arial"/>
                <a:cs typeface="Arial"/>
              </a:rPr>
              <a:t>• </a:t>
            </a:r>
            <a:r>
              <a:rPr lang="en-US" sz="5000" dirty="0">
                <a:solidFill>
                  <a:srgbClr val="0070C0"/>
                </a:solidFill>
                <a:latin typeface="Arial"/>
                <a:cs typeface="Arial"/>
              </a:rPr>
              <a:t>Observe</a:t>
            </a:r>
            <a:r>
              <a:rPr lang="en-US" sz="5000" b="0" dirty="0">
                <a:solidFill>
                  <a:srgbClr val="0070C0"/>
                </a:solidFill>
                <a:latin typeface="Arial"/>
                <a:cs typeface="Arial"/>
              </a:rPr>
              <a:t> </a:t>
            </a:r>
            <a:r>
              <a:rPr lang="en-US" sz="5000" b="0" dirty="0">
                <a:latin typeface="Arial"/>
                <a:cs typeface="Arial"/>
              </a:rPr>
              <a:t>the mindset you adopt</a:t>
            </a:r>
            <a:endParaRPr lang="en-US" dirty="0">
              <a:latin typeface="Arial"/>
              <a:cs typeface="Arial"/>
            </a:endParaRPr>
          </a:p>
          <a:p>
            <a:pPr algn="l"/>
            <a:endParaRPr lang="en-US" sz="5000" b="0" dirty="0">
              <a:latin typeface="Arial" panose="020B0604020202020204" pitchFamily="34" charset="0"/>
              <a:cs typeface="Arial" panose="020B0604020202020204" pitchFamily="34" charset="0"/>
            </a:endParaRPr>
          </a:p>
          <a:p>
            <a:pPr algn="l"/>
            <a:r>
              <a:rPr lang="en-US" sz="5000" b="0" dirty="0">
                <a:latin typeface="Arial"/>
                <a:cs typeface="Arial"/>
              </a:rPr>
              <a:t>• You can </a:t>
            </a:r>
            <a:r>
              <a:rPr lang="en-US" sz="5000" dirty="0">
                <a:solidFill>
                  <a:srgbClr val="00AEEF"/>
                </a:solidFill>
                <a:latin typeface="Arial"/>
                <a:cs typeface="Arial"/>
              </a:rPr>
              <a:t>choose</a:t>
            </a:r>
            <a:r>
              <a:rPr lang="en-US" sz="5000" b="0" dirty="0">
                <a:latin typeface="Arial"/>
                <a:cs typeface="Arial"/>
              </a:rPr>
              <a:t> to adopt a growth mindset</a:t>
            </a:r>
            <a:endParaRPr lang="en-US" dirty="0">
              <a:latin typeface="Arial"/>
              <a:cs typeface="Arial"/>
            </a:endParaRPr>
          </a:p>
          <a:p>
            <a:pPr algn="l"/>
            <a:endParaRPr lang="en-US" sz="5000" b="0" dirty="0">
              <a:latin typeface="Arial" panose="020B0604020202020204" pitchFamily="34" charset="0"/>
              <a:cs typeface="Arial" panose="020B0604020202020204" pitchFamily="34" charset="0"/>
            </a:endParaRPr>
          </a:p>
          <a:p>
            <a:pPr algn="l"/>
            <a:r>
              <a:rPr lang="en-US" sz="5000" b="0" dirty="0">
                <a:latin typeface="Arial"/>
                <a:cs typeface="Arial"/>
              </a:rPr>
              <a:t>• When you meet challenges </a:t>
            </a:r>
            <a:r>
              <a:rPr lang="en-US" sz="5000" dirty="0">
                <a:solidFill>
                  <a:srgbClr val="0070C0"/>
                </a:solidFill>
                <a:latin typeface="Arial"/>
                <a:cs typeface="Arial"/>
              </a:rPr>
              <a:t>remind</a:t>
            </a:r>
            <a:r>
              <a:rPr lang="en-US" sz="5000" b="0" dirty="0">
                <a:latin typeface="Arial"/>
                <a:cs typeface="Arial"/>
              </a:rPr>
              <a:t> yourself about the growth mindset</a:t>
            </a:r>
          </a:p>
          <a:p>
            <a:pPr algn="l"/>
            <a:endParaRPr lang="en-US" sz="5000" b="0" dirty="0">
              <a:latin typeface="Arial" panose="020B0604020202020204" pitchFamily="34" charset="0"/>
              <a:cs typeface="Arial" panose="020B0604020202020204" pitchFamily="34" charset="0"/>
            </a:endParaRPr>
          </a:p>
          <a:p>
            <a:pPr algn="l"/>
            <a:r>
              <a:rPr lang="en-US" sz="5000" b="0" dirty="0">
                <a:latin typeface="Arial"/>
                <a:cs typeface="Arial"/>
              </a:rPr>
              <a:t>• Aim for </a:t>
            </a:r>
            <a:r>
              <a:rPr lang="en-US" sz="5000" dirty="0">
                <a:solidFill>
                  <a:srgbClr val="00AEEF"/>
                </a:solidFill>
                <a:latin typeface="Arial"/>
                <a:cs typeface="Arial"/>
              </a:rPr>
              <a:t>progress</a:t>
            </a:r>
            <a:r>
              <a:rPr lang="en-US" sz="5000" b="0" dirty="0">
                <a:latin typeface="Arial"/>
                <a:cs typeface="Arial"/>
              </a:rPr>
              <a:t> rather than </a:t>
            </a:r>
            <a:r>
              <a:rPr lang="en-US" sz="5000" dirty="0">
                <a:solidFill>
                  <a:srgbClr val="FF0000"/>
                </a:solidFill>
                <a:latin typeface="Arial"/>
                <a:cs typeface="Arial"/>
              </a:rPr>
              <a:t>perfection</a:t>
            </a:r>
            <a:endParaRPr lang="en-US" dirty="0">
              <a:solidFill>
                <a:srgbClr val="FF0000"/>
              </a:solidFill>
              <a:latin typeface="Arial"/>
              <a:cs typeface="Arial"/>
            </a:endParaRPr>
          </a:p>
          <a:p>
            <a:pPr algn="l"/>
            <a:endParaRPr lang="en-US" sz="5000" b="0" dirty="0">
              <a:latin typeface="Arial" panose="020B0604020202020204" pitchFamily="34" charset="0"/>
              <a:cs typeface="Arial" panose="020B0604020202020204" pitchFamily="34" charset="0"/>
            </a:endParaRPr>
          </a:p>
          <a:p>
            <a:pPr algn="l"/>
            <a:r>
              <a:rPr lang="en-US" sz="5000" b="0" dirty="0">
                <a:latin typeface="Arial"/>
                <a:cs typeface="Arial"/>
              </a:rPr>
              <a:t>• </a:t>
            </a:r>
            <a:r>
              <a:rPr lang="en-US" sz="5000" dirty="0">
                <a:solidFill>
                  <a:srgbClr val="0070C0"/>
                </a:solidFill>
                <a:latin typeface="Arial"/>
                <a:cs typeface="Arial"/>
              </a:rPr>
              <a:t>Learning</a:t>
            </a:r>
            <a:r>
              <a:rPr lang="en-US" sz="5000" b="0" dirty="0">
                <a:latin typeface="Arial"/>
                <a:cs typeface="Arial"/>
              </a:rPr>
              <a:t> rather than </a:t>
            </a:r>
            <a:r>
              <a:rPr lang="en-US" sz="5000" dirty="0">
                <a:solidFill>
                  <a:srgbClr val="FF0000"/>
                </a:solidFill>
                <a:latin typeface="Arial"/>
                <a:cs typeface="Arial"/>
              </a:rPr>
              <a:t>performance</a:t>
            </a:r>
            <a:r>
              <a:rPr lang="en-US" sz="5000" b="0" dirty="0">
                <a:latin typeface="Arial"/>
                <a:cs typeface="Arial"/>
              </a:rPr>
              <a:t> goals</a:t>
            </a:r>
            <a:endParaRPr lang="en-US" dirty="0">
              <a:latin typeface="Arial"/>
              <a:cs typeface="Arial"/>
            </a:endParaRPr>
          </a:p>
          <a:p>
            <a:pPr algn="l"/>
            <a:endParaRPr lang="en-US" sz="5000" b="0" dirty="0">
              <a:latin typeface="Arial" panose="020B0604020202020204" pitchFamily="34" charset="0"/>
              <a:cs typeface="Arial" panose="020B0604020202020204" pitchFamily="34" charset="0"/>
            </a:endParaRPr>
          </a:p>
          <a:p>
            <a:pPr algn="l"/>
            <a:endParaRPr lang="en-US" sz="5000" b="0" dirty="0">
              <a:latin typeface="Arial" panose="020B0604020202020204" pitchFamily="34" charset="0"/>
              <a:cs typeface="Arial" panose="020B0604020202020204" pitchFamily="34" charset="0"/>
            </a:endParaRPr>
          </a:p>
          <a:p>
            <a:pPr algn="l"/>
            <a:endParaRPr lang="en-US" sz="5000" b="0" dirty="0">
              <a:latin typeface="Arial" panose="020B0604020202020204" pitchFamily="34" charset="0"/>
              <a:cs typeface="Arial" panose="020B0604020202020204" pitchFamily="34" charset="0"/>
            </a:endParaRPr>
          </a:p>
          <a:p>
            <a:pPr algn="l"/>
            <a:endParaRPr lang="en-US" sz="5000" b="0" dirty="0">
              <a:latin typeface="Arial" panose="020B0604020202020204" pitchFamily="34" charset="0"/>
              <a:cs typeface="Arial" panose="020B0604020202020204" pitchFamily="34" charset="0"/>
            </a:endParaRPr>
          </a:p>
          <a:p>
            <a:pPr algn="l"/>
            <a:endParaRPr lang="en-US" sz="5000" b="0" dirty="0">
              <a:latin typeface="Arial" panose="020B0604020202020204" pitchFamily="34" charset="0"/>
              <a:cs typeface="Arial" panose="020B0604020202020204" pitchFamily="34" charset="0"/>
            </a:endParaRPr>
          </a:p>
          <a:p>
            <a:pPr algn="l"/>
            <a:endParaRPr lang="en-US" sz="5000" b="0" dirty="0">
              <a:latin typeface="Arial" panose="020B0604020202020204" pitchFamily="34" charset="0"/>
              <a:cs typeface="Arial" panose="020B0604020202020204" pitchFamily="34" charset="0"/>
            </a:endParaRPr>
          </a:p>
          <a:p>
            <a:pPr algn="l"/>
            <a:endParaRPr lang="en-US" sz="5000" b="0" dirty="0">
              <a:latin typeface="Arial" panose="020B0604020202020204" pitchFamily="34" charset="0"/>
              <a:cs typeface="Arial" panose="020B0604020202020204" pitchFamily="34" charset="0"/>
            </a:endParaRPr>
          </a:p>
          <a:p>
            <a:pPr algn="l"/>
            <a:endParaRPr lang="en-US" sz="5000" dirty="0">
              <a:solidFill>
                <a:srgbClr val="00AEEF"/>
              </a:solidFill>
              <a:latin typeface="Arial" panose="020B0604020202020204" pitchFamily="34" charset="0"/>
              <a:cs typeface="Arial" panose="020B0604020202020204" pitchFamily="34" charset="0"/>
            </a:endParaRPr>
          </a:p>
          <a:p>
            <a:pPr algn="l"/>
            <a:endParaRPr lang="en-US" sz="5000" dirty="0">
              <a:solidFill>
                <a:srgbClr val="002060"/>
              </a:solidFill>
              <a:latin typeface="Arial" panose="020B0604020202020204" pitchFamily="34" charset="0"/>
              <a:cs typeface="Arial" panose="020B0604020202020204" pitchFamily="34" charset="0"/>
            </a:endParaRPr>
          </a:p>
          <a:p>
            <a:pPr algn="l"/>
            <a:endParaRPr lang="en-US" b="0"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2 min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8768" y="476990"/>
            <a:ext cx="2743200" cy="354634"/>
          </a:xfrm>
          <a:prstGeom prst="rect">
            <a:avLst/>
          </a:prstGeom>
        </p:spPr>
      </p:pic>
    </p:spTree>
    <p:custDataLst>
      <p:tags r:id="rId1"/>
    </p:custDataLst>
    <p:extLst>
      <p:ext uri="{BB962C8B-B14F-4D97-AF65-F5344CB8AC3E}">
        <p14:creationId xmlns:p14="http://schemas.microsoft.com/office/powerpoint/2010/main" val="372457147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Fostering Growth Mindset about Career Development</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79B343C-1C1D-40F2-01C2-9403A7203BEE}"/>
              </a:ext>
            </a:extLst>
          </p:cNvPr>
          <p:cNvSpPr txBox="1"/>
          <p:nvPr/>
        </p:nvSpPr>
        <p:spPr>
          <a:xfrm>
            <a:off x="953731" y="4867933"/>
            <a:ext cx="22427983" cy="50270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endParaRPr lang="en-US" sz="4000" b="0" dirty="0">
              <a:latin typeface="Arial" panose="020B0604020202020204" pitchFamily="34" charset="0"/>
              <a:cs typeface="Arial" panose="020B0604020202020204" pitchFamily="34" charset="0"/>
            </a:endParaRPr>
          </a:p>
          <a:p>
            <a:pPr algn="l"/>
            <a:r>
              <a:rPr lang="en-US" sz="4000" b="0" dirty="0">
                <a:latin typeface="Arial" panose="020B0604020202020204" pitchFamily="34" charset="0"/>
                <a:cs typeface="Arial" panose="020B0604020202020204" pitchFamily="34" charset="0"/>
              </a:rPr>
              <a:t>1. When I start to feel like giving up on my career goals, what will I do in that moment to persevere?</a:t>
            </a:r>
            <a:br>
              <a:rPr lang="en-US" sz="4000" b="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a:p>
            <a:pPr algn="l"/>
            <a:r>
              <a:rPr lang="en-US" sz="4000" b="0" dirty="0">
                <a:latin typeface="Arial" panose="020B0604020202020204" pitchFamily="34" charset="0"/>
                <a:cs typeface="Arial" panose="020B0604020202020204" pitchFamily="34" charset="0"/>
              </a:rPr>
              <a:t>2. What are my thoughts telling me about how successful I might be about achieving my career goals? If these thoughts are limiting to me, how might I think differently?</a:t>
            </a:r>
            <a:br>
              <a:rPr lang="en-US" sz="4000" b="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a:p>
            <a:pPr algn="l"/>
            <a:r>
              <a:rPr lang="en-US" sz="4000" b="0" dirty="0">
                <a:latin typeface="Arial" panose="020B0604020202020204" pitchFamily="34" charset="0"/>
                <a:cs typeface="Arial" panose="020B0604020202020204" pitchFamily="34" charset="0"/>
              </a:rPr>
              <a:t>3. What am I saying or doing to myself that is holding me back?</a:t>
            </a:r>
            <a:br>
              <a:rPr lang="en-US" sz="4000" b="0" dirty="0">
                <a:latin typeface="Arial" panose="020B0604020202020204" pitchFamily="34" charset="0"/>
                <a:cs typeface="Arial" panose="020B0604020202020204" pitchFamily="34" charset="0"/>
              </a:rPr>
            </a:br>
            <a:endParaRPr lang="en-US" sz="4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33859C1-4907-F097-125B-83F0AB1951CB}"/>
              </a:ext>
            </a:extLst>
          </p:cNvPr>
          <p:cNvSpPr/>
          <p:nvPr/>
        </p:nvSpPr>
        <p:spPr>
          <a:xfrm>
            <a:off x="955339" y="2381374"/>
            <a:ext cx="4479961" cy="127727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5760" tIns="365760" rIns="365760" bIns="365760" numCol="1" spcCol="38100" rtlCol="0" fromWordArt="0" anchor="ctr"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r>
              <a:rPr lang="en-US" sz="3500" b="0" dirty="0">
                <a:solidFill>
                  <a:schemeClr val="tx1"/>
                </a:solidFill>
                <a:latin typeface="Arial" panose="020B0604020202020204" pitchFamily="34" charset="0"/>
                <a:ea typeface="+mn-ea"/>
                <a:cs typeface="Arial" panose="020B0604020202020204" pitchFamily="34" charset="0"/>
              </a:rPr>
              <a:t>Discuss</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5 min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4356" y="475149"/>
            <a:ext cx="2743200" cy="354634"/>
          </a:xfrm>
          <a:prstGeom prst="rect">
            <a:avLst/>
          </a:prstGeom>
        </p:spPr>
      </p:pic>
    </p:spTree>
    <p:custDataLst>
      <p:tags r:id="rId1"/>
    </p:custDataLst>
    <p:extLst>
      <p:ext uri="{BB962C8B-B14F-4D97-AF65-F5344CB8AC3E}">
        <p14:creationId xmlns:p14="http://schemas.microsoft.com/office/powerpoint/2010/main" val="297480220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Resources</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3C799B0-A939-79AC-985F-5FC2D32FB2AB}"/>
              </a:ext>
            </a:extLst>
          </p:cNvPr>
          <p:cNvSpPr txBox="1"/>
          <p:nvPr/>
        </p:nvSpPr>
        <p:spPr>
          <a:xfrm>
            <a:off x="1133514" y="2621123"/>
            <a:ext cx="15382875"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457200" indent="-457200" algn="l">
              <a:buFont typeface="Arial"/>
              <a:buChar char="•"/>
            </a:pPr>
            <a:r>
              <a:rPr lang="en-US" dirty="0">
                <a:latin typeface="Arial" panose="020B0604020202020204" pitchFamily="34" charset="0"/>
                <a:cs typeface="Arial" panose="020B0604020202020204" pitchFamily="34" charset="0"/>
                <a:hlinkClick r:id="rId4"/>
              </a:rPr>
              <a:t>The power of yet, Carol S Dweck, Ted Talk</a:t>
            </a:r>
            <a:endParaRPr lang="en-US" dirty="0">
              <a:latin typeface="Arial" panose="020B0604020202020204" pitchFamily="34" charset="0"/>
              <a:cs typeface="Arial" panose="020B0604020202020204" pitchFamily="34" charset="0"/>
            </a:endParaRPr>
          </a:p>
          <a:p>
            <a:pPr marL="457200" indent="-457200" algn="l">
              <a:buFont typeface="Arial"/>
              <a:buChar char="•"/>
            </a:pPr>
            <a:r>
              <a:rPr lang="en-US" dirty="0">
                <a:latin typeface="Arial" panose="020B0604020202020204" pitchFamily="34" charset="0"/>
                <a:cs typeface="Arial" panose="020B0604020202020204" pitchFamily="34" charset="0"/>
                <a:hlinkClick r:id="rId5"/>
              </a:rPr>
              <a:t>Grit: the power of passion and perseverance, Angela Lee Duckworth, Ted Talk</a:t>
            </a:r>
          </a:p>
          <a:p>
            <a:pPr marL="457200" indent="-457200" algn="l">
              <a:buFont typeface="Arial"/>
              <a:buChar char="•"/>
            </a:pPr>
            <a:endParaRPr lang="en-US" sz="3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60892" y="474199"/>
            <a:ext cx="2743200" cy="354634"/>
          </a:xfrm>
          <a:prstGeom prst="rect">
            <a:avLst/>
          </a:prstGeom>
        </p:spPr>
      </p:pic>
    </p:spTree>
    <p:custDataLst>
      <p:tags r:id="rId1"/>
    </p:custDataLst>
    <p:extLst>
      <p:ext uri="{BB962C8B-B14F-4D97-AF65-F5344CB8AC3E}">
        <p14:creationId xmlns:p14="http://schemas.microsoft.com/office/powerpoint/2010/main" val="203640535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Facilitators notes</a:t>
            </a:r>
            <a:endParaRPr lang="en-US" dirty="0"/>
          </a:p>
        </p:txBody>
      </p:sp>
      <p:sp>
        <p:nvSpPr>
          <p:cNvPr id="3" name="TextBox 2">
            <a:extLst>
              <a:ext uri="{FF2B5EF4-FFF2-40B4-BE49-F238E27FC236}">
                <a16:creationId xmlns:a16="http://schemas.microsoft.com/office/drawing/2014/main" id="{5BA64A34-98C6-BDFA-7859-88D3182BCB1E}"/>
              </a:ext>
            </a:extLst>
          </p:cNvPr>
          <p:cNvSpPr txBox="1"/>
          <p:nvPr/>
        </p:nvSpPr>
        <p:spPr>
          <a:xfrm>
            <a:off x="1053702" y="3604519"/>
            <a:ext cx="21609843"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endParaRPr lang="en-US" b="0" dirty="0"/>
          </a:p>
        </p:txBody>
      </p:sp>
      <p:sp>
        <p:nvSpPr>
          <p:cNvPr id="4" name="TextBox 3">
            <a:extLst>
              <a:ext uri="{FF2B5EF4-FFF2-40B4-BE49-F238E27FC236}">
                <a16:creationId xmlns:a16="http://schemas.microsoft.com/office/drawing/2014/main" id="{0FCE96AF-D05A-03DD-BDB2-68788672A039}"/>
              </a:ext>
            </a:extLst>
          </p:cNvPr>
          <p:cNvSpPr txBox="1"/>
          <p:nvPr/>
        </p:nvSpPr>
        <p:spPr>
          <a:xfrm>
            <a:off x="1051100" y="2491316"/>
            <a:ext cx="22228190" cy="42575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dirty="0"/>
              <a:t>Debrief questions:</a:t>
            </a:r>
          </a:p>
          <a:p>
            <a:pPr algn="l"/>
            <a:endParaRPr lang="en-US" b="0" dirty="0"/>
          </a:p>
          <a:p>
            <a:pPr marL="457200" indent="-457200" algn="l">
              <a:buFont typeface="Calibri"/>
              <a:buChar char="-"/>
            </a:pPr>
            <a:r>
              <a:rPr lang="en-US" b="0" dirty="0"/>
              <a:t>How do you think adopting a growth mindset can benefit your personal and professional development?</a:t>
            </a:r>
            <a:endParaRPr lang="en-US" dirty="0"/>
          </a:p>
          <a:p>
            <a:pPr marL="457200" indent="-457200" algn="l">
              <a:buFont typeface="Calibri"/>
              <a:buChar char="-"/>
            </a:pPr>
            <a:r>
              <a:rPr lang="en-US" b="0" dirty="0"/>
              <a:t>Can you identify any areas where you may have a fixed mindset? </a:t>
            </a:r>
          </a:p>
          <a:p>
            <a:pPr marL="457200" indent="-457200" algn="l">
              <a:buFont typeface="Calibri"/>
              <a:buChar char="-"/>
            </a:pPr>
            <a:r>
              <a:rPr lang="en-US" b="0" dirty="0"/>
              <a:t>How can you shift to a growth mindset in these areas?</a:t>
            </a:r>
            <a:endParaRPr lang="en-US" dirty="0"/>
          </a:p>
          <a:p>
            <a:pPr marL="457200" indent="-457200" algn="l">
              <a:buFont typeface="Calibri"/>
              <a:buChar char="-"/>
            </a:pPr>
            <a:r>
              <a:rPr lang="en-US" b="0" dirty="0"/>
              <a:t>How can you set learning goals rather than performance goals to foster a growth mindset?</a:t>
            </a:r>
          </a:p>
          <a:p>
            <a:pPr marL="457200" indent="-457200" algn="l">
              <a:buFont typeface="Calibri"/>
              <a:buChar char="-"/>
            </a:pPr>
            <a:r>
              <a:rPr lang="en-US" b="0" dirty="0"/>
              <a:t>How can you incorporate a growth mindset into your daily life and work?</a:t>
            </a:r>
          </a:p>
          <a:p>
            <a:pPr marL="457200" indent="-457200" algn="l">
              <a:buFont typeface="Calibri"/>
              <a:buChar char="-"/>
            </a:pPr>
            <a:r>
              <a:rPr lang="en-US" b="0" dirty="0"/>
              <a:t>Did you find any of the activities or examples particularly inspiring or helpful in understanding growth mindset? Why?</a:t>
            </a:r>
          </a:p>
          <a:p>
            <a:pPr marL="0" marR="0" indent="0" algn="l" defTabSz="825500">
              <a:lnSpc>
                <a:spcPct val="100000"/>
              </a:lnSpc>
              <a:spcBef>
                <a:spcPts val="0"/>
              </a:spcBef>
              <a:spcAft>
                <a:spcPts val="0"/>
              </a:spcAft>
              <a:buClrTx/>
              <a:buSzTx/>
              <a:buFontTx/>
              <a:buNone/>
              <a:tabLst/>
            </a:pPr>
            <a:endParaRPr lang="en-US" sz="3000" b="0" i="0" u="none" strike="noStrike" cap="none" spc="0" normalizeH="0" baseline="0" dirty="0">
              <a:ln>
                <a:noFill/>
              </a:ln>
              <a:solidFill>
                <a:srgbClr val="000000"/>
              </a:solidFill>
              <a:effectLst/>
              <a:uFillTx/>
              <a:latin typeface="Helvetica Neue"/>
              <a:ea typeface="Helvetica Neue"/>
              <a:cs typeface="Helvetica Neue"/>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0894" y="473526"/>
            <a:ext cx="2743200" cy="354634"/>
          </a:xfrm>
          <a:prstGeom prst="rect">
            <a:avLst/>
          </a:prstGeom>
        </p:spPr>
      </p:pic>
    </p:spTree>
    <p:custDataLst>
      <p:tags r:id="rId1"/>
    </p:custDataLst>
    <p:extLst>
      <p:ext uri="{BB962C8B-B14F-4D97-AF65-F5344CB8AC3E}">
        <p14:creationId xmlns:p14="http://schemas.microsoft.com/office/powerpoint/2010/main" val="31672727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4C096-5FEC-4A64-AB21-D15F761F0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904" y="1160585"/>
            <a:ext cx="8749968" cy="1329821"/>
          </a:xfrm>
          <a:prstGeom prst="rect">
            <a:avLst/>
          </a:prstGeom>
        </p:spPr>
      </p:pic>
      <p:pic>
        <p:nvPicPr>
          <p:cNvPr id="9" name="Picture 8">
            <a:extLst>
              <a:ext uri="{FF2B5EF4-FFF2-40B4-BE49-F238E27FC236}">
                <a16:creationId xmlns:a16="http://schemas.microsoft.com/office/drawing/2014/main" id="{6D4F65DF-FA0E-4D67-8583-05250ACF0653}"/>
              </a:ext>
            </a:extLst>
          </p:cNvPr>
          <p:cNvPicPr>
            <a:picLocks noChangeAspect="1"/>
          </p:cNvPicPr>
          <p:nvPr/>
        </p:nvPicPr>
        <p:blipFill>
          <a:blip r:embed="rId4"/>
          <a:stretch>
            <a:fillRect/>
          </a:stretch>
        </p:blipFill>
        <p:spPr>
          <a:xfrm>
            <a:off x="18040561" y="0"/>
            <a:ext cx="5933690" cy="2854180"/>
          </a:xfrm>
          <a:prstGeom prst="rect">
            <a:avLst/>
          </a:prstGeom>
        </p:spPr>
      </p:pic>
      <p:sp>
        <p:nvSpPr>
          <p:cNvPr id="13" name="TextBox 12">
            <a:extLst>
              <a:ext uri="{FF2B5EF4-FFF2-40B4-BE49-F238E27FC236}">
                <a16:creationId xmlns:a16="http://schemas.microsoft.com/office/drawing/2014/main" id="{8D74006E-F178-47A3-88CF-98B6E167755D}"/>
              </a:ext>
            </a:extLst>
          </p:cNvPr>
          <p:cNvSpPr txBox="1"/>
          <p:nvPr/>
        </p:nvSpPr>
        <p:spPr>
          <a:xfrm>
            <a:off x="989904" y="3892493"/>
            <a:ext cx="20758472" cy="1938992"/>
          </a:xfrm>
          <a:prstGeom prst="rect">
            <a:avLst/>
          </a:prstGeom>
          <a:noFill/>
        </p:spPr>
        <p:txBody>
          <a:bodyPr wrap="square" lIns="91440" tIns="45720" rIns="91440" bIns="45720" rtlCol="0" anchor="t">
            <a:spAutoFit/>
          </a:bodyPr>
          <a:lstStyle/>
          <a:p>
            <a:pPr algn="l"/>
            <a:r>
              <a:rPr lang="en-GB" sz="8000" dirty="0">
                <a:latin typeface="Arial"/>
                <a:cs typeface="Arial"/>
              </a:rPr>
              <a:t>Grow Strong: realising your potential </a:t>
            </a:r>
            <a:endParaRPr lang="en-GB" sz="8000" dirty="0">
              <a:latin typeface="Arial" panose="020B0604020202020204" pitchFamily="34" charset="0"/>
              <a:cs typeface="Arial" panose="020B0604020202020204" pitchFamily="34" charset="0"/>
            </a:endParaRPr>
          </a:p>
          <a:p>
            <a:pPr algn="l"/>
            <a:r>
              <a:rPr lang="en-GB" sz="4000" dirty="0">
                <a:latin typeface="Arial"/>
                <a:cs typeface="Arial"/>
              </a:rPr>
              <a:t>Coaching ourselves: group activity</a:t>
            </a:r>
            <a:endParaRPr lang="en-GB" sz="4000" dirty="0"/>
          </a:p>
        </p:txBody>
      </p:sp>
      <p:pic>
        <p:nvPicPr>
          <p:cNvPr id="3" name="Picture 2">
            <a:extLst>
              <a:ext uri="{FF2B5EF4-FFF2-40B4-BE49-F238E27FC236}">
                <a16:creationId xmlns:a16="http://schemas.microsoft.com/office/drawing/2014/main" id="{F4B8570E-0E8B-4A30-BCF9-5368B50BA1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5513" y="10212051"/>
            <a:ext cx="20472973" cy="2343364"/>
          </a:xfrm>
          <a:prstGeom prst="rect">
            <a:avLst/>
          </a:prstGeom>
        </p:spPr>
      </p:pic>
    </p:spTree>
    <p:custDataLst>
      <p:tags r:id="rId1"/>
    </p:custDataLst>
    <p:extLst>
      <p:ext uri="{BB962C8B-B14F-4D97-AF65-F5344CB8AC3E}">
        <p14:creationId xmlns:p14="http://schemas.microsoft.com/office/powerpoint/2010/main" val="1154678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4C096-5FEC-4A64-AB21-D15F761F0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904" y="1160585"/>
            <a:ext cx="8749968" cy="1329821"/>
          </a:xfrm>
          <a:prstGeom prst="rect">
            <a:avLst/>
          </a:prstGeom>
        </p:spPr>
      </p:pic>
      <p:pic>
        <p:nvPicPr>
          <p:cNvPr id="9" name="Picture 8">
            <a:extLst>
              <a:ext uri="{FF2B5EF4-FFF2-40B4-BE49-F238E27FC236}">
                <a16:creationId xmlns:a16="http://schemas.microsoft.com/office/drawing/2014/main" id="{6D4F65DF-FA0E-4D67-8583-05250ACF0653}"/>
              </a:ext>
            </a:extLst>
          </p:cNvPr>
          <p:cNvPicPr>
            <a:picLocks noChangeAspect="1"/>
          </p:cNvPicPr>
          <p:nvPr/>
        </p:nvPicPr>
        <p:blipFill>
          <a:blip r:embed="rId4"/>
          <a:stretch>
            <a:fillRect/>
          </a:stretch>
        </p:blipFill>
        <p:spPr>
          <a:xfrm>
            <a:off x="18040561" y="0"/>
            <a:ext cx="5933690" cy="2854180"/>
          </a:xfrm>
          <a:prstGeom prst="rect">
            <a:avLst/>
          </a:prstGeom>
        </p:spPr>
      </p:pic>
      <p:sp>
        <p:nvSpPr>
          <p:cNvPr id="13" name="TextBox 12">
            <a:extLst>
              <a:ext uri="{FF2B5EF4-FFF2-40B4-BE49-F238E27FC236}">
                <a16:creationId xmlns:a16="http://schemas.microsoft.com/office/drawing/2014/main" id="{8D74006E-F178-47A3-88CF-98B6E167755D}"/>
              </a:ext>
            </a:extLst>
          </p:cNvPr>
          <p:cNvSpPr txBox="1"/>
          <p:nvPr/>
        </p:nvSpPr>
        <p:spPr>
          <a:xfrm>
            <a:off x="989904" y="3078858"/>
            <a:ext cx="12397484" cy="6186309"/>
          </a:xfrm>
          <a:prstGeom prst="rect">
            <a:avLst/>
          </a:prstGeom>
          <a:noFill/>
        </p:spPr>
        <p:txBody>
          <a:bodyPr wrap="square" lIns="91440" tIns="45720" rIns="91440" bIns="45720" rtlCol="0" anchor="t">
            <a:spAutoFit/>
          </a:bodyPr>
          <a:lstStyle/>
          <a:p>
            <a:pPr algn="l"/>
            <a:r>
              <a:rPr lang="en-GB" sz="8000" dirty="0">
                <a:latin typeface="Arial"/>
                <a:cs typeface="Arial"/>
              </a:rPr>
              <a:t>Thank you. </a:t>
            </a:r>
            <a:endParaRPr lang="en-US">
              <a:latin typeface="Arial"/>
              <a:cs typeface="Arial"/>
            </a:endParaRPr>
          </a:p>
          <a:p>
            <a:pPr algn="l"/>
            <a:r>
              <a:rPr lang="en-GB" sz="8000" dirty="0">
                <a:latin typeface="Arial"/>
                <a:cs typeface="Arial"/>
              </a:rPr>
              <a:t>Get in touch:</a:t>
            </a:r>
            <a:endParaRPr lang="en-GB" dirty="0">
              <a:latin typeface="Arial"/>
              <a:cs typeface="Arial"/>
            </a:endParaRPr>
          </a:p>
          <a:p>
            <a:pPr algn="l"/>
            <a:endParaRPr lang="en-GB" sz="6000" dirty="0">
              <a:latin typeface="Arial" panose="020B0604020202020204" pitchFamily="34" charset="0"/>
              <a:cs typeface="Arial" panose="020B0604020202020204" pitchFamily="34" charset="0"/>
            </a:endParaRPr>
          </a:p>
          <a:p>
            <a:pPr algn="l"/>
            <a:r>
              <a:rPr lang="en-GB" sz="4400" dirty="0">
                <a:latin typeface="Arial"/>
                <a:cs typeface="Arial"/>
              </a:rPr>
              <a:t>Email:</a:t>
            </a:r>
            <a:r>
              <a:rPr lang="en-GB" sz="4400" b="0" dirty="0">
                <a:latin typeface="Arial"/>
                <a:cs typeface="Arial"/>
              </a:rPr>
              <a:t> prosper.postdoc@liverpool.ac.uk</a:t>
            </a:r>
            <a:endParaRPr lang="en-GB" sz="4400" b="0">
              <a:latin typeface="Arial" panose="020B0604020202020204" pitchFamily="34" charset="0"/>
              <a:cs typeface="Arial" panose="020B0604020202020204" pitchFamily="34" charset="0"/>
            </a:endParaRPr>
          </a:p>
          <a:p>
            <a:pPr algn="l"/>
            <a:r>
              <a:rPr lang="en-GB" sz="4400" dirty="0">
                <a:latin typeface="Arial"/>
                <a:cs typeface="Arial"/>
              </a:rPr>
              <a:t>Website: </a:t>
            </a:r>
            <a:r>
              <a:rPr lang="en-GB" sz="4400" b="0" dirty="0">
                <a:cs typeface="Arial"/>
                <a:hlinkClick r:id="rId5"/>
              </a:rPr>
              <a:t>https://prosper.liverpool.ac.uk/</a:t>
            </a:r>
            <a:r>
              <a:rPr lang="en-GB" sz="4400" b="0" dirty="0">
                <a:cs typeface="Arial"/>
              </a:rPr>
              <a:t> and</a:t>
            </a:r>
          </a:p>
          <a:p>
            <a:pPr algn="l"/>
            <a:r>
              <a:rPr lang="en-GB" sz="4400" b="0" dirty="0">
                <a:cs typeface="Arial"/>
              </a:rPr>
              <a:t>https://www.liverpool.ac.uk/researcher/prosper/</a:t>
            </a:r>
            <a:endParaRPr lang="en-GB" sz="4400" dirty="0"/>
          </a:p>
          <a:p>
            <a:pPr algn="l"/>
            <a:r>
              <a:rPr lang="en-GB" sz="4400" dirty="0">
                <a:latin typeface="Arial"/>
                <a:cs typeface="Arial"/>
              </a:rPr>
              <a:t>Twitter: </a:t>
            </a:r>
            <a:r>
              <a:rPr lang="en-GB" sz="4400" b="0" dirty="0">
                <a:latin typeface="Arial"/>
                <a:cs typeface="Arial"/>
              </a:rPr>
              <a:t>@ProsperPostdoc</a:t>
            </a:r>
          </a:p>
        </p:txBody>
      </p:sp>
      <p:pic>
        <p:nvPicPr>
          <p:cNvPr id="6" name="Picture 5">
            <a:extLst>
              <a:ext uri="{FF2B5EF4-FFF2-40B4-BE49-F238E27FC236}">
                <a16:creationId xmlns:a16="http://schemas.microsoft.com/office/drawing/2014/main" id="{BC0E48DA-2151-43A7-B09E-C0326F3A91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5513" y="10212051"/>
            <a:ext cx="20472973" cy="2343364"/>
          </a:xfrm>
          <a:prstGeom prst="rect">
            <a:avLst/>
          </a:prstGeom>
        </p:spPr>
      </p:pic>
      <p:grpSp>
        <p:nvGrpSpPr>
          <p:cNvPr id="12" name="Group 11">
            <a:extLst>
              <a:ext uri="{FF2B5EF4-FFF2-40B4-BE49-F238E27FC236}">
                <a16:creationId xmlns:a16="http://schemas.microsoft.com/office/drawing/2014/main" id="{845CA447-4B50-4788-9420-FE3F7BDA0381}"/>
              </a:ext>
            </a:extLst>
          </p:cNvPr>
          <p:cNvGrpSpPr/>
          <p:nvPr/>
        </p:nvGrpSpPr>
        <p:grpSpPr>
          <a:xfrm>
            <a:off x="13577641" y="5419807"/>
            <a:ext cx="10567820" cy="3393145"/>
            <a:chOff x="13816180" y="5662227"/>
            <a:chExt cx="10567820" cy="3393145"/>
          </a:xfrm>
        </p:grpSpPr>
        <p:sp>
          <p:nvSpPr>
            <p:cNvPr id="2" name="Rectangle 1">
              <a:extLst>
                <a:ext uri="{FF2B5EF4-FFF2-40B4-BE49-F238E27FC236}">
                  <a16:creationId xmlns:a16="http://schemas.microsoft.com/office/drawing/2014/main" id="{7782ECFB-9706-478A-92C7-EC14314D2F05}"/>
                </a:ext>
              </a:extLst>
            </p:cNvPr>
            <p:cNvSpPr/>
            <p:nvPr/>
          </p:nvSpPr>
          <p:spPr>
            <a:xfrm>
              <a:off x="13816180" y="7116380"/>
              <a:ext cx="10567820" cy="1938992"/>
            </a:xfrm>
            <a:prstGeom prst="rect">
              <a:avLst/>
            </a:prstGeom>
          </p:spPr>
          <p:txBody>
            <a:bodyPr wrap="square">
              <a:spAutoFit/>
            </a:bodyPr>
            <a:lstStyle/>
            <a:p>
              <a:pPr algn="l"/>
              <a:r>
                <a:rPr lang="en-GB" b="0" dirty="0">
                  <a:latin typeface="Arial" panose="020B0604020202020204" pitchFamily="34" charset="0"/>
                  <a:cs typeface="Arial" panose="020B0604020202020204" pitchFamily="34" charset="0"/>
                </a:rPr>
                <a:t>Except where otherwise noted, this work is licensed under the Creative Commons Attribution-</a:t>
              </a:r>
              <a:r>
                <a:rPr lang="en-GB" b="0" dirty="0" err="1">
                  <a:latin typeface="Arial" panose="020B0604020202020204" pitchFamily="34" charset="0"/>
                  <a:cs typeface="Arial" panose="020B0604020202020204" pitchFamily="34" charset="0"/>
                </a:rPr>
                <a:t>NonCommercial</a:t>
              </a:r>
              <a:r>
                <a:rPr lang="en-GB" b="0" dirty="0">
                  <a:latin typeface="Arial" panose="020B0604020202020204" pitchFamily="34" charset="0"/>
                  <a:cs typeface="Arial" panose="020B0604020202020204" pitchFamily="34" charset="0"/>
                </a:rPr>
                <a:t>-</a:t>
              </a:r>
              <a:r>
                <a:rPr lang="en-GB" b="0" dirty="0" err="1">
                  <a:latin typeface="Arial" panose="020B0604020202020204" pitchFamily="34" charset="0"/>
                  <a:cs typeface="Arial" panose="020B0604020202020204" pitchFamily="34" charset="0"/>
                </a:rPr>
                <a:t>ShareAlike</a:t>
              </a:r>
              <a:r>
                <a:rPr lang="en-GB" b="0" dirty="0">
                  <a:latin typeface="Arial" panose="020B0604020202020204" pitchFamily="34" charset="0"/>
                  <a:cs typeface="Arial" panose="020B0604020202020204" pitchFamily="34" charset="0"/>
                </a:rPr>
                <a:t> 4.0 International License. To view a copy of this license, </a:t>
              </a:r>
              <a:r>
                <a:rPr lang="en-GB" b="0" u="sng" dirty="0">
                  <a:latin typeface="Arial" panose="020B0604020202020204" pitchFamily="34" charset="0"/>
                  <a:cs typeface="Arial" panose="020B0604020202020204" pitchFamily="34" charset="0"/>
                  <a:hlinkClick r:id="rId7"/>
                </a:rPr>
                <a:t>https://creativecommons.org/licenses/by-nc-sa/4.0/</a:t>
              </a:r>
              <a:r>
                <a:rPr lang="en-GB" b="0" dirty="0">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62178246-BC77-44B5-9E7A-8003E572A0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03898" y="5662227"/>
              <a:ext cx="3417702" cy="1195773"/>
            </a:xfrm>
            <a:prstGeom prst="rect">
              <a:avLst/>
            </a:prstGeom>
          </p:spPr>
        </p:pic>
      </p:grpSp>
    </p:spTree>
    <p:custDataLst>
      <p:tags r:id="rId1"/>
    </p:custDataLst>
    <p:extLst>
      <p:ext uri="{BB962C8B-B14F-4D97-AF65-F5344CB8AC3E}">
        <p14:creationId xmlns:p14="http://schemas.microsoft.com/office/powerpoint/2010/main" val="3411847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Guidelines</a:t>
            </a:r>
          </a:p>
        </p:txBody>
      </p:sp>
      <p:sp>
        <p:nvSpPr>
          <p:cNvPr id="5" name="Text Placeholder 4"/>
          <p:cNvSpPr>
            <a:spLocks noGrp="1"/>
          </p:cNvSpPr>
          <p:nvPr>
            <p:ph type="body" sz="quarter" idx="1"/>
          </p:nvPr>
        </p:nvSpPr>
        <p:spPr>
          <a:xfrm>
            <a:off x="964800" y="4089600"/>
            <a:ext cx="22453200" cy="3922286"/>
          </a:xfrm>
          <a:solidFill>
            <a:srgbClr val="F6CC20"/>
          </a:solidFill>
          <a:ln>
            <a:solidFill>
              <a:schemeClr val="tx1"/>
            </a:solidFill>
          </a:ln>
        </p:spPr>
        <p:txBody>
          <a:bodyPr lIns="360000" tIns="360000" rIns="360000" bIns="360000"/>
          <a:lstStyle/>
          <a:p>
            <a:pPr rtl="0" fontAlgn="base">
              <a:lnSpc>
                <a:spcPct val="150000"/>
              </a:lnSpc>
            </a:pPr>
            <a:r>
              <a:rPr lang="en-US" sz="4400" dirty="0"/>
              <a:t>1. Introduce yourselves to each other.</a:t>
            </a:r>
          </a:p>
          <a:p>
            <a:pPr rtl="0" fontAlgn="base">
              <a:lnSpc>
                <a:spcPct val="150000"/>
              </a:lnSpc>
            </a:pPr>
            <a:r>
              <a:rPr lang="en-US" sz="4400" dirty="0"/>
              <a:t>2. Decide who will be the timekeeper. The timings for each slide are top right.</a:t>
            </a:r>
          </a:p>
          <a:p>
            <a:pPr rtl="0" fontAlgn="base">
              <a:lnSpc>
                <a:spcPct val="150000"/>
              </a:lnSpc>
            </a:pPr>
            <a:r>
              <a:rPr lang="en-US" sz="4400" dirty="0"/>
              <a:t>3. Read the pages aloud and follow the instructions</a:t>
            </a:r>
          </a:p>
        </p:txBody>
      </p:sp>
    </p:spTree>
    <p:custDataLst>
      <p:tags r:id="rId1"/>
    </p:custData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Postdoc Check-In</a:t>
            </a:r>
            <a:r>
              <a:rPr lang="en-GB" b="0" dirty="0"/>
              <a:t/>
            </a:r>
            <a:br>
              <a:rPr lang="en-GB" b="0" dirty="0"/>
            </a:br>
            <a:r>
              <a:rPr lang="en-GB" dirty="0"/>
              <a:t/>
            </a:r>
            <a:br>
              <a:rPr lang="en-GB" dirty="0"/>
            </a:br>
            <a:endParaRPr lang="en-US" dirty="0"/>
          </a:p>
        </p:txBody>
      </p:sp>
      <p:sp>
        <p:nvSpPr>
          <p:cNvPr id="4" name="Text Placeholder 4"/>
          <p:cNvSpPr txBox="1">
            <a:spLocks/>
          </p:cNvSpPr>
          <p:nvPr/>
        </p:nvSpPr>
        <p:spPr>
          <a:xfrm>
            <a:off x="964800" y="2391426"/>
            <a:ext cx="22453200" cy="1375029"/>
          </a:xfrm>
          <a:prstGeom prst="rect">
            <a:avLst/>
          </a:prstGeom>
          <a:solidFill>
            <a:srgbClr val="F6CC20"/>
          </a:solidFill>
          <a:ln w="12700">
            <a:solidFill>
              <a:schemeClr val="tx1"/>
            </a:solidFill>
            <a:miter lim="400000"/>
          </a:ln>
          <a:extLst>
            <a:ext uri="{C572A759-6A51-4108-AA02-DFA0A04FC94B}">
              <ma14:wrappingTextBoxFlag xmlns:ma14="http://schemas.microsoft.com/office/mac/drawingml/2011/main" xmlns="" val="1"/>
            </a:ext>
          </a:extLst>
        </p:spPr>
        <p:txBody>
          <a:bodyPr lIns="360000" tIns="360000" rIns="360000" bIns="360000" anchor="t">
            <a:noAutofit/>
          </a:bodyPr>
          <a:lstStyle>
            <a:lvl1pPr marL="0" marR="0" indent="0" algn="l" defTabSz="825500" latinLnBrk="0">
              <a:lnSpc>
                <a:spcPct val="90000"/>
              </a:lnSpc>
              <a:spcBef>
                <a:spcPts val="0"/>
              </a:spcBef>
              <a:spcAft>
                <a:spcPts val="0"/>
              </a:spcAft>
              <a:buClr>
                <a:schemeClr val="tx1"/>
              </a:buClr>
              <a:buSzTx/>
              <a:buFontTx/>
              <a:buNone/>
              <a:tabLst/>
              <a:defRPr sz="6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r>
              <a:rPr lang="en-US" sz="4400" dirty="0"/>
              <a:t>Take turns at reading the instructions aloud. Follow all the instructions.</a:t>
            </a:r>
          </a:p>
          <a:p>
            <a:r>
              <a:rPr lang="en-US" sz="4400" dirty="0"/>
              <a:t/>
            </a:r>
            <a:br>
              <a:rPr lang="en-US" sz="4400" dirty="0"/>
            </a:br>
            <a:endParaRPr lang="en-US" sz="4400" dirty="0"/>
          </a:p>
        </p:txBody>
      </p:sp>
      <p:sp>
        <p:nvSpPr>
          <p:cNvPr id="6" name="Text Placeholder 2"/>
          <p:cNvSpPr>
            <a:spLocks noGrp="1"/>
          </p:cNvSpPr>
          <p:nvPr>
            <p:ph type="body" sz="quarter" idx="1"/>
          </p:nvPr>
        </p:nvSpPr>
        <p:spPr>
          <a:xfrm>
            <a:off x="2881800" y="4495714"/>
            <a:ext cx="18619200" cy="7146000"/>
          </a:xfrm>
        </p:spPr>
        <p:txBody>
          <a:bodyPr/>
          <a:lstStyle/>
          <a:p>
            <a:pPr algn="ctr" rtl="0">
              <a:lnSpc>
                <a:spcPct val="100000"/>
              </a:lnSpc>
            </a:pPr>
            <a:r>
              <a:rPr lang="en-US" sz="4400" dirty="0"/>
              <a:t>Each person share and reflect on a story that has happened to you this week, this could be around your work or personal life, a memorable conversation, a meeting, or an event.</a:t>
            </a:r>
          </a:p>
          <a:p>
            <a:pPr algn="ctr" rtl="0">
              <a:lnSpc>
                <a:spcPct val="100000"/>
              </a:lnSpc>
            </a:pPr>
            <a:r>
              <a:rPr lang="en-US" sz="4400" dirty="0"/>
              <a:t/>
            </a:r>
            <a:br>
              <a:rPr lang="en-US" sz="4400" dirty="0"/>
            </a:br>
            <a:r>
              <a:rPr lang="en-US" sz="4400" b="1" dirty="0"/>
              <a:t>Or</a:t>
            </a:r>
          </a:p>
          <a:p>
            <a:pPr algn="ctr" rtl="0">
              <a:lnSpc>
                <a:spcPct val="100000"/>
              </a:lnSpc>
            </a:pPr>
            <a:r>
              <a:rPr lang="en-US" sz="4400" dirty="0"/>
              <a:t/>
            </a:r>
            <a:br>
              <a:rPr lang="en-US" sz="4400" dirty="0"/>
            </a:br>
            <a:r>
              <a:rPr lang="en-US" sz="4400" dirty="0"/>
              <a:t>Follow up on anything you have reflected or taken action on since your last session.</a:t>
            </a:r>
          </a:p>
          <a:p>
            <a:pPr>
              <a:lnSpc>
                <a:spcPct val="100000"/>
              </a:lnSpc>
            </a:pPr>
            <a:r>
              <a:rPr lang="en-US" sz="4400" dirty="0"/>
              <a:t/>
            </a:r>
            <a:br>
              <a:rPr lang="en-US" sz="4400" dirty="0"/>
            </a:br>
            <a:endParaRPr lang="en-US" sz="4400" dirty="0"/>
          </a:p>
        </p:txBody>
      </p:sp>
      <p:sp>
        <p:nvSpPr>
          <p:cNvPr id="5" name="TextBox 4"/>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2 min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9937" y="473254"/>
            <a:ext cx="2743200" cy="354634"/>
          </a:xfrm>
          <a:prstGeom prst="rect">
            <a:avLst/>
          </a:prstGeom>
        </p:spPr>
      </p:pic>
    </p:spTree>
    <p:custDataLst>
      <p:tags r:id="rId1"/>
    </p:custData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Agenda</a:t>
            </a:r>
          </a:p>
        </p:txBody>
      </p:sp>
      <p:sp>
        <p:nvSpPr>
          <p:cNvPr id="3" name="Text Placeholder 2"/>
          <p:cNvSpPr>
            <a:spLocks noGrp="1"/>
          </p:cNvSpPr>
          <p:nvPr>
            <p:ph type="body" sz="quarter" idx="1"/>
          </p:nvPr>
        </p:nvSpPr>
        <p:spPr/>
        <p:txBody>
          <a:bodyPr/>
          <a:lstStyle/>
          <a:p>
            <a:pPr marL="359410" indent="-359410" rtl="0" fontAlgn="base"/>
            <a:r>
              <a:rPr lang="en-US" dirty="0"/>
              <a:t> Postdoc check-in</a:t>
            </a:r>
          </a:p>
          <a:p>
            <a:pPr marL="359410" indent="-359410" rtl="0" fontAlgn="base"/>
            <a:r>
              <a:rPr lang="en-US" dirty="0"/>
              <a:t> Topic overview</a:t>
            </a:r>
          </a:p>
          <a:p>
            <a:pPr marL="359410" indent="-359410"/>
            <a:r>
              <a:rPr lang="en-US" dirty="0"/>
              <a:t> Introduction</a:t>
            </a:r>
          </a:p>
          <a:p>
            <a:pPr marL="359410" indent="-359410"/>
            <a:r>
              <a:rPr lang="en-US" dirty="0"/>
              <a:t> The Comfort Zone</a:t>
            </a:r>
          </a:p>
          <a:p>
            <a:pPr marL="359410" indent="-359410"/>
            <a:r>
              <a:rPr lang="en-US" dirty="0"/>
              <a:t> From Comfort to Growth</a:t>
            </a:r>
          </a:p>
          <a:p>
            <a:pPr marL="359410" indent="-359410"/>
            <a:r>
              <a:rPr lang="en-US" dirty="0"/>
              <a:t> Growth Mindset Theory</a:t>
            </a:r>
          </a:p>
          <a:p>
            <a:pPr marL="359410" indent="-359410"/>
            <a:r>
              <a:rPr lang="en-US" dirty="0"/>
              <a:t> Growth Mindset Practice</a:t>
            </a:r>
          </a:p>
          <a:p>
            <a:pPr marL="359410" indent="-359410"/>
            <a:r>
              <a:rPr lang="en-US" dirty="0"/>
              <a:t> Final Reflection</a:t>
            </a:r>
          </a:p>
          <a:p>
            <a:pPr marL="359410" indent="-359410"/>
            <a:r>
              <a:rPr lang="en-US" dirty="0"/>
              <a:t> Facilitators Notes</a:t>
            </a:r>
          </a:p>
          <a:p>
            <a:pPr marL="359410" indent="-359410" rtl="0" fontAlgn="base">
              <a:buChar char="•"/>
            </a:pPr>
            <a:endParaRPr lang="en-US" dirty="0"/>
          </a:p>
          <a:p>
            <a:pPr marL="0" indent="0">
              <a:buNone/>
            </a:pPr>
            <a:endParaRPr lang="en-US" dirty="0"/>
          </a:p>
        </p:txBody>
      </p:sp>
      <p:sp>
        <p:nvSpPr>
          <p:cNvPr id="4" name="TextBox 3"/>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3 min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8767" y="474425"/>
            <a:ext cx="2743200" cy="354634"/>
          </a:xfrm>
          <a:prstGeom prst="rect">
            <a:avLst/>
          </a:prstGeom>
        </p:spPr>
      </p:pic>
    </p:spTree>
    <p:custDataLst>
      <p:tags r:id="rId1"/>
    </p:custData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Topic Overview: How to Grow</a:t>
            </a:r>
            <a:endParaRPr lang="en-US" dirty="0"/>
          </a:p>
        </p:txBody>
      </p:sp>
      <p:sp>
        <p:nvSpPr>
          <p:cNvPr id="6" name="TextBox 5"/>
          <p:cNvSpPr txBox="1"/>
          <p:nvPr/>
        </p:nvSpPr>
        <p:spPr>
          <a:xfrm>
            <a:off x="964801" y="3003551"/>
            <a:ext cx="20904599"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GB" sz="4400" b="0" dirty="0">
                <a:latin typeface="Arial" panose="020B0604020202020204" pitchFamily="34" charset="0"/>
                <a:cs typeface="Arial" panose="020B0604020202020204" pitchFamily="34" charset="0"/>
              </a:rPr>
              <a:t>This session will help you to think about the importance of pushing yourself outside your comfort zone. </a:t>
            </a:r>
          </a:p>
          <a:p>
            <a:pPr marL="0" marR="0" indent="0" algn="l" defTabSz="825500" rtl="0" fontAlgn="auto" latinLnBrk="0" hangingPunct="0">
              <a:lnSpc>
                <a:spcPct val="100000"/>
              </a:lnSpc>
              <a:spcBef>
                <a:spcPts val="0"/>
              </a:spcBef>
              <a:spcAft>
                <a:spcPts val="0"/>
              </a:spcAft>
              <a:buClrTx/>
              <a:buSzTx/>
              <a:buFontTx/>
              <a:buNone/>
              <a:tabLst/>
            </a:pPr>
            <a:endParaRPr kumimoji="0" lang="en-GB" sz="4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8" name="Text Placeholder 2"/>
          <p:cNvSpPr>
            <a:spLocks noGrp="1"/>
          </p:cNvSpPr>
          <p:nvPr>
            <p:ph type="body" sz="quarter" idx="1"/>
          </p:nvPr>
        </p:nvSpPr>
        <p:spPr>
          <a:xfrm>
            <a:off x="964800" y="5516250"/>
            <a:ext cx="22600050" cy="7146000"/>
          </a:xfrm>
        </p:spPr>
        <p:txBody>
          <a:bodyPr/>
          <a:lstStyle/>
          <a:p>
            <a:pPr marL="0" indent="0" rtl="0" fontAlgn="base">
              <a:buNone/>
            </a:pPr>
            <a:r>
              <a:rPr lang="en-US" b="1" dirty="0"/>
              <a:t>In this session you will:</a:t>
            </a:r>
          </a:p>
          <a:p>
            <a:pPr marL="0" indent="0" rtl="0" fontAlgn="base">
              <a:buNone/>
            </a:pPr>
            <a:endParaRPr lang="en-US" b="1" dirty="0"/>
          </a:p>
          <a:p>
            <a:pPr marL="359410" indent="-359410" fontAlgn="base"/>
            <a:r>
              <a:rPr lang="en-US" sz="4400" dirty="0"/>
              <a:t>Explore </a:t>
            </a:r>
            <a:r>
              <a:rPr lang="en-US" sz="4400" b="1" dirty="0">
                <a:solidFill>
                  <a:srgbClr val="00AEEF"/>
                </a:solidFill>
              </a:rPr>
              <a:t>your own comfort, learning, and panic zones</a:t>
            </a:r>
            <a:r>
              <a:rPr lang="en-US" sz="4400" dirty="0"/>
              <a:t>. </a:t>
            </a:r>
          </a:p>
          <a:p>
            <a:pPr marL="359410" indent="-359410"/>
            <a:r>
              <a:rPr lang="en-US" sz="4400" dirty="0"/>
              <a:t>Consider how discomfort is a part of your development.</a:t>
            </a:r>
            <a:endParaRPr lang="en-US" sz="4400" b="1" dirty="0">
              <a:solidFill>
                <a:srgbClr val="002060"/>
              </a:solidFill>
            </a:endParaRPr>
          </a:p>
          <a:p>
            <a:pPr marL="359410" indent="-359410"/>
            <a:r>
              <a:rPr lang="en-US" sz="4400" dirty="0"/>
              <a:t>Learn about the</a:t>
            </a:r>
            <a:r>
              <a:rPr lang="en-US" sz="4400" b="1" dirty="0">
                <a:solidFill>
                  <a:srgbClr val="00AEEF"/>
                </a:solidFill>
              </a:rPr>
              <a:t> growth mindset theory</a:t>
            </a:r>
            <a:r>
              <a:rPr lang="en-US" sz="4400" dirty="0"/>
              <a:t> and how to apply it to your development. </a:t>
            </a:r>
            <a:endParaRPr lang="en-US" sz="4400" dirty="0">
              <a:solidFill>
                <a:schemeClr val="tx1"/>
              </a:solidFill>
            </a:endParaRPr>
          </a:p>
          <a:p>
            <a:pPr marL="359410" indent="-359410" fontAlgn="base">
              <a:buChar char="•"/>
            </a:pPr>
            <a:endParaRPr lang="en-US" sz="4400" dirty="0"/>
          </a:p>
          <a:p>
            <a:pPr marL="0" indent="0">
              <a:buNone/>
            </a:pPr>
            <a:endParaRPr lang="en-US" dirty="0"/>
          </a:p>
        </p:txBody>
      </p:sp>
      <p:sp>
        <p:nvSpPr>
          <p:cNvPr id="5" name="TextBox 4"/>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5 min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8767" y="478106"/>
            <a:ext cx="2743200" cy="354634"/>
          </a:xfrm>
          <a:prstGeom prst="rect">
            <a:avLst/>
          </a:prstGeom>
        </p:spPr>
      </p:pic>
    </p:spTree>
    <p:custDataLst>
      <p:tags r:id="rId1"/>
    </p:custDataLst>
    <p:extLst>
      <p:ext uri="{BB962C8B-B14F-4D97-AF65-F5344CB8AC3E}">
        <p14:creationId xmlns:p14="http://schemas.microsoft.com/office/powerpoint/2010/main" val="161269896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Personal Zones</a:t>
            </a:r>
            <a:endParaRPr lang="en-US" dirty="0"/>
          </a:p>
        </p:txBody>
      </p:sp>
      <p:sp>
        <p:nvSpPr>
          <p:cNvPr id="9" name="TextBox 8">
            <a:extLst>
              <a:ext uri="{FF2B5EF4-FFF2-40B4-BE49-F238E27FC236}">
                <a16:creationId xmlns:a16="http://schemas.microsoft.com/office/drawing/2014/main" id="{692876C8-7A0E-1C93-2B32-121948EF977C}"/>
              </a:ext>
            </a:extLst>
          </p:cNvPr>
          <p:cNvSpPr txBox="1"/>
          <p:nvPr/>
        </p:nvSpPr>
        <p:spPr>
          <a:xfrm>
            <a:off x="13540444" y="2085591"/>
            <a:ext cx="4150928" cy="27956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3500" dirty="0">
                <a:latin typeface="Arial" panose="020B0604020202020204" pitchFamily="34" charset="0"/>
                <a:cs typeface="Arial" panose="020B0604020202020204" pitchFamily="34" charset="0"/>
              </a:rPr>
              <a:t>Discuss</a:t>
            </a:r>
          </a:p>
          <a:p>
            <a:pPr algn="l"/>
            <a:endParaRPr lang="en-US" sz="3500" b="0" dirty="0">
              <a:latin typeface="Arial" panose="020B0604020202020204" pitchFamily="34" charset="0"/>
              <a:cs typeface="Arial" panose="020B0604020202020204" pitchFamily="34" charset="0"/>
            </a:endParaRPr>
          </a:p>
          <a:p>
            <a:pPr algn="l"/>
            <a:r>
              <a:rPr lang="en-US" sz="3500" b="0" dirty="0">
                <a:latin typeface="Arial" panose="020B0604020202020204" pitchFamily="34" charset="0"/>
                <a:cs typeface="Arial" panose="020B0604020202020204" pitchFamily="34" charset="0"/>
              </a:rPr>
              <a:t>What does this diagram mean to you?</a:t>
            </a:r>
          </a:p>
        </p:txBody>
      </p:sp>
      <p:sp>
        <p:nvSpPr>
          <p:cNvPr id="4" name="Oval 3">
            <a:extLst>
              <a:ext uri="{FF2B5EF4-FFF2-40B4-BE49-F238E27FC236}">
                <a16:creationId xmlns:a16="http://schemas.microsoft.com/office/drawing/2014/main" id="{217E5689-58BC-1E9B-607E-11DAA423D679}"/>
              </a:ext>
            </a:extLst>
          </p:cNvPr>
          <p:cNvSpPr/>
          <p:nvPr/>
        </p:nvSpPr>
        <p:spPr>
          <a:xfrm>
            <a:off x="3040309" y="2284226"/>
            <a:ext cx="9126070" cy="9126070"/>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Oval 4">
            <a:extLst>
              <a:ext uri="{FF2B5EF4-FFF2-40B4-BE49-F238E27FC236}">
                <a16:creationId xmlns:a16="http://schemas.microsoft.com/office/drawing/2014/main" id="{DBEFC5A3-2576-102E-B767-DE9B01D2D287}"/>
              </a:ext>
            </a:extLst>
          </p:cNvPr>
          <p:cNvSpPr/>
          <p:nvPr/>
        </p:nvSpPr>
        <p:spPr>
          <a:xfrm>
            <a:off x="4585508" y="3914943"/>
            <a:ext cx="6006353" cy="6006353"/>
          </a:xfrm>
          <a:prstGeom prst="ellipse">
            <a:avLst/>
          </a:prstGeom>
          <a:solidFill>
            <a:srgbClr val="00AE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Oval 5">
            <a:extLst>
              <a:ext uri="{FF2B5EF4-FFF2-40B4-BE49-F238E27FC236}">
                <a16:creationId xmlns:a16="http://schemas.microsoft.com/office/drawing/2014/main" id="{5445AFF3-383F-73BA-37D3-34B75979B032}"/>
              </a:ext>
            </a:extLst>
          </p:cNvPr>
          <p:cNvSpPr/>
          <p:nvPr/>
        </p:nvSpPr>
        <p:spPr>
          <a:xfrm>
            <a:off x="6059732" y="5402409"/>
            <a:ext cx="3030072" cy="3012143"/>
          </a:xfrm>
          <a:prstGeom prst="ellipse">
            <a:avLst/>
          </a:prstGeom>
          <a:solidFill>
            <a:srgbClr val="F6CC2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TextBox 9">
            <a:extLst>
              <a:ext uri="{FF2B5EF4-FFF2-40B4-BE49-F238E27FC236}">
                <a16:creationId xmlns:a16="http://schemas.microsoft.com/office/drawing/2014/main" id="{2356867A-6C5A-F518-BE63-EFA63C4AE1ED}"/>
              </a:ext>
            </a:extLst>
          </p:cNvPr>
          <p:cNvSpPr txBox="1"/>
          <p:nvPr/>
        </p:nvSpPr>
        <p:spPr>
          <a:xfrm>
            <a:off x="6791459" y="6606117"/>
            <a:ext cx="337241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825500" rtl="0" fontAlgn="auto" latinLnBrk="0" hangingPunct="0">
              <a:lnSpc>
                <a:spcPct val="100000"/>
              </a:lnSpc>
              <a:spcBef>
                <a:spcPts val="0"/>
              </a:spcBef>
              <a:spcAft>
                <a:spcPts val="0"/>
              </a:spcAft>
              <a:buClrTx/>
              <a:buSzTx/>
              <a:buFontTx/>
              <a:buNone/>
              <a:tabLst/>
            </a:pPr>
            <a:r>
              <a:rPr lang="en-US" dirty="0"/>
              <a:t>Comfort</a:t>
            </a:r>
            <a:endParaRPr lang="en-US" sz="3000" b="1" i="0" u="none" strike="noStrike" cap="none" spc="0" normalizeH="0" baseline="0" dirty="0">
              <a:ln>
                <a:noFill/>
              </a:ln>
              <a:solidFill>
                <a:srgbClr val="000000"/>
              </a:solidFill>
              <a:effectLst/>
              <a:uFillTx/>
              <a:latin typeface="Helvetica Neue"/>
              <a:ea typeface="Helvetica Neue"/>
              <a:cs typeface="Helvetica Neue"/>
            </a:endParaRPr>
          </a:p>
        </p:txBody>
      </p:sp>
      <p:sp>
        <p:nvSpPr>
          <p:cNvPr id="11" name="TextBox 10">
            <a:extLst>
              <a:ext uri="{FF2B5EF4-FFF2-40B4-BE49-F238E27FC236}">
                <a16:creationId xmlns:a16="http://schemas.microsoft.com/office/drawing/2014/main" id="{66128CA1-3159-E4AB-0A86-FFC4A9C746EF}"/>
              </a:ext>
            </a:extLst>
          </p:cNvPr>
          <p:cNvSpPr txBox="1"/>
          <p:nvPr/>
        </p:nvSpPr>
        <p:spPr>
          <a:xfrm>
            <a:off x="5958982" y="2845903"/>
            <a:ext cx="337241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defTabSz="825500">
              <a:lnSpc>
                <a:spcPct val="100000"/>
              </a:lnSpc>
              <a:spcBef>
                <a:spcPts val="0"/>
              </a:spcBef>
              <a:spcAft>
                <a:spcPts val="0"/>
              </a:spcAft>
              <a:buNone/>
              <a:tabLst/>
            </a:pPr>
            <a:r>
              <a:rPr lang="en-US" dirty="0"/>
              <a:t>Panic</a:t>
            </a:r>
          </a:p>
        </p:txBody>
      </p:sp>
      <p:sp>
        <p:nvSpPr>
          <p:cNvPr id="12" name="TextBox 11">
            <a:extLst>
              <a:ext uri="{FF2B5EF4-FFF2-40B4-BE49-F238E27FC236}">
                <a16:creationId xmlns:a16="http://schemas.microsoft.com/office/drawing/2014/main" id="{BE46C62E-9E29-9E83-78F2-62C7EBDE2DEE}"/>
              </a:ext>
            </a:extLst>
          </p:cNvPr>
          <p:cNvSpPr txBox="1"/>
          <p:nvPr/>
        </p:nvSpPr>
        <p:spPr>
          <a:xfrm>
            <a:off x="5942722" y="4586286"/>
            <a:ext cx="337241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defTabSz="825500">
              <a:lnSpc>
                <a:spcPct val="100000"/>
              </a:lnSpc>
              <a:spcBef>
                <a:spcPts val="0"/>
              </a:spcBef>
              <a:spcAft>
                <a:spcPts val="0"/>
              </a:spcAft>
              <a:buNone/>
              <a:tabLst/>
            </a:pPr>
            <a:r>
              <a:rPr lang="en-US" dirty="0"/>
              <a:t>Learning</a:t>
            </a:r>
            <a:endParaRPr lang="en-US"/>
          </a:p>
        </p:txBody>
      </p:sp>
      <p:sp>
        <p:nvSpPr>
          <p:cNvPr id="13" name="TextBox 12"/>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5 min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9432" y="476722"/>
            <a:ext cx="2743200" cy="354634"/>
          </a:xfrm>
          <a:prstGeom prst="rect">
            <a:avLst/>
          </a:prstGeom>
        </p:spPr>
      </p:pic>
    </p:spTree>
    <p:custDataLst>
      <p:tags r:id="rId1"/>
    </p:custDataLst>
    <p:extLst>
      <p:ext uri="{BB962C8B-B14F-4D97-AF65-F5344CB8AC3E}">
        <p14:creationId xmlns:p14="http://schemas.microsoft.com/office/powerpoint/2010/main" val="100958903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latin typeface="Arial" panose="020B0604020202020204" pitchFamily="34" charset="0"/>
                <a:cs typeface="Arial" panose="020B0604020202020204" pitchFamily="34" charset="0"/>
              </a:rPr>
              <a:t>Personal Zones</a:t>
            </a: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92876C8-7A0E-1C93-2B32-121948EF977C}"/>
              </a:ext>
            </a:extLst>
          </p:cNvPr>
          <p:cNvSpPr txBox="1"/>
          <p:nvPr/>
        </p:nvSpPr>
        <p:spPr>
          <a:xfrm>
            <a:off x="12724226" y="3088211"/>
            <a:ext cx="8651210"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3500" dirty="0">
                <a:latin typeface="Arial" panose="020B0604020202020204" pitchFamily="34" charset="0"/>
                <a:cs typeface="Arial" panose="020B0604020202020204" pitchFamily="34" charset="0"/>
              </a:rPr>
              <a:t>Comfort Zone</a:t>
            </a:r>
          </a:p>
          <a:p>
            <a:pPr algn="l"/>
            <a:r>
              <a:rPr lang="en-US" sz="3500" b="0" dirty="0">
                <a:latin typeface="Arial" panose="020B0604020202020204" pitchFamily="34" charset="0"/>
                <a:cs typeface="Arial" panose="020B0604020202020204" pitchFamily="34" charset="0"/>
              </a:rPr>
              <a:t>Where you stick with what you know already, doing only what is familiar and not trying new things.</a:t>
            </a:r>
          </a:p>
        </p:txBody>
      </p:sp>
      <p:sp>
        <p:nvSpPr>
          <p:cNvPr id="4" name="Oval 3">
            <a:extLst>
              <a:ext uri="{FF2B5EF4-FFF2-40B4-BE49-F238E27FC236}">
                <a16:creationId xmlns:a16="http://schemas.microsoft.com/office/drawing/2014/main" id="{217E5689-58BC-1E9B-607E-11DAA423D679}"/>
              </a:ext>
            </a:extLst>
          </p:cNvPr>
          <p:cNvSpPr/>
          <p:nvPr/>
        </p:nvSpPr>
        <p:spPr>
          <a:xfrm>
            <a:off x="3040309" y="2284226"/>
            <a:ext cx="9126070" cy="9126070"/>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Oval 4">
            <a:extLst>
              <a:ext uri="{FF2B5EF4-FFF2-40B4-BE49-F238E27FC236}">
                <a16:creationId xmlns:a16="http://schemas.microsoft.com/office/drawing/2014/main" id="{DBEFC5A3-2576-102E-B767-DE9B01D2D287}"/>
              </a:ext>
            </a:extLst>
          </p:cNvPr>
          <p:cNvSpPr/>
          <p:nvPr/>
        </p:nvSpPr>
        <p:spPr>
          <a:xfrm>
            <a:off x="4585508" y="3914943"/>
            <a:ext cx="6006353" cy="6006353"/>
          </a:xfrm>
          <a:prstGeom prst="ellipse">
            <a:avLst/>
          </a:prstGeom>
          <a:solidFill>
            <a:srgbClr val="00AE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Oval 5">
            <a:extLst>
              <a:ext uri="{FF2B5EF4-FFF2-40B4-BE49-F238E27FC236}">
                <a16:creationId xmlns:a16="http://schemas.microsoft.com/office/drawing/2014/main" id="{5445AFF3-383F-73BA-37D3-34B75979B032}"/>
              </a:ext>
            </a:extLst>
          </p:cNvPr>
          <p:cNvSpPr/>
          <p:nvPr/>
        </p:nvSpPr>
        <p:spPr>
          <a:xfrm>
            <a:off x="6059732" y="5402409"/>
            <a:ext cx="3030072" cy="3012143"/>
          </a:xfrm>
          <a:prstGeom prst="ellipse">
            <a:avLst/>
          </a:prstGeom>
          <a:solidFill>
            <a:srgbClr val="F6CC2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TextBox 9">
            <a:extLst>
              <a:ext uri="{FF2B5EF4-FFF2-40B4-BE49-F238E27FC236}">
                <a16:creationId xmlns:a16="http://schemas.microsoft.com/office/drawing/2014/main" id="{2356867A-6C5A-F518-BE63-EFA63C4AE1ED}"/>
              </a:ext>
            </a:extLst>
          </p:cNvPr>
          <p:cNvSpPr txBox="1"/>
          <p:nvPr/>
        </p:nvSpPr>
        <p:spPr>
          <a:xfrm>
            <a:off x="6791459" y="6606117"/>
            <a:ext cx="337241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825500" rtl="0" fontAlgn="auto" latinLnBrk="0" hangingPunct="0">
              <a:lnSpc>
                <a:spcPct val="100000"/>
              </a:lnSpc>
              <a:spcBef>
                <a:spcPts val="0"/>
              </a:spcBef>
              <a:spcAft>
                <a:spcPts val="0"/>
              </a:spcAft>
              <a:buClrTx/>
              <a:buSzTx/>
              <a:buFontTx/>
              <a:buNone/>
              <a:tabLst/>
            </a:pPr>
            <a:r>
              <a:rPr lang="en-US" dirty="0">
                <a:latin typeface="Arial" panose="020B0604020202020204" pitchFamily="34" charset="0"/>
                <a:cs typeface="Arial" panose="020B0604020202020204" pitchFamily="34" charset="0"/>
              </a:rPr>
              <a:t>Comfort</a:t>
            </a:r>
            <a:endParaRPr lang="en-US" sz="3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6128CA1-3159-E4AB-0A86-FFC4A9C746EF}"/>
              </a:ext>
            </a:extLst>
          </p:cNvPr>
          <p:cNvSpPr txBox="1"/>
          <p:nvPr/>
        </p:nvSpPr>
        <p:spPr>
          <a:xfrm>
            <a:off x="5958982" y="2845903"/>
            <a:ext cx="337241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defTabSz="825500">
              <a:lnSpc>
                <a:spcPct val="100000"/>
              </a:lnSpc>
              <a:spcBef>
                <a:spcPts val="0"/>
              </a:spcBef>
              <a:spcAft>
                <a:spcPts val="0"/>
              </a:spcAft>
              <a:buNone/>
              <a:tabLst/>
            </a:pPr>
            <a:r>
              <a:rPr lang="en-US" dirty="0">
                <a:latin typeface="Arial" panose="020B0604020202020204" pitchFamily="34" charset="0"/>
                <a:cs typeface="Arial" panose="020B0604020202020204" pitchFamily="34" charset="0"/>
              </a:rPr>
              <a:t>Panic</a:t>
            </a:r>
          </a:p>
        </p:txBody>
      </p:sp>
      <p:sp>
        <p:nvSpPr>
          <p:cNvPr id="12" name="TextBox 11">
            <a:extLst>
              <a:ext uri="{FF2B5EF4-FFF2-40B4-BE49-F238E27FC236}">
                <a16:creationId xmlns:a16="http://schemas.microsoft.com/office/drawing/2014/main" id="{BE46C62E-9E29-9E83-78F2-62C7EBDE2DEE}"/>
              </a:ext>
            </a:extLst>
          </p:cNvPr>
          <p:cNvSpPr txBox="1"/>
          <p:nvPr/>
        </p:nvSpPr>
        <p:spPr>
          <a:xfrm>
            <a:off x="5942722" y="4586286"/>
            <a:ext cx="337241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defTabSz="825500">
              <a:lnSpc>
                <a:spcPct val="100000"/>
              </a:lnSpc>
              <a:spcBef>
                <a:spcPts val="0"/>
              </a:spcBef>
              <a:spcAft>
                <a:spcPts val="0"/>
              </a:spcAft>
              <a:buNone/>
              <a:tabLst/>
            </a:pPr>
            <a:r>
              <a:rPr lang="en-US" dirty="0">
                <a:latin typeface="Arial" panose="020B0604020202020204" pitchFamily="34" charset="0"/>
                <a:cs typeface="Arial" panose="020B0604020202020204" pitchFamily="34" charset="0"/>
              </a:rPr>
              <a:t>Learning</a:t>
            </a:r>
            <a:endParaRPr lang="en-US">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370181A-EAB0-C965-A5D6-15DE3243B743}"/>
              </a:ext>
            </a:extLst>
          </p:cNvPr>
          <p:cNvSpPr txBox="1"/>
          <p:nvPr/>
        </p:nvSpPr>
        <p:spPr>
          <a:xfrm>
            <a:off x="12725711" y="5556091"/>
            <a:ext cx="8651210"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3500" dirty="0">
                <a:latin typeface="Arial" panose="020B0604020202020204" pitchFamily="34" charset="0"/>
                <a:cs typeface="Arial" panose="020B0604020202020204" pitchFamily="34" charset="0"/>
              </a:rPr>
              <a:t>Learning Zone</a:t>
            </a:r>
          </a:p>
          <a:p>
            <a:pPr algn="l"/>
            <a:r>
              <a:rPr lang="en-US" sz="3500" b="0" dirty="0">
                <a:latin typeface="Arial" panose="020B0604020202020204" pitchFamily="34" charset="0"/>
                <a:cs typeface="Arial" panose="020B0604020202020204" pitchFamily="34" charset="0"/>
              </a:rPr>
              <a:t>Where you experiment with new techniques or experiences: developing your skills and stretching.</a:t>
            </a:r>
          </a:p>
        </p:txBody>
      </p:sp>
      <p:sp>
        <p:nvSpPr>
          <p:cNvPr id="7" name="TextBox 6">
            <a:extLst>
              <a:ext uri="{FF2B5EF4-FFF2-40B4-BE49-F238E27FC236}">
                <a16:creationId xmlns:a16="http://schemas.microsoft.com/office/drawing/2014/main" id="{5D8D304C-95E1-F428-3054-EED481470C78}"/>
              </a:ext>
            </a:extLst>
          </p:cNvPr>
          <p:cNvSpPr txBox="1"/>
          <p:nvPr/>
        </p:nvSpPr>
        <p:spPr>
          <a:xfrm>
            <a:off x="12727195" y="7967650"/>
            <a:ext cx="8651210" cy="27956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3500" dirty="0">
                <a:latin typeface="Arial" panose="020B0604020202020204" pitchFamily="34" charset="0"/>
                <a:cs typeface="Arial" panose="020B0604020202020204" pitchFamily="34" charset="0"/>
              </a:rPr>
              <a:t>Panic Zone</a:t>
            </a:r>
          </a:p>
          <a:p>
            <a:pPr algn="l"/>
            <a:r>
              <a:rPr lang="en-US" sz="3500" b="0" dirty="0">
                <a:latin typeface="Arial" panose="020B0604020202020204" pitchFamily="34" charset="0"/>
                <a:cs typeface="Arial" panose="020B0604020202020204" pitchFamily="34" charset="0"/>
              </a:rPr>
              <a:t>Where you are overwhelmed, and shut down or burnout. Closed off to new opportunities through anxiety, we often retreat to the comfort zone in response. </a:t>
            </a:r>
          </a:p>
        </p:txBody>
      </p:sp>
      <p:sp>
        <p:nvSpPr>
          <p:cNvPr id="13" name="Rectangle 12">
            <a:extLst>
              <a:ext uri="{FF2B5EF4-FFF2-40B4-BE49-F238E27FC236}">
                <a16:creationId xmlns:a16="http://schemas.microsoft.com/office/drawing/2014/main" id="{C0492F2A-3568-1817-ADC5-40ACBBC6AB97}"/>
              </a:ext>
            </a:extLst>
          </p:cNvPr>
          <p:cNvSpPr/>
          <p:nvPr/>
        </p:nvSpPr>
        <p:spPr>
          <a:xfrm>
            <a:off x="11779091" y="1035842"/>
            <a:ext cx="11651725" cy="181588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5760" tIns="365760" rIns="365760" bIns="365760" numCol="1" spcCol="38100" rtlCol="0" fromWordArt="0" anchor="ctr"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r>
              <a:rPr lang="en-US" sz="3500" b="0" dirty="0">
                <a:solidFill>
                  <a:schemeClr val="tx1"/>
                </a:solidFill>
                <a:latin typeface="Arial" panose="020B0604020202020204" pitchFamily="34" charset="0"/>
                <a:ea typeface="+mn-ea"/>
                <a:cs typeface="Arial" panose="020B0604020202020204" pitchFamily="34" charset="0"/>
              </a:rPr>
              <a:t>Spend a few minutes reflecting individually about: </a:t>
            </a:r>
          </a:p>
          <a:p>
            <a:pPr algn="l"/>
            <a:r>
              <a:rPr lang="en-US" sz="3500" dirty="0">
                <a:latin typeface="Arial" panose="020B0604020202020204" pitchFamily="34" charset="0"/>
                <a:ea typeface="+mn-ea"/>
                <a:cs typeface="Arial" panose="020B0604020202020204" pitchFamily="34" charset="0"/>
              </a:rPr>
              <a:t>What do each of these zones look like for me?</a:t>
            </a:r>
          </a:p>
        </p:txBody>
      </p:sp>
      <p:sp>
        <p:nvSpPr>
          <p:cNvPr id="14" name="TextBox 13"/>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5 min</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8765" y="475656"/>
            <a:ext cx="2743200" cy="354634"/>
          </a:xfrm>
          <a:prstGeom prst="rect">
            <a:avLst/>
          </a:prstGeom>
        </p:spPr>
      </p:pic>
    </p:spTree>
    <p:custDataLst>
      <p:tags r:id="rId1"/>
    </p:custDataLst>
    <p:extLst>
      <p:ext uri="{BB962C8B-B14F-4D97-AF65-F5344CB8AC3E}">
        <p14:creationId xmlns:p14="http://schemas.microsoft.com/office/powerpoint/2010/main" val="351646361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latin typeface="Arial" panose="020B0604020202020204" pitchFamily="34" charset="0"/>
                <a:cs typeface="Arial" panose="020B0604020202020204" pitchFamily="34" charset="0"/>
              </a:rPr>
              <a:t>Discussion: Growth Zone</a:t>
            </a: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2936EAB-1FEA-69BE-8CA0-573099887CF2}"/>
              </a:ext>
            </a:extLst>
          </p:cNvPr>
          <p:cNvSpPr/>
          <p:nvPr/>
        </p:nvSpPr>
        <p:spPr>
          <a:xfrm>
            <a:off x="767719" y="2502780"/>
            <a:ext cx="21351536" cy="1354217"/>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5760" tIns="365760" rIns="365760" bIns="365760" numCol="1" spcCol="38100" rtlCol="0" fromWordArt="0" anchor="ctr"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r>
              <a:rPr lang="en-US" sz="4000" b="0" dirty="0">
                <a:solidFill>
                  <a:schemeClr val="tx1"/>
                </a:solidFill>
                <a:latin typeface="Arial" panose="020B0604020202020204" pitchFamily="34" charset="0"/>
                <a:ea typeface="+mn-ea"/>
                <a:cs typeface="Arial" panose="020B0604020202020204" pitchFamily="34" charset="0"/>
              </a:rPr>
              <a:t>Work in pairs, discuss each question.</a:t>
            </a:r>
            <a:endParaRPr lang="en-US" sz="4000" b="0"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2BD5320-629A-A06A-5530-B250C7199031}"/>
              </a:ext>
            </a:extLst>
          </p:cNvPr>
          <p:cNvSpPr txBox="1"/>
          <p:nvPr/>
        </p:nvSpPr>
        <p:spPr>
          <a:xfrm>
            <a:off x="834833" y="4101181"/>
            <a:ext cx="19562541" cy="60272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457200" indent="-457200" algn="l">
              <a:buFont typeface="Arial"/>
              <a:buChar char="•"/>
            </a:pPr>
            <a:r>
              <a:rPr lang="en-US" sz="3500" b="0" dirty="0">
                <a:latin typeface="Arial" panose="020B0604020202020204" pitchFamily="34" charset="0"/>
                <a:ea typeface="Arial"/>
                <a:cs typeface="Arial" panose="020B0604020202020204" pitchFamily="34" charset="0"/>
              </a:rPr>
              <a:t>What do each of these zones look like for you personally?</a:t>
            </a:r>
            <a:endParaRPr lang="en-US" dirty="0">
              <a:latin typeface="Arial" panose="020B0604020202020204" pitchFamily="34" charset="0"/>
              <a:cs typeface="Arial" panose="020B0604020202020204" pitchFamily="34" charset="0"/>
            </a:endParaRPr>
          </a:p>
          <a:p>
            <a:pPr marL="457200" indent="-457200" algn="l">
              <a:buFont typeface="Arial"/>
              <a:buChar char="•"/>
            </a:pPr>
            <a:r>
              <a:rPr lang="en-US" sz="3500" b="0" dirty="0">
                <a:latin typeface="Arial" panose="020B0604020202020204" pitchFamily="34" charset="0"/>
                <a:ea typeface="Arial"/>
                <a:cs typeface="Arial" panose="020B0604020202020204" pitchFamily="34" charset="0"/>
              </a:rPr>
              <a:t>How much time do you feel you personally need to spend in the comfort zone compared to the learning zone?</a:t>
            </a:r>
            <a:endParaRPr lang="en-US" dirty="0">
              <a:latin typeface="Arial" panose="020B0604020202020204" pitchFamily="34" charset="0"/>
              <a:ea typeface="Arial"/>
              <a:cs typeface="Arial" panose="020B0604020202020204" pitchFamily="34" charset="0"/>
            </a:endParaRPr>
          </a:p>
          <a:p>
            <a:pPr marL="457200" indent="-457200" algn="l">
              <a:buFont typeface="Arial"/>
              <a:buChar char="•"/>
            </a:pPr>
            <a:r>
              <a:rPr lang="en-US" sz="3500" b="0" dirty="0">
                <a:latin typeface="Arial" panose="020B0604020202020204" pitchFamily="34" charset="0"/>
                <a:ea typeface="Arial"/>
                <a:cs typeface="Arial" panose="020B0604020202020204" pitchFamily="34" charset="0"/>
              </a:rPr>
              <a:t>What challenges do you anticipate possibly preventing you from getting outside your comfort zone? </a:t>
            </a:r>
            <a:endParaRPr lang="en-US" dirty="0">
              <a:latin typeface="Arial" panose="020B0604020202020204" pitchFamily="34" charset="0"/>
              <a:ea typeface="Arial"/>
              <a:cs typeface="Arial" panose="020B0604020202020204" pitchFamily="34" charset="0"/>
            </a:endParaRPr>
          </a:p>
          <a:p>
            <a:pPr marL="457200" indent="-457200" algn="l">
              <a:buFont typeface="Arial"/>
              <a:buChar char="•"/>
            </a:pPr>
            <a:r>
              <a:rPr lang="en-US" sz="3500" b="0" dirty="0">
                <a:latin typeface="Arial" panose="020B0604020202020204" pitchFamily="34" charset="0"/>
                <a:ea typeface="Arial"/>
                <a:cs typeface="Arial" panose="020B0604020202020204" pitchFamily="34" charset="0"/>
              </a:rPr>
              <a:t>How might you overcome such challenges? </a:t>
            </a:r>
            <a:endParaRPr lang="en-US" dirty="0">
              <a:latin typeface="Arial" panose="020B0604020202020204" pitchFamily="34" charset="0"/>
              <a:ea typeface="Arial"/>
              <a:cs typeface="Arial" panose="020B0604020202020204" pitchFamily="34" charset="0"/>
            </a:endParaRPr>
          </a:p>
          <a:p>
            <a:pPr marL="457200" indent="-457200" algn="l">
              <a:buFont typeface="Arial"/>
              <a:buChar char="•"/>
            </a:pPr>
            <a:r>
              <a:rPr lang="en-US" sz="3500" b="0" dirty="0">
                <a:latin typeface="Arial" panose="020B0604020202020204" pitchFamily="34" charset="0"/>
                <a:ea typeface="Arial"/>
                <a:cs typeface="Arial" panose="020B0604020202020204" pitchFamily="34" charset="0"/>
              </a:rPr>
              <a:t>What supports can you draw on to help you? </a:t>
            </a:r>
            <a:endParaRPr lang="en-US" dirty="0">
              <a:latin typeface="Arial" panose="020B0604020202020204" pitchFamily="34" charset="0"/>
              <a:ea typeface="Arial"/>
              <a:cs typeface="Arial" panose="020B0604020202020204" pitchFamily="34" charset="0"/>
            </a:endParaRPr>
          </a:p>
          <a:p>
            <a:pPr marL="457200" indent="-457200" algn="l">
              <a:buFont typeface="Arial"/>
              <a:buChar char="•"/>
            </a:pPr>
            <a:r>
              <a:rPr lang="en-US" sz="3500" b="0" dirty="0">
                <a:latin typeface="Arial" panose="020B0604020202020204" pitchFamily="34" charset="0"/>
                <a:ea typeface="Arial"/>
                <a:cs typeface="Arial" panose="020B0604020202020204" pitchFamily="34" charset="0"/>
              </a:rPr>
              <a:t>What kinds of experiences do you feel would push you into the panic zone? </a:t>
            </a:r>
            <a:endParaRPr lang="en-US" dirty="0">
              <a:latin typeface="Arial" panose="020B0604020202020204" pitchFamily="34" charset="0"/>
              <a:ea typeface="Arial"/>
              <a:cs typeface="Arial" panose="020B0604020202020204" pitchFamily="34" charset="0"/>
            </a:endParaRPr>
          </a:p>
          <a:p>
            <a:pPr marL="457200" indent="-457200" algn="l">
              <a:buFont typeface="Arial"/>
              <a:buChar char="•"/>
            </a:pPr>
            <a:r>
              <a:rPr lang="en-US" sz="3500" b="0" dirty="0">
                <a:latin typeface="Arial" panose="020B0604020202020204" pitchFamily="34" charset="0"/>
                <a:ea typeface="Arial"/>
                <a:cs typeface="Arial" panose="020B0604020202020204" pitchFamily="34" charset="0"/>
              </a:rPr>
              <a:t>Are any of those experiences you desire to have? If so, what might you be able to do to help you accomplish doing something that scares you so much? </a:t>
            </a:r>
            <a:endParaRPr lang="en-US" dirty="0">
              <a:latin typeface="Arial" panose="020B0604020202020204" pitchFamily="34" charset="0"/>
              <a:ea typeface="Arial"/>
              <a:cs typeface="Arial" panose="020B0604020202020204" pitchFamily="34" charset="0"/>
            </a:endParaRPr>
          </a:p>
          <a:p>
            <a:pPr marL="457200" indent="-457200" algn="l">
              <a:buFont typeface="Arial"/>
              <a:buChar char="•"/>
            </a:pPr>
            <a:r>
              <a:rPr lang="en-US" sz="3500" b="0" dirty="0">
                <a:latin typeface="Arial" panose="020B0604020202020204" pitchFamily="34" charset="0"/>
                <a:ea typeface="Arial"/>
                <a:cs typeface="Arial" panose="020B0604020202020204" pitchFamily="34" charset="0"/>
              </a:rPr>
              <a:t>Based on this exercise, what do you feel you can do to make the most of this experience?</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10 min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6143" y="473668"/>
            <a:ext cx="2743200" cy="354634"/>
          </a:xfrm>
          <a:prstGeom prst="rect">
            <a:avLst/>
          </a:prstGeom>
        </p:spPr>
      </p:pic>
    </p:spTree>
    <p:custDataLst>
      <p:tags r:id="rId1"/>
    </p:custDataLst>
    <p:extLst>
      <p:ext uri="{BB962C8B-B14F-4D97-AF65-F5344CB8AC3E}">
        <p14:creationId xmlns:p14="http://schemas.microsoft.com/office/powerpoint/2010/main" val="1544559659"/>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WHITE" val="a370jHew"/>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hite">
  <a:themeElements>
    <a:clrScheme name="Prosper">
      <a:dk1>
        <a:srgbClr val="000000"/>
      </a:dk1>
      <a:lt1>
        <a:srgbClr val="FFFFFF"/>
      </a:lt1>
      <a:dk2>
        <a:srgbClr val="5E5E5E"/>
      </a:dk2>
      <a:lt2>
        <a:srgbClr val="D5D5D5"/>
      </a:lt2>
      <a:accent1>
        <a:srgbClr val="FACF35"/>
      </a:accent1>
      <a:accent2>
        <a:srgbClr val="2CBEC0"/>
      </a:accent2>
      <a:accent3>
        <a:srgbClr val="EE5127"/>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0A0724ED16404792313B3B688BEC25" ma:contentTypeVersion="12" ma:contentTypeDescription="Create a new document." ma:contentTypeScope="" ma:versionID="4198ddea708923ae2dc5ab375f02c76b">
  <xsd:schema xmlns:xsd="http://www.w3.org/2001/XMLSchema" xmlns:xs="http://www.w3.org/2001/XMLSchema" xmlns:p="http://schemas.microsoft.com/office/2006/metadata/properties" xmlns:ns2="33bcc73e-d8de-441a-b99d-e758dba1c806" xmlns:ns3="0757f244-bd35-4f25-896d-2ed58d471a3c" targetNamespace="http://schemas.microsoft.com/office/2006/metadata/properties" ma:root="true" ma:fieldsID="fbd9a21ad1ecb1e9b7c9332f33488176" ns2:_="" ns3:_="">
    <xsd:import namespace="33bcc73e-d8de-441a-b99d-e758dba1c806"/>
    <xsd:import namespace="0757f244-bd35-4f25-896d-2ed58d471a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bcc73e-d8de-441a-b99d-e758dba1c8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57f244-bd35-4f25-896d-2ed58d471a3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7452918-d508-4fd0-951f-f4a50464b6cd}" ma:internalName="TaxCatchAll" ma:showField="CatchAllData" ma:web="0757f244-bd35-4f25-896d-2ed58d471a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bcc73e-d8de-441a-b99d-e758dba1c806">
      <Terms xmlns="http://schemas.microsoft.com/office/infopath/2007/PartnerControls"/>
    </lcf76f155ced4ddcb4097134ff3c332f>
    <TaxCatchAll xmlns="0757f244-bd35-4f25-896d-2ed58d471a3c" xsi:nil="true"/>
  </documentManagement>
</p:properties>
</file>

<file path=customXml/itemProps1.xml><?xml version="1.0" encoding="utf-8"?>
<ds:datastoreItem xmlns:ds="http://schemas.openxmlformats.org/officeDocument/2006/customXml" ds:itemID="{BBA62163-12AF-46DD-B7EC-1ED359E282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bcc73e-d8de-441a-b99d-e758dba1c806"/>
    <ds:schemaRef ds:uri="0757f244-bd35-4f25-896d-2ed58d471a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52BD89-EE48-4F9B-B618-26A28279DF11}">
  <ds:schemaRefs>
    <ds:schemaRef ds:uri="http://schemas.microsoft.com/sharepoint/v3/contenttype/forms"/>
  </ds:schemaRefs>
</ds:datastoreItem>
</file>

<file path=customXml/itemProps3.xml><?xml version="1.0" encoding="utf-8"?>
<ds:datastoreItem xmlns:ds="http://schemas.openxmlformats.org/officeDocument/2006/customXml" ds:itemID="{7FD1EAF7-D697-4BAE-9873-16F88DEC4386}">
  <ds:schemaRefs>
    <ds:schemaRef ds:uri="http://purl.org/dc/elements/1.1/"/>
    <ds:schemaRef ds:uri="http://schemas.microsoft.com/office/2006/documentManagement/types"/>
    <ds:schemaRef ds:uri="http://purl.org/dc/terms/"/>
    <ds:schemaRef ds:uri="33bcc73e-d8de-441a-b99d-e758dba1c806"/>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0757f244-bd35-4f25-896d-2ed58d471a3c"/>
  </ds:schemaRefs>
</ds:datastoreItem>
</file>

<file path=docProps/app.xml><?xml version="1.0" encoding="utf-8"?>
<Properties xmlns="http://schemas.openxmlformats.org/officeDocument/2006/extended-properties" xmlns:vt="http://schemas.openxmlformats.org/officeDocument/2006/docPropsVTypes">
  <TotalTime>717</TotalTime>
  <Words>938</Words>
  <Application>Microsoft Office PowerPoint</Application>
  <PresentationFormat>Custom</PresentationFormat>
  <Paragraphs>172</Paragraphs>
  <Slides>20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CircularStd-Bold</vt:lpstr>
      <vt:lpstr>CircularStd-Book</vt:lpstr>
      <vt:lpstr>Helvetica Neue</vt:lpstr>
      <vt:lpstr>Helvetica Neue Medium</vt:lpstr>
      <vt:lpstr>White</vt:lpstr>
      <vt:lpstr>PowerPoint Presentation</vt:lpstr>
      <vt:lpstr>PowerPoint Presentation</vt:lpstr>
      <vt:lpstr>Session Guidelines</vt:lpstr>
      <vt:lpstr>Postdoc Check-In  </vt:lpstr>
      <vt:lpstr>Session Agenda</vt:lpstr>
      <vt:lpstr>Topic Overview: How to Grow</vt:lpstr>
      <vt:lpstr>Personal Zones</vt:lpstr>
      <vt:lpstr>Personal Zones</vt:lpstr>
      <vt:lpstr>Discussion: Growth Zone</vt:lpstr>
      <vt:lpstr>Growth Mindset</vt:lpstr>
      <vt:lpstr>What is Mindset?</vt:lpstr>
      <vt:lpstr>Dweck's Research: Impact of Mindsets on Learning</vt:lpstr>
      <vt:lpstr>Growth Mindset Discussion Questions (adapted from Mindset by Carol Dweck)  </vt:lpstr>
      <vt:lpstr>Mindset Matters</vt:lpstr>
      <vt:lpstr>Fixed Mindset examples we can change</vt:lpstr>
      <vt:lpstr>Top Tips for Adopting a Growth Mindset</vt:lpstr>
      <vt:lpstr>Fostering Growth Mindset about Career Development</vt:lpstr>
      <vt:lpstr>Resources</vt:lpstr>
      <vt:lpstr>Facilitators notes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Kennedy, Catherine</dc:creator>
  <cp:keywords/>
  <dc:description/>
  <cp:lastModifiedBy>mbxssak2</cp:lastModifiedBy>
  <cp:revision>1628</cp:revision>
  <dcterms:modified xsi:type="dcterms:W3CDTF">2023-07-05T09:49:24Z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0x010100A90A0724ED16404792313B3B688BEC25</vt:lpwstr>
  </property>
  <property fmtid="{D5CDD505-2E9C-101B-9397-08002B2CF9AE}" pid="3" name="ArticulateGUID">
    <vt:lpwstr>6D9A34BC-A54E-4309-8D82-46991C5E562A</vt:lpwstr>
  </property>
  <property fmtid="{D5CDD505-2E9C-101B-9397-08002B2CF9AE}" pid="4" name="ArticulatePath">
    <vt:lpwstr>https://theuniversityofliverpool-my.sharepoint.com/personal/alysk_liverpool_ac_uk/Documents/Group-Activities/Coaching-Skills</vt:lpwstr>
  </property>
  <property fmtid="{D5CDD505-2E9C-101B-9397-08002B2CF9AE}" pid="5" name="MediaServiceImageTags">
    <vt:lpwstr/>
  </property>
</Properties>
</file>