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tags/tag3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handoutMasterIdLst>
    <p:handoutMasterId r:id="rId22"/>
  </p:handoutMasterIdLst>
  <p:sldIdLst>
    <p:sldId id="256" r:id="rId5"/>
    <p:sldId id="257" r:id="rId6"/>
    <p:sldId id="259" r:id="rId7"/>
    <p:sldId id="260" r:id="rId8"/>
    <p:sldId id="269" r:id="rId9"/>
    <p:sldId id="291" r:id="rId10"/>
    <p:sldId id="292" r:id="rId11"/>
    <p:sldId id="293" r:id="rId12"/>
    <p:sldId id="295" r:id="rId13"/>
    <p:sldId id="296" r:id="rId14"/>
    <p:sldId id="297" r:id="rId15"/>
    <p:sldId id="298" r:id="rId16"/>
    <p:sldId id="299" r:id="rId17"/>
    <p:sldId id="287" r:id="rId18"/>
    <p:sldId id="290" r:id="rId19"/>
    <p:sldId id="300" r:id="rId20"/>
  </p:sldIdLst>
  <p:sldSz cx="24384000" cy="13716000"/>
  <p:notesSz cx="6858000" cy="9144000"/>
  <p:custDataLst>
    <p:tags r:id="rId23"/>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575959"/>
    <a:srgbClr val="F6C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D2258-1E6B-110D-DEE4-0A75F6C5914D}" v="2" dt="2023-03-31T14:17:07.959"/>
    <p1510:client id="{63046BA0-60C9-6DD2-D8D3-E5AFE819D7D5}" v="1" dt="2023-06-30T08:24:34.547"/>
    <p1510:client id="{7056643D-16D4-DDE4-2165-E59351A788B8}" v="4" dt="2023-07-23T20:37:41.817"/>
    <p1510:client id="{B34BE2B8-88E4-4910-B986-B0985371151C}" v="49" dt="2023-04-21T05:48:21.714"/>
    <p1510:client id="{D374F395-7460-8C17-06D1-82B35FA23DCF}" v="1" dt="2023-06-15T08:41:10.3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0"/>
    <p:restoredTop sz="94824"/>
  </p:normalViewPr>
  <p:slideViewPr>
    <p:cSldViewPr snapToGrid="0" snapToObjects="1">
      <p:cViewPr varScale="1">
        <p:scale>
          <a:sx n="49" d="100"/>
          <a:sy n="49" d="100"/>
        </p:scale>
        <p:origin x="326" y="67"/>
      </p:cViewPr>
      <p:guideLst>
        <p:guide orient="horz" pos="4320"/>
        <p:guide pos="7680"/>
      </p:guideLst>
    </p:cSldViewPr>
  </p:slideViewPr>
  <p:notesTextViewPr>
    <p:cViewPr>
      <p:scale>
        <a:sx n="100" d="100"/>
        <a:sy n="100" d="100"/>
      </p:scale>
      <p:origin x="0" y="0"/>
    </p:cViewPr>
  </p:notesTextViewPr>
  <p:notesViewPr>
    <p:cSldViewPr snapToGrid="0" snapToObjects="1">
      <p:cViewPr varScale="1">
        <p:scale>
          <a:sx n="77" d="100"/>
          <a:sy n="77" d="100"/>
        </p:scale>
        <p:origin x="290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estri, Stefania" userId="S::stefsilv@liverpool.ac.uk::b6c0d291-429e-41c2-92f7-74b158d9b1a6" providerId="AD" clId="Web-{7056643D-16D4-DDE4-2165-E59351A788B8}"/>
    <pc:docChg chg="modSld">
      <pc:chgData name="Silvestri, Stefania" userId="S::stefsilv@liverpool.ac.uk::b6c0d291-429e-41c2-92f7-74b158d9b1a6" providerId="AD" clId="Web-{7056643D-16D4-DDE4-2165-E59351A788B8}" dt="2023-07-23T20:37:41.817" v="3" actId="20577"/>
      <pc:docMkLst>
        <pc:docMk/>
      </pc:docMkLst>
      <pc:sldChg chg="modSp">
        <pc:chgData name="Silvestri, Stefania" userId="S::stefsilv@liverpool.ac.uk::b6c0d291-429e-41c2-92f7-74b158d9b1a6" providerId="AD" clId="Web-{7056643D-16D4-DDE4-2165-E59351A788B8}" dt="2023-07-23T20:37:41.817" v="3" actId="20577"/>
        <pc:sldMkLst>
          <pc:docMk/>
          <pc:sldMk cId="0" sldId="259"/>
        </pc:sldMkLst>
        <pc:spChg chg="mod">
          <ac:chgData name="Silvestri, Stefania" userId="S::stefsilv@liverpool.ac.uk::b6c0d291-429e-41c2-92f7-74b158d9b1a6" providerId="AD" clId="Web-{7056643D-16D4-DDE4-2165-E59351A788B8}" dt="2023-07-23T20:37:41.817" v="3" actId="20577"/>
          <ac:spMkLst>
            <pc:docMk/>
            <pc:sldMk cId="0" sldId="259"/>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9.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A783CA-8633-4785-9147-EAE36FAAE9B4}" type="datetimeFigureOut">
              <a:rPr lang="en-GB" smtClean="0"/>
              <a:t>23/07/2023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65AF85-1CF1-4C6E-B9A8-B745F3B993A0}" type="slidenum">
              <a:rPr lang="en-GB" smtClean="0"/>
              <a:t>‹#›</a:t>
            </a:fld>
            <a:endParaRPr lang="en-GB"/>
          </a:p>
        </p:txBody>
      </p:sp>
    </p:spTree>
    <p:custDataLst>
      <p:tags r:id="rId2"/>
    </p:custDataLst>
    <p:extLst>
      <p:ext uri="{BB962C8B-B14F-4D97-AF65-F5344CB8AC3E}">
        <p14:creationId xmlns:p14="http://schemas.microsoft.com/office/powerpoint/2010/main" val="2425366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213725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117860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297872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40898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891186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3126038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1127864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331393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Always have 3 learning points…</a:t>
            </a:r>
          </a:p>
        </p:txBody>
      </p:sp>
    </p:spTree>
    <p:extLst>
      <p:ext uri="{BB962C8B-B14F-4D97-AF65-F5344CB8AC3E}">
        <p14:creationId xmlns:p14="http://schemas.microsoft.com/office/powerpoint/2010/main" val="3237532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Always have 3 learning points…</a:t>
            </a:r>
          </a:p>
        </p:txBody>
      </p:sp>
    </p:spTree>
    <p:extLst>
      <p:ext uri="{BB962C8B-B14F-4D97-AF65-F5344CB8AC3E}">
        <p14:creationId xmlns:p14="http://schemas.microsoft.com/office/powerpoint/2010/main" val="320944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custDataLst>
      <p:tags r:id="rId1"/>
    </p:custDataLst>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chemeClr val="tx1"/>
                </a:solidFill>
                <a:latin typeface="Arial" panose="020B0604020202020204" pitchFamily="34" charset="0"/>
                <a:cs typeface="Arial" panose="020B0604020202020204" pitchFamily="34" charset="0"/>
              </a:rPr>
              <a:t>–</a:t>
            </a:r>
            <a:r>
              <a:rPr lang="en-GB" sz="5000" b="1" i="0" u="none" dirty="0">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dirty="0"/>
              <a:t>Click to edit Master text styles</a:t>
            </a:r>
            <a:endParaRPr lang="en-US" dirty="0"/>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5"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4"/>
          <a:stretch>
            <a:fillRect/>
          </a:stretch>
        </p:blipFill>
        <p:spPr>
          <a:xfrm>
            <a:off x="19661955" y="475392"/>
            <a:ext cx="2743200" cy="354634"/>
          </a:xfrm>
          <a:prstGeom prst="rect">
            <a:avLst/>
          </a:prstGeom>
        </p:spPr>
      </p:pic>
      <p:sp>
        <p:nvSpPr>
          <p:cNvPr id="6" name="TextBox 5"/>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404221226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Intro text or opening point here.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3"/>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Bullet point one</a:t>
            </a:r>
          </a:p>
          <a:p>
            <a:r>
              <a:rPr lang="en-US" sz="6000" u="none" baseline="0" dirty="0">
                <a:solidFill>
                  <a:srgbClr val="000000"/>
                </a:solidFill>
                <a:latin typeface="CircularStd-Book"/>
              </a:rPr>
              <a:t>Bullet point two</a:t>
            </a:r>
          </a:p>
          <a:p>
            <a:r>
              <a:rPr lang="en-US" sz="6000" u="none" baseline="0" dirty="0">
                <a:solidFill>
                  <a:srgbClr val="000000"/>
                </a:solidFill>
                <a:latin typeface="CircularStd-Book"/>
              </a:rPr>
              <a:t>Bullet point three</a:t>
            </a:r>
          </a:p>
          <a:p>
            <a:r>
              <a:rPr lang="en-US" sz="6000" u="none" baseline="0" dirty="0">
                <a:solidFill>
                  <a:srgbClr val="000000"/>
                </a:solidFill>
                <a:latin typeface="CircularStd-Book"/>
              </a:rPr>
              <a:t>and so on…</a:t>
            </a:r>
            <a:endParaRPr dirty="0"/>
          </a:p>
        </p:txBody>
      </p:sp>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dirty="0"/>
              <a:t>References or footnotes here.</a:t>
            </a:r>
            <a:br>
              <a:rPr lang="en-GB" dirty="0"/>
            </a:br>
            <a:r>
              <a:rPr lang="en-GB" dirty="0"/>
              <a:t>Can also be repurposed for captions.</a:t>
            </a:r>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pic>
        <p:nvPicPr>
          <p:cNvPr id="7"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6"/>
          <a:stretch>
            <a:fillRect/>
          </a:stretch>
        </p:blipFill>
        <p:spPr>
          <a:xfrm>
            <a:off x="19661955" y="475392"/>
            <a:ext cx="2743200" cy="354634"/>
          </a:xfrm>
          <a:prstGeom prst="rect">
            <a:avLst/>
          </a:prstGeom>
        </p:spPr>
      </p:pic>
      <p:sp>
        <p:nvSpPr>
          <p:cNvPr id="9" name="TextBox 8"/>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8119503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dirty="0"/>
              <a:t>Generic text goes in here. </a:t>
            </a:r>
          </a:p>
          <a:p>
            <a:pPr lvl="0"/>
            <a:r>
              <a:rPr lang="en-GB" dirty="0"/>
              <a:t>References or footnotes here.</a:t>
            </a:r>
          </a:p>
          <a:p>
            <a:pPr lvl="0"/>
            <a:r>
              <a:rPr lang="en-GB" dirty="0"/>
              <a:t>Can also</a:t>
            </a:r>
            <a:r>
              <a:rPr lang="en-US" dirty="0"/>
              <a:t> be repurposed for captions.</a:t>
            </a:r>
            <a:endParaRPr lang="en-GB" dirty="0"/>
          </a:p>
        </p:txBody>
      </p:sp>
    </p:spTree>
    <p:custDataLst>
      <p:tags r:id="rId1"/>
    </p:custDataLst>
    <p:extLst>
      <p:ext uri="{BB962C8B-B14F-4D97-AF65-F5344CB8AC3E}">
        <p14:creationId xmlns:p14="http://schemas.microsoft.com/office/powerpoint/2010/main" val="82012814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dirty="0"/>
              <a:t>Title to this image goes here.</a:t>
            </a:r>
            <a:endParaRPr dirty="0"/>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dirty="0"/>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3"/>
          <a:stretch>
            <a:fillRect/>
          </a:stretch>
        </p:blipFill>
        <p:spPr>
          <a:xfrm>
            <a:off x="19661955" y="475392"/>
            <a:ext cx="2743200" cy="354634"/>
          </a:xfrm>
          <a:prstGeom prst="rect">
            <a:avLst/>
          </a:prstGeom>
        </p:spPr>
      </p:pic>
      <p:sp>
        <p:nvSpPr>
          <p:cNvPr id="7" name="TextBox 6"/>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2830852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23/07/2023</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custDataLst>
      <p:tags r:id="rId1"/>
    </p:custDataLst>
    <p:extLst>
      <p:ext uri="{BB962C8B-B14F-4D97-AF65-F5344CB8AC3E}">
        <p14:creationId xmlns:p14="http://schemas.microsoft.com/office/powerpoint/2010/main" val="45919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Tree>
    <p:custDataLst>
      <p:tags r:id="rId1"/>
    </p:custDataLst>
    <p:extLst>
      <p:ext uri="{BB962C8B-B14F-4D97-AF65-F5344CB8AC3E}">
        <p14:creationId xmlns:p14="http://schemas.microsoft.com/office/powerpoint/2010/main" val="6926205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dirty="0"/>
              <a:t>Title of the document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 on one line</a:t>
            </a:r>
            <a:br>
              <a:rPr lang="en-GB" dirty="0"/>
            </a:br>
            <a:r>
              <a:rPr lang="en-GB" dirty="0"/>
              <a:t>or two lines.</a:t>
            </a:r>
            <a:endParaRPr dirty="0"/>
          </a:p>
        </p:txBody>
      </p:sp>
      <p:pic>
        <p:nvPicPr>
          <p:cNvPr id="4" name="Picture 3"/>
          <p:cNvPicPr>
            <a:picLocks noChangeAspect="1"/>
          </p:cNvPicPr>
          <p:nvPr userDrawn="1"/>
        </p:nvPicPr>
        <p:blipFill>
          <a:blip r:embed="rId4"/>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dirty="0"/>
              <a:t>Name of speaker. 00 Month 2020</a:t>
            </a:r>
            <a:endParaRPr lang="en-US" dirty="0"/>
          </a:p>
        </p:txBody>
      </p:sp>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10" name="TextBox 9"/>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5780539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dirty="0"/>
              <a:t>Section name here.</a:t>
            </a:r>
            <a:br>
              <a:rPr lang="en-GB" dirty="0"/>
            </a:br>
            <a:r>
              <a:rPr lang="en-GB" dirty="0"/>
              <a:t>May run onto two lines.</a:t>
            </a:r>
            <a:endParaRPr dirty="0"/>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dirty="0"/>
              <a:t>Subtitle here.</a:t>
            </a:r>
            <a:endParaRPr dirty="0"/>
          </a:p>
        </p:txBody>
      </p:sp>
      <p:pic>
        <p:nvPicPr>
          <p:cNvPr id="4" name="Picture 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ilerplateV1">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417679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5600913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dirty="0"/>
              <a:t>Page title</a:t>
            </a:r>
            <a:endParaRPr dirty="0"/>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dirty="0">
                <a:solidFill>
                  <a:srgbClr val="000000"/>
                </a:solidFill>
                <a:latin typeface="CircularStd-Book"/>
              </a:rPr>
              <a:t>Large style text goes in here.</a:t>
            </a:r>
            <a:endParaRPr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4"/>
          <a:stretch>
            <a:fillRect/>
          </a:stretch>
        </p:blipFill>
        <p:spPr>
          <a:xfrm>
            <a:off x="842401" y="11880000"/>
            <a:ext cx="7431033" cy="1152000"/>
          </a:xfrm>
          <a:prstGeom prst="rect">
            <a:avLst/>
          </a:prstGeom>
        </p:spPr>
      </p:pic>
      <p:pic>
        <p:nvPicPr>
          <p:cNvPr id="6"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8" name="TextBox 7"/>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33036437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dirty="0">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dirty="0">
                <a:uFill>
                  <a:solidFill>
                    <a:schemeClr val="accent1"/>
                  </a:solidFill>
                </a:uFill>
                <a:latin typeface="Arial" panose="020B0604020202020204" pitchFamily="34" charset="0"/>
                <a:cs typeface="Arial" panose="020B0604020202020204" pitchFamily="34" charset="0"/>
              </a:rPr>
              <a:t>–</a:t>
            </a:r>
            <a:r>
              <a:rPr lang="en-GB" sz="5000" b="1" i="0" u="none" baseline="0" dirty="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dirty="0">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dirty="0"/>
          </a:p>
        </p:txBody>
      </p:sp>
      <p:pic>
        <p:nvPicPr>
          <p:cNvPr id="9" name="Picture 4" descr="Shape, rectangle&#10;&#10;Description automatically generated">
            <a:extLst>
              <a:ext uri="{FF2B5EF4-FFF2-40B4-BE49-F238E27FC236}">
                <a16:creationId xmlns:a16="http://schemas.microsoft.com/office/drawing/2014/main" id="{A4067F0D-E109-14ED-131A-B861975A50B1}"/>
              </a:ext>
            </a:extLst>
          </p:cNvPr>
          <p:cNvPicPr>
            <a:picLocks noChangeAspect="1"/>
          </p:cNvPicPr>
          <p:nvPr userDrawn="1"/>
        </p:nvPicPr>
        <p:blipFill>
          <a:blip r:embed="rId5"/>
          <a:stretch>
            <a:fillRect/>
          </a:stretch>
        </p:blipFill>
        <p:spPr>
          <a:xfrm>
            <a:off x="19661955" y="475392"/>
            <a:ext cx="2743200" cy="354634"/>
          </a:xfrm>
          <a:prstGeom prst="rect">
            <a:avLst/>
          </a:prstGeom>
        </p:spPr>
      </p:pic>
      <p:sp>
        <p:nvSpPr>
          <p:cNvPr id="10" name="TextBox 9"/>
          <p:cNvSpPr txBox="1"/>
          <p:nvPr userDrawn="1"/>
        </p:nvSpPr>
        <p:spPr>
          <a:xfrm>
            <a:off x="22497327" y="409555"/>
            <a:ext cx="87203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bg2">
                    <a:lumMod val="50000"/>
                  </a:schemeClr>
                </a:solidFill>
                <a:effectLst/>
                <a:uFillTx/>
                <a:latin typeface="Helvetica Neue"/>
                <a:ea typeface="Helvetica Neue"/>
                <a:cs typeface="Helvetica Neue"/>
                <a:sym typeface="Helvetica Neue"/>
              </a:rPr>
              <a:t>60 min</a:t>
            </a:r>
          </a:p>
        </p:txBody>
      </p:sp>
    </p:spTree>
    <p:custDataLst>
      <p:tags r:id="rId1"/>
    </p:custDataLst>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rPr dirty="0"/>
              <a:t>Body Level One</a:t>
            </a:r>
          </a:p>
        </p:txBody>
      </p:sp>
    </p:spTree>
    <p:custDataLst>
      <p:tags r:id="rId18"/>
    </p:custDataLst>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49" r:id="rId5"/>
    <p:sldLayoutId id="2147483672" r:id="rId6"/>
    <p:sldLayoutId id="2147483673" r:id="rId7"/>
    <p:sldLayoutId id="2147483674" r:id="rId8"/>
    <p:sldLayoutId id="2147483663" r:id="rId9"/>
    <p:sldLayoutId id="2147483675" r:id="rId10"/>
    <p:sldLayoutId id="2147483676" r:id="rId11"/>
    <p:sldLayoutId id="2147483664" r:id="rId12"/>
    <p:sldLayoutId id="2147483668" r:id="rId13"/>
    <p:sldLayoutId id="2147483665" r:id="rId14"/>
    <p:sldLayoutId id="2147483666" r:id="rId15"/>
    <p:sldLayoutId id="2147483677" r:id="rId16"/>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19"/>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3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4T4qp1h6k6s?feature=oembed" TargetMode="External"/><Relationship Id="rId1" Type="http://schemas.openxmlformats.org/officeDocument/2006/relationships/tags" Target="../tags/tag3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30.png"/><Relationship Id="rId4" Type="http://schemas.openxmlformats.org/officeDocument/2006/relationships/hyperlink" Target="https://www.mindtools.com/ano9qiu/gibbs-reflective-cycl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7.png"/><Relationship Id="rId7" Type="http://schemas.openxmlformats.org/officeDocument/2006/relationships/hyperlink" Target="https://creativecommons.org/licenses/by-nc-sa/4.0/" TargetMode="External"/><Relationship Id="rId2" Type="http://schemas.openxmlformats.org/officeDocument/2006/relationships/slideLayout" Target="../slideLayouts/slideLayout16.xml"/><Relationship Id="rId1" Type="http://schemas.openxmlformats.org/officeDocument/2006/relationships/tags" Target="../tags/tag35.xml"/><Relationship Id="rId6" Type="http://schemas.openxmlformats.org/officeDocument/2006/relationships/image" Target="../media/image19.png"/><Relationship Id="rId5" Type="http://schemas.openxmlformats.org/officeDocument/2006/relationships/hyperlink" Target="https://prosper.liverpool.ac.uk/" TargetMode="Externa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21.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hyperlink" Target="https://oro.open.ac.uk/6894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24.png"/><Relationship Id="rId5" Type="http://schemas.openxmlformats.org/officeDocument/2006/relationships/hyperlink" Target="https://prosperuol.wpengine.com/wp-content/uploads/2023/06/coaching_reflective_practice_gibbs_reflective_cycle.docx" TargetMode="External"/><Relationship Id="rId4" Type="http://schemas.openxmlformats.org/officeDocument/2006/relationships/hyperlink" Target="https://www.mindtools.com/ano9qiu/gibbs-reflective-cy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54648" y="236483"/>
            <a:ext cx="45719" cy="45719"/>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Tree>
    <p:custDataLst>
      <p:tags r:id="rId1"/>
    </p:custData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Career Reflection Discussion</a:t>
            </a:r>
            <a:endParaRPr lang="en-US" dirty="0"/>
          </a:p>
        </p:txBody>
      </p:sp>
      <p:sp>
        <p:nvSpPr>
          <p:cNvPr id="7" name="TextBox 6">
            <a:extLst>
              <a:ext uri="{FF2B5EF4-FFF2-40B4-BE49-F238E27FC236}">
                <a16:creationId xmlns:a16="http://schemas.microsoft.com/office/drawing/2014/main" id="{BE4FF892-997E-FB1C-B72B-BB42113C0023}"/>
              </a:ext>
            </a:extLst>
          </p:cNvPr>
          <p:cNvSpPr txBox="1"/>
          <p:nvPr/>
        </p:nvSpPr>
        <p:spPr>
          <a:xfrm>
            <a:off x="963785" y="2703928"/>
            <a:ext cx="22085349"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t>It makes a lot of sense to take some time periodically to think about your job, what you enjoy about it, what you would like to improve, and how you would like to be working in the years to come. These questions are designed to help you think through these things. And talking them through together may well help you to articulate what you want, which could the first step in preparing to involve others.</a:t>
            </a:r>
          </a:p>
        </p:txBody>
      </p:sp>
      <p:sp>
        <p:nvSpPr>
          <p:cNvPr id="10" name="Text Placeholder 4">
            <a:extLst>
              <a:ext uri="{FF2B5EF4-FFF2-40B4-BE49-F238E27FC236}">
                <a16:creationId xmlns:a16="http://schemas.microsoft.com/office/drawing/2014/main" id="{92C24463-8973-34B8-F1E7-B9BC4CCC0C6D}"/>
              </a:ext>
            </a:extLst>
          </p:cNvPr>
          <p:cNvSpPr txBox="1">
            <a:spLocks/>
          </p:cNvSpPr>
          <p:nvPr/>
        </p:nvSpPr>
        <p:spPr>
          <a:xfrm>
            <a:off x="957422" y="2320184"/>
            <a:ext cx="22326681" cy="8448912"/>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b="1" dirty="0"/>
              <a:t>Working in pairs</a:t>
            </a:r>
          </a:p>
          <a:p>
            <a:endParaRPr lang="en-US" sz="4400" dirty="0"/>
          </a:p>
          <a:p>
            <a:r>
              <a:rPr lang="en-US" sz="4000" dirty="0"/>
              <a:t>Take turns at choosing two questions you would like to respond to, when both of you have responded, let the other person choose tow questions.</a:t>
            </a:r>
          </a:p>
          <a:p>
            <a:endParaRPr lang="en-US" sz="4000" dirty="0"/>
          </a:p>
          <a:p>
            <a:pPr marL="571500" indent="-571500">
              <a:buFont typeface="Calibri"/>
              <a:buChar char="-"/>
            </a:pPr>
            <a:r>
              <a:rPr lang="en-US" sz="4000" dirty="0"/>
              <a:t>What do I like best about my present job?</a:t>
            </a:r>
          </a:p>
          <a:p>
            <a:pPr marL="571500" indent="-571500">
              <a:buFont typeface="Calibri"/>
              <a:buChar char="-"/>
            </a:pPr>
            <a:r>
              <a:rPr lang="en-US" sz="4000" dirty="0"/>
              <a:t>What do I like least about my present job?</a:t>
            </a:r>
          </a:p>
          <a:p>
            <a:pPr marL="571500" indent="-571500">
              <a:buFont typeface="Calibri"/>
              <a:buChar char="-"/>
            </a:pPr>
            <a:r>
              <a:rPr lang="en-US" sz="4000" dirty="0"/>
              <a:t>What would have to change to keep me excited about my current role and make me want to stay?</a:t>
            </a:r>
          </a:p>
          <a:p>
            <a:pPr marL="571500" indent="-571500">
              <a:buFont typeface="Calibri"/>
              <a:buChar char="-"/>
            </a:pPr>
            <a:r>
              <a:rPr lang="en-US" sz="4000" dirty="0"/>
              <a:t>How could my present position change so it had more of the qualities I really want?</a:t>
            </a:r>
          </a:p>
          <a:p>
            <a:pPr marL="571500" indent="-571500">
              <a:buFont typeface="Calibri"/>
              <a:buChar char="-"/>
            </a:pPr>
            <a:r>
              <a:rPr lang="en-US" sz="4000" dirty="0"/>
              <a:t>What barriers are there to getting the change that I want?</a:t>
            </a:r>
          </a:p>
          <a:p>
            <a:pPr marL="571500" indent="-571500">
              <a:buFont typeface="Calibri"/>
              <a:buChar char="-"/>
            </a:pPr>
            <a:r>
              <a:rPr lang="en-US" sz="4000" dirty="0"/>
              <a:t>What more will I want in a career in five years from now?</a:t>
            </a:r>
          </a:p>
          <a:p>
            <a:pPr marL="571500" indent="-571500">
              <a:buFont typeface="Calibri"/>
              <a:buChar char="-"/>
            </a:pPr>
            <a:r>
              <a:rPr lang="en-US" sz="4000" dirty="0"/>
              <a:t>What could I do now to help me prepare for that career in five years?</a:t>
            </a:r>
          </a:p>
          <a:p>
            <a:pPr marL="571500" indent="-571500">
              <a:buFont typeface="Calibri"/>
              <a:buChar char="-"/>
            </a:pPr>
            <a:endParaRPr lang="en-US" sz="4000" dirty="0"/>
          </a:p>
          <a:p>
            <a:pPr marL="571500" indent="-571500">
              <a:buFont typeface="Calibri"/>
              <a:buChar char="-"/>
            </a:pPr>
            <a:endParaRPr lang="en-US" sz="4400" dirty="0"/>
          </a:p>
          <a:p>
            <a:pPr marL="571500" indent="-571500">
              <a:buFont typeface="Calibri"/>
              <a:buChar char="-"/>
            </a:pPr>
            <a:endParaRPr lang="en-US" sz="4400" dirty="0"/>
          </a:p>
          <a:p>
            <a:pPr marL="571500" indent="-571500">
              <a:buFont typeface="Calibri"/>
              <a:buChar char="-"/>
            </a:pPr>
            <a:endParaRPr lang="en-US" sz="4400" dirty="0"/>
          </a:p>
          <a:p>
            <a:endParaRPr lang="en-US" sz="4400" dirty="0"/>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5</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67463" y="488727"/>
            <a:ext cx="2743200" cy="354634"/>
          </a:xfrm>
          <a:prstGeom prst="rect">
            <a:avLst/>
          </a:prstGeom>
        </p:spPr>
      </p:pic>
    </p:spTree>
    <p:custDataLst>
      <p:tags r:id="rId1"/>
    </p:custDataLst>
    <p:extLst>
      <p:ext uri="{BB962C8B-B14F-4D97-AF65-F5344CB8AC3E}">
        <p14:creationId xmlns:p14="http://schemas.microsoft.com/office/powerpoint/2010/main" val="34172581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Reflective Learning Habits</a:t>
            </a:r>
            <a:endParaRPr lang="en-US" dirty="0"/>
          </a:p>
        </p:txBody>
      </p:sp>
      <p:sp>
        <p:nvSpPr>
          <p:cNvPr id="5" name="Text Placeholder 4">
            <a:extLst>
              <a:ext uri="{FF2B5EF4-FFF2-40B4-BE49-F238E27FC236}">
                <a16:creationId xmlns:a16="http://schemas.microsoft.com/office/drawing/2014/main" id="{22C4FC5E-1777-E279-19DE-8BC9A98FABCF}"/>
              </a:ext>
            </a:extLst>
          </p:cNvPr>
          <p:cNvSpPr txBox="1">
            <a:spLocks/>
          </p:cNvSpPr>
          <p:nvPr/>
        </p:nvSpPr>
        <p:spPr>
          <a:xfrm>
            <a:off x="1026433" y="2216667"/>
            <a:ext cx="22326681" cy="8448912"/>
          </a:xfrm>
          <a:prstGeom prst="rect">
            <a:avLst/>
          </a:prstGeom>
          <a:solidFill>
            <a:srgbClr val="F6CC20"/>
          </a:solidFill>
          <a:ln w="12700">
            <a:solidFill>
              <a:schemeClr val="tx1"/>
            </a:solidFill>
            <a:miter lim="400000"/>
          </a:ln>
          <a:extLst>
            <a:ext uri="{C572A759-6A51-4108-AA02-DFA0A04FC94B}">
              <ma14:wrappingTextBoxFlag xmlns="" xmlns:ma14="http://schemas.microsoft.com/office/mac/drawingml/2011/main"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b="1" dirty="0"/>
              <a:t>Individually, reflect for a minute on the following:</a:t>
            </a:r>
          </a:p>
          <a:p>
            <a:endParaRPr lang="en-US" sz="4400" dirty="0"/>
          </a:p>
          <a:p>
            <a:pPr marL="457200" indent="-457200">
              <a:lnSpc>
                <a:spcPct val="100000"/>
              </a:lnSpc>
              <a:buFont typeface="Arial,Sans-Serif"/>
              <a:buChar char="•"/>
            </a:pPr>
            <a:r>
              <a:rPr lang="en-US" sz="4000" dirty="0"/>
              <a:t>What has been your most powerful learning experience(s)?</a:t>
            </a:r>
          </a:p>
          <a:p>
            <a:pPr marL="457200" indent="-457200">
              <a:lnSpc>
                <a:spcPct val="100000"/>
              </a:lnSpc>
              <a:buFont typeface="Arial,Sans-Serif"/>
              <a:buChar char="•"/>
            </a:pPr>
            <a:r>
              <a:rPr lang="en-US" sz="4000" dirty="0"/>
              <a:t>Where did this experience occur?</a:t>
            </a:r>
          </a:p>
          <a:p>
            <a:pPr marL="457200" indent="-457200">
              <a:lnSpc>
                <a:spcPct val="100000"/>
              </a:lnSpc>
              <a:buFont typeface="Arial,Sans-Serif"/>
              <a:buChar char="•"/>
            </a:pPr>
            <a:r>
              <a:rPr lang="en-US" sz="4000" dirty="0"/>
              <a:t>Did the learning happen in a classroom or formal learning environment, while you were working or attempting to complete a task, or involved in some other activity?</a:t>
            </a:r>
          </a:p>
          <a:p>
            <a:pPr marL="457200" indent="-457200">
              <a:lnSpc>
                <a:spcPct val="100000"/>
              </a:lnSpc>
              <a:buFont typeface="Arial,Sans-Serif"/>
              <a:buChar char="•"/>
            </a:pPr>
            <a:endParaRPr lang="en-US" sz="4000" dirty="0"/>
          </a:p>
          <a:p>
            <a:pPr>
              <a:lnSpc>
                <a:spcPct val="100000"/>
              </a:lnSpc>
            </a:pPr>
            <a:r>
              <a:rPr lang="en-US" sz="4000" b="1" dirty="0"/>
              <a:t>Briefly share with the group</a:t>
            </a:r>
          </a:p>
          <a:p>
            <a:pPr>
              <a:lnSpc>
                <a:spcPct val="100000"/>
              </a:lnSpc>
            </a:pPr>
            <a:endParaRPr lang="en-US" sz="4000" dirty="0"/>
          </a:p>
          <a:p>
            <a:endParaRPr lang="en-US" sz="4000" dirty="0"/>
          </a:p>
          <a:p>
            <a:pPr marL="571500" indent="-571500">
              <a:buFont typeface="Calibri"/>
              <a:buChar char="-"/>
            </a:pPr>
            <a:endParaRPr lang="en-US" sz="4000" dirty="0"/>
          </a:p>
          <a:p>
            <a:pPr marL="571500" indent="-571500">
              <a:buFont typeface="Calibri"/>
              <a:buChar char="-"/>
            </a:pPr>
            <a:endParaRPr lang="en-US" sz="4400" dirty="0"/>
          </a:p>
          <a:p>
            <a:pPr marL="571500" indent="-571500">
              <a:buFont typeface="Calibri"/>
              <a:buChar char="-"/>
            </a:pPr>
            <a:endParaRPr lang="en-US" sz="4400" dirty="0"/>
          </a:p>
          <a:p>
            <a:pPr marL="571500" indent="-571500">
              <a:buFont typeface="Calibri"/>
              <a:buChar char="-"/>
            </a:pPr>
            <a:endParaRPr lang="en-US" sz="4400" dirty="0"/>
          </a:p>
          <a:p>
            <a:endParaRPr lang="en-US" sz="4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1695" y="477666"/>
            <a:ext cx="2743200" cy="354634"/>
          </a:xfrm>
          <a:prstGeom prst="rect">
            <a:avLst/>
          </a:prstGeom>
        </p:spPr>
      </p:pic>
      <p:sp>
        <p:nvSpPr>
          <p:cNvPr id="6" name="TextBox 5"/>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5</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spTree>
    <p:custDataLst>
      <p:tags r:id="rId1"/>
    </p:custDataLst>
    <p:extLst>
      <p:ext uri="{BB962C8B-B14F-4D97-AF65-F5344CB8AC3E}">
        <p14:creationId xmlns:p14="http://schemas.microsoft.com/office/powerpoint/2010/main" val="3416164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Learning is Experiential</a:t>
            </a:r>
            <a:endParaRPr lang="en-US" dirty="0"/>
          </a:p>
        </p:txBody>
      </p:sp>
      <p:pic>
        <p:nvPicPr>
          <p:cNvPr id="3" name="Online Media 2" title="How Learning Happens?">
            <a:hlinkClick r:id="" action="ppaction://media"/>
            <a:extLst>
              <a:ext uri="{FF2B5EF4-FFF2-40B4-BE49-F238E27FC236}">
                <a16:creationId xmlns:a16="http://schemas.microsoft.com/office/drawing/2014/main" id="{4294E3D7-9026-2EC1-CBF6-50E109151D53}"/>
              </a:ext>
            </a:extLst>
          </p:cNvPr>
          <p:cNvPicPr>
            <a:picLocks noRot="1" noChangeAspect="1"/>
          </p:cNvPicPr>
          <p:nvPr>
            <a:videoFile r:link="rId2"/>
          </p:nvPr>
        </p:nvPicPr>
        <p:blipFill>
          <a:blip r:embed="rId5"/>
          <a:stretch>
            <a:fillRect/>
          </a:stretch>
        </p:blipFill>
        <p:spPr>
          <a:xfrm>
            <a:off x="943134" y="2641916"/>
            <a:ext cx="13623635" cy="7652326"/>
          </a:xfrm>
          <a:prstGeom prst="rect">
            <a:avLst/>
          </a:prstGeom>
        </p:spPr>
      </p:pic>
      <p:sp>
        <p:nvSpPr>
          <p:cNvPr id="4" name="TextBox 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3</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43835" y="466273"/>
            <a:ext cx="2743200" cy="354634"/>
          </a:xfrm>
          <a:prstGeom prst="rect">
            <a:avLst/>
          </a:prstGeom>
        </p:spPr>
      </p:pic>
    </p:spTree>
    <p:custDataLst>
      <p:tags r:id="rId1"/>
    </p:custDataLst>
    <p:extLst>
      <p:ext uri="{BB962C8B-B14F-4D97-AF65-F5344CB8AC3E}">
        <p14:creationId xmlns:p14="http://schemas.microsoft.com/office/powerpoint/2010/main" val="27488105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Developing Continuous Learning Habits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393E7CB-3445-D741-9FE9-D271D20FAF8A}"/>
              </a:ext>
            </a:extLst>
          </p:cNvPr>
          <p:cNvSpPr txBox="1"/>
          <p:nvPr/>
        </p:nvSpPr>
        <p:spPr>
          <a:xfrm>
            <a:off x="971649" y="2506464"/>
            <a:ext cx="22555197" cy="39497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4000" b="0" dirty="0">
                <a:solidFill>
                  <a:srgbClr val="002060"/>
                </a:solidFill>
                <a:latin typeface="Arial" panose="020B0604020202020204" pitchFamily="34" charset="0"/>
                <a:cs typeface="Arial" panose="020B0604020202020204" pitchFamily="34" charset="0"/>
              </a:rPr>
              <a:t>"Experience is a hard teacher – she gives us the test first and then the lesson afterwards" </a:t>
            </a:r>
            <a:endParaRPr lang="en-US">
              <a:solidFill>
                <a:srgbClr val="002060"/>
              </a:solidFill>
              <a:latin typeface="Arial" panose="020B0604020202020204" pitchFamily="34" charset="0"/>
              <a:cs typeface="Arial" panose="020B0604020202020204" pitchFamily="34" charset="0"/>
            </a:endParaRPr>
          </a:p>
          <a:p>
            <a:pPr algn="l"/>
            <a:r>
              <a:rPr lang="en-US" sz="4000" b="0" i="1" dirty="0">
                <a:solidFill>
                  <a:srgbClr val="575959"/>
                </a:solidFill>
                <a:latin typeface="Arial" panose="020B0604020202020204" pitchFamily="34" charset="0"/>
                <a:cs typeface="Arial" panose="020B0604020202020204" pitchFamily="34" charset="0"/>
              </a:rPr>
              <a:t>- Vernon Sanders Law</a:t>
            </a:r>
            <a:endParaRPr lang="en-US" i="1">
              <a:latin typeface="Arial" panose="020B0604020202020204" pitchFamily="34" charset="0"/>
              <a:cs typeface="Arial" panose="020B0604020202020204" pitchFamily="34" charset="0"/>
            </a:endParaRPr>
          </a:p>
          <a:p>
            <a:pPr algn="l"/>
            <a:endParaRPr lang="en-US" sz="4000" b="0" dirty="0">
              <a:solidFill>
                <a:srgbClr val="575959"/>
              </a:solidFill>
              <a:latin typeface="Arial" panose="020B0604020202020204" pitchFamily="34" charset="0"/>
              <a:cs typeface="Arial" panose="020B0604020202020204" pitchFamily="34" charset="0"/>
            </a:endParaRPr>
          </a:p>
          <a:p>
            <a:pPr algn="l"/>
            <a:endParaRPr lang="en-US" sz="4000" b="0" dirty="0">
              <a:solidFill>
                <a:srgbClr val="575959"/>
              </a:solidFill>
              <a:latin typeface="Arial" panose="020B0604020202020204" pitchFamily="34" charset="0"/>
              <a:cs typeface="Arial" panose="020B0604020202020204" pitchFamily="34" charset="0"/>
            </a:endParaRPr>
          </a:p>
          <a:p>
            <a:pPr algn="l"/>
            <a:endParaRPr lang="en-US" sz="4000" b="0" dirty="0">
              <a:solidFill>
                <a:srgbClr val="575959"/>
              </a:solidFill>
              <a:latin typeface="Arial" panose="020B0604020202020204" pitchFamily="34" charset="0"/>
              <a:cs typeface="Arial" panose="020B0604020202020204" pitchFamily="34" charset="0"/>
            </a:endParaRPr>
          </a:p>
          <a:p>
            <a:pPr algn="l"/>
            <a:endParaRPr lang="en-US" sz="5000" b="0" dirty="0">
              <a:solidFill>
                <a:srgbClr val="575959"/>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BC4A624-E9D6-4C88-9D7F-D455D1102321}"/>
              </a:ext>
            </a:extLst>
          </p:cNvPr>
          <p:cNvSpPr txBox="1"/>
          <p:nvPr/>
        </p:nvSpPr>
        <p:spPr>
          <a:xfrm>
            <a:off x="1035169" y="4189757"/>
            <a:ext cx="9079301"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b="0" dirty="0">
                <a:solidFill>
                  <a:schemeClr val="tx1"/>
                </a:solidFill>
                <a:latin typeface="Arial" panose="020B0604020202020204" pitchFamily="34" charset="0"/>
                <a:cs typeface="Arial" panose="020B0604020202020204" pitchFamily="34" charset="0"/>
              </a:rPr>
              <a:t>To fully exploit the power of reflective practice, we need to look for opportunities to make our work place a continuous learning experience. This means becoming more proactive about understanding how we learn best and looking for opportunities for self-driven learning.</a:t>
            </a:r>
          </a:p>
          <a:p>
            <a:pPr algn="l"/>
            <a:endParaRPr lang="en-US" b="0" dirty="0">
              <a:solidFill>
                <a:schemeClr val="tx1"/>
              </a:solidFill>
              <a:latin typeface="Arial" panose="020B0604020202020204" pitchFamily="34" charset="0"/>
              <a:cs typeface="Arial" panose="020B0604020202020204" pitchFamily="34" charset="0"/>
            </a:endParaRPr>
          </a:p>
          <a:p>
            <a:pPr algn="l"/>
            <a:r>
              <a:rPr lang="en-US" b="0" dirty="0">
                <a:solidFill>
                  <a:schemeClr val="tx1"/>
                </a:solidFill>
                <a:latin typeface="Arial" panose="020B0604020202020204" pitchFamily="34" charset="0"/>
                <a:cs typeface="Arial" panose="020B0604020202020204" pitchFamily="34" charset="0"/>
              </a:rPr>
              <a:t>To support experiential learning, it is necessary to </a:t>
            </a:r>
            <a:r>
              <a:rPr lang="en-US" b="0" dirty="0" err="1">
                <a:solidFill>
                  <a:schemeClr val="tx1"/>
                </a:solidFill>
                <a:latin typeface="Arial" panose="020B0604020202020204" pitchFamily="34" charset="0"/>
                <a:cs typeface="Arial" panose="020B0604020202020204" pitchFamily="34" charset="0"/>
              </a:rPr>
              <a:t>recognise</a:t>
            </a:r>
            <a:r>
              <a:rPr lang="en-US" b="0" dirty="0">
                <a:solidFill>
                  <a:schemeClr val="tx1"/>
                </a:solidFill>
                <a:latin typeface="Arial" panose="020B0604020202020204" pitchFamily="34" charset="0"/>
                <a:cs typeface="Arial" panose="020B0604020202020204" pitchFamily="34" charset="0"/>
              </a:rPr>
              <a:t> that we learn from failure. "Fail fast, fail often" is a key element of the Agile philosophy. The idea is that if we learn from failure, the sooner that learning begins the better.</a:t>
            </a:r>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CE96B8-332C-3ED8-FAF8-231E18932403}"/>
              </a:ext>
            </a:extLst>
          </p:cNvPr>
          <p:cNvSpPr txBox="1"/>
          <p:nvPr/>
        </p:nvSpPr>
        <p:spPr>
          <a:xfrm>
            <a:off x="11542665" y="3985633"/>
            <a:ext cx="10343528"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dirty="0">
                <a:solidFill>
                  <a:schemeClr val="tx1"/>
                </a:solidFill>
                <a:latin typeface="Arial" panose="020B0604020202020204" pitchFamily="34" charset="0"/>
                <a:cs typeface="Arial" panose="020B0604020202020204" pitchFamily="34" charset="0"/>
              </a:rPr>
              <a:t>Examples of experiential learning and development activities</a:t>
            </a:r>
          </a:p>
          <a:p>
            <a:pPr marL="0" marR="0" indent="0" algn="l" defTabSz="825500">
              <a:lnSpc>
                <a:spcPct val="100000"/>
              </a:lnSpc>
              <a:spcBef>
                <a:spcPts val="0"/>
              </a:spcBef>
              <a:spcAft>
                <a:spcPts val="0"/>
              </a:spcAft>
              <a:buClrTx/>
              <a:buSzTx/>
              <a:buFontTx/>
              <a:buNone/>
              <a:tabLst/>
            </a:pPr>
            <a:endParaRPr lang="en-US" sz="30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endParaRPr>
          </a:p>
          <a:p>
            <a:pPr marL="457200" indent="-457200" algn="l">
              <a:buFont typeface="Calibri"/>
              <a:buChar char="-"/>
            </a:pPr>
            <a:r>
              <a:rPr lang="en-US" b="0" dirty="0">
                <a:solidFill>
                  <a:schemeClr val="tx1"/>
                </a:solidFill>
                <a:latin typeface="Arial" panose="020B0604020202020204" pitchFamily="34" charset="0"/>
                <a:cs typeface="Arial" panose="020B0604020202020204" pitchFamily="34" charset="0"/>
              </a:rPr>
              <a:t>Increasing authority and responsibilities</a:t>
            </a:r>
          </a:p>
          <a:p>
            <a:pPr marL="457200" indent="-457200" algn="l">
              <a:buFont typeface="Calibri"/>
              <a:buChar char="-"/>
            </a:pPr>
            <a:r>
              <a:rPr lang="en-US" b="0" dirty="0" err="1">
                <a:solidFill>
                  <a:schemeClr val="tx1"/>
                </a:solidFill>
                <a:latin typeface="Arial" panose="020B0604020202020204" pitchFamily="34" charset="0"/>
                <a:cs typeface="Arial" panose="020B0604020202020204" pitchFamily="34" charset="0"/>
              </a:rPr>
              <a:t>Organising</a:t>
            </a:r>
            <a:r>
              <a:rPr lang="en-US" b="0" dirty="0">
                <a:solidFill>
                  <a:schemeClr val="tx1"/>
                </a:solidFill>
                <a:latin typeface="Arial" panose="020B0604020202020204" pitchFamily="34" charset="0"/>
                <a:cs typeface="Arial" panose="020B0604020202020204" pitchFamily="34" charset="0"/>
              </a:rPr>
              <a:t> or taking part community activities such as career seminars</a:t>
            </a:r>
          </a:p>
          <a:p>
            <a:pPr marL="457200" indent="-457200" algn="l">
              <a:buFont typeface="Calibri"/>
              <a:buChar char="-"/>
            </a:pPr>
            <a:r>
              <a:rPr lang="en-US" b="0" dirty="0">
                <a:solidFill>
                  <a:schemeClr val="tx1"/>
                </a:solidFill>
                <a:latin typeface="Arial" panose="020B0604020202020204" pitchFamily="34" charset="0"/>
                <a:cs typeface="Arial" panose="020B0604020202020204" pitchFamily="34" charset="0"/>
              </a:rPr>
              <a:t>Exposure to other departments and roles</a:t>
            </a:r>
          </a:p>
          <a:p>
            <a:pPr marL="457200" indent="-457200" algn="l">
              <a:buFont typeface="Calibri"/>
              <a:buChar char="-"/>
            </a:pPr>
            <a:r>
              <a:rPr lang="en-US" b="0" dirty="0">
                <a:solidFill>
                  <a:schemeClr val="tx1"/>
                </a:solidFill>
                <a:latin typeface="Arial" panose="020B0604020202020204" pitchFamily="34" charset="0"/>
                <a:cs typeface="Arial" panose="020B0604020202020204" pitchFamily="34" charset="0"/>
              </a:rPr>
              <a:t>Coordinating to exchange task with others</a:t>
            </a:r>
          </a:p>
          <a:p>
            <a:pPr marL="457200" indent="-457200" algn="l">
              <a:buFont typeface="Calibri"/>
              <a:buChar char="-"/>
            </a:pPr>
            <a:r>
              <a:rPr lang="en-US" b="0" dirty="0">
                <a:solidFill>
                  <a:schemeClr val="tx1"/>
                </a:solidFill>
                <a:latin typeface="Arial" panose="020B0604020202020204" pitchFamily="34" charset="0"/>
                <a:cs typeface="Arial" panose="020B0604020202020204" pitchFamily="34" charset="0"/>
              </a:rPr>
              <a:t>Group problem solving</a:t>
            </a:r>
          </a:p>
          <a:p>
            <a:pPr algn="l"/>
            <a:endParaRPr lang="en-US" dirty="0">
              <a:latin typeface="Arial" panose="020B0604020202020204" pitchFamily="34" charset="0"/>
              <a:cs typeface="Arial" panose="020B0604020202020204" pitchFamily="34" charset="0"/>
            </a:endParaRPr>
          </a:p>
        </p:txBody>
      </p:sp>
      <p:sp>
        <p:nvSpPr>
          <p:cNvPr id="8" name="Text Placeholder 4">
            <a:extLst>
              <a:ext uri="{FF2B5EF4-FFF2-40B4-BE49-F238E27FC236}">
                <a16:creationId xmlns:a16="http://schemas.microsoft.com/office/drawing/2014/main" id="{97462744-C987-56A6-DC77-948804E748AA}"/>
              </a:ext>
            </a:extLst>
          </p:cNvPr>
          <p:cNvSpPr txBox="1">
            <a:spLocks/>
          </p:cNvSpPr>
          <p:nvPr/>
        </p:nvSpPr>
        <p:spPr>
          <a:xfrm>
            <a:off x="11222855" y="8631791"/>
            <a:ext cx="11000590" cy="1764095"/>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3000" dirty="0">
                <a:latin typeface="Arial" panose="020B0604020202020204" pitchFamily="34" charset="0"/>
                <a:cs typeface="Arial" panose="020B0604020202020204" pitchFamily="34" charset="0"/>
              </a:rPr>
              <a:t>Share with the group the ways you are already integrating continuous learning experiences into your own development activities. What else could you do?</a:t>
            </a:r>
          </a:p>
          <a:p>
            <a:pPr>
              <a:lnSpc>
                <a:spcPct val="100000"/>
              </a:lnSpc>
            </a:pPr>
            <a:endParaRPr lang="en-US" sz="40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7</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3835" y="449598"/>
            <a:ext cx="2746800" cy="355100"/>
          </a:xfrm>
          <a:prstGeom prst="rect">
            <a:avLst/>
          </a:prstGeom>
        </p:spPr>
      </p:pic>
    </p:spTree>
    <p:custDataLst>
      <p:tags r:id="rId1"/>
    </p:custDataLst>
    <p:extLst>
      <p:ext uri="{BB962C8B-B14F-4D97-AF65-F5344CB8AC3E}">
        <p14:creationId xmlns:p14="http://schemas.microsoft.com/office/powerpoint/2010/main" val="39961133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Resources</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57C63AD-F23C-1E6A-0AA9-C51BD479539D}"/>
              </a:ext>
            </a:extLst>
          </p:cNvPr>
          <p:cNvSpPr txBox="1"/>
          <p:nvPr/>
        </p:nvSpPr>
        <p:spPr>
          <a:xfrm>
            <a:off x="1052422" y="2704541"/>
            <a:ext cx="1311679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Gibbs Reflective Cycle</a:t>
            </a:r>
          </a:p>
          <a:p>
            <a:pPr marL="0" marR="0" indent="0" algn="l" defTabSz="825500">
              <a:lnSpc>
                <a:spcPct val="100000"/>
              </a:lnSpc>
              <a:spcBef>
                <a:spcPts val="0"/>
              </a:spcBef>
              <a:spcAft>
                <a:spcPts val="0"/>
              </a:spcAft>
              <a:buNone/>
              <a:tabLst/>
            </a:pPr>
            <a:r>
              <a:rPr lang="en-US" b="0" dirty="0">
                <a:latin typeface="Arial" panose="020B0604020202020204" pitchFamily="34" charset="0"/>
                <a:cs typeface="Arial" panose="020B0604020202020204" pitchFamily="34" charset="0"/>
                <a:hlinkClick r:id="rId4"/>
              </a:rPr>
              <a:t>https://www.mindtools.com/ano9qiu/gibbs-reflective-cycle</a:t>
            </a:r>
          </a:p>
          <a:p>
            <a:pPr algn="l"/>
            <a:endParaRPr lang="en-US" b="0" dirty="0">
              <a:latin typeface="Arial" panose="020B0604020202020204" pitchFamily="34" charset="0"/>
              <a:cs typeface="Arial" panose="020B0604020202020204" pitchFamily="34" charset="0"/>
            </a:endParaRPr>
          </a:p>
          <a:p>
            <a:pPr algn="l"/>
            <a:endParaRPr lang="en-US" b="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1697" y="468390"/>
            <a:ext cx="2743200" cy="354634"/>
          </a:xfrm>
          <a:prstGeom prst="rect">
            <a:avLst/>
          </a:prstGeom>
        </p:spPr>
      </p:pic>
    </p:spTree>
    <p:custDataLst>
      <p:tags r:id="rId1"/>
    </p:custDataLst>
    <p:extLst>
      <p:ext uri="{BB962C8B-B14F-4D97-AF65-F5344CB8AC3E}">
        <p14:creationId xmlns:p14="http://schemas.microsoft.com/office/powerpoint/2010/main" val="203640535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Facilitators notes</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1697" y="468390"/>
            <a:ext cx="2743200" cy="354634"/>
          </a:xfrm>
          <a:prstGeom prst="rect">
            <a:avLst/>
          </a:prstGeom>
        </p:spPr>
      </p:pic>
      <p:sp>
        <p:nvSpPr>
          <p:cNvPr id="5" name="TextBox 4"/>
          <p:cNvSpPr txBox="1"/>
          <p:nvPr/>
        </p:nvSpPr>
        <p:spPr>
          <a:xfrm>
            <a:off x="964800" y="2140115"/>
            <a:ext cx="21430097"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0" dirty="0">
                <a:latin typeface="Arial" panose="020B0604020202020204" pitchFamily="34" charset="0"/>
                <a:cs typeface="Arial" panose="020B0604020202020204" pitchFamily="34" charset="0"/>
              </a:rPr>
              <a:t>To encourage deeper discussion you can use the following questions, as the group explores the </a:t>
            </a:r>
            <a:r>
              <a:rPr lang="en-US" b="0" dirty="0" err="1">
                <a:latin typeface="Arial" panose="020B0604020202020204" pitchFamily="34" charset="0"/>
                <a:cs typeface="Arial" panose="020B0604020202020204" pitchFamily="34" charset="0"/>
              </a:rPr>
              <a:t>gibbs</a:t>
            </a:r>
            <a:r>
              <a:rPr lang="en-US" b="0" dirty="0">
                <a:latin typeface="Arial" panose="020B0604020202020204" pitchFamily="34" charset="0"/>
                <a:cs typeface="Arial" panose="020B0604020202020204" pitchFamily="34" charset="0"/>
              </a:rPr>
              <a:t> cycle:</a:t>
            </a:r>
          </a:p>
          <a:p>
            <a:pPr algn="l"/>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Stage 1: The experience</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happened? </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was your role? </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Who else was present? </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were the key factors or issues?</a:t>
            </a:r>
          </a:p>
          <a:p>
            <a:pPr algn="l"/>
            <a:endParaRPr lang="en-US" b="0"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Stage 2: Feelings and thoughts:</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were your feelings and thoughts about the event?</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Initial reactions, emotional responses, and any immediate thoughts or judgments?</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Remind participants that it's essential to be honest and open about their emotions, even if they seem contradictory or uncomfortable.</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Provide a safe and non-judgmental environment for participants to express their feelings.</a:t>
            </a:r>
          </a:p>
          <a:p>
            <a:pPr algn="l"/>
            <a:endParaRPr lang="en-US" b="0" dirty="0">
              <a:latin typeface="Arial" panose="020B0604020202020204" pitchFamily="34" charset="0"/>
              <a:cs typeface="Arial" panose="020B0604020202020204" pitchFamily="34" charset="0"/>
            </a:endParaRPr>
          </a:p>
          <a:p>
            <a:pPr algn="l"/>
            <a:r>
              <a:rPr lang="en-US" b="0" dirty="0">
                <a:latin typeface="Arial" panose="020B0604020202020204" pitchFamily="34" charset="0"/>
                <a:cs typeface="Arial" panose="020B0604020202020204" pitchFamily="34" charset="0"/>
              </a:rPr>
              <a:t>Stage 3: Evaluation and analysis:</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went well, what didn't go as planned, and the reasons behind those outcomes?</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underlying assumptions, biases, or beliefs have influenced actions or perceptions during the event?</a:t>
            </a:r>
          </a:p>
          <a:p>
            <a:pPr marL="457200" indent="-457200" algn="l">
              <a:buFont typeface="Arial" panose="020B0604020202020204" pitchFamily="34" charset="0"/>
              <a:buChar char="•"/>
            </a:pPr>
            <a:r>
              <a:rPr lang="en-US" b="0" dirty="0">
                <a:latin typeface="Arial" panose="020B0604020202020204" pitchFamily="34" charset="0"/>
                <a:cs typeface="Arial" panose="020B0604020202020204" pitchFamily="34" charset="0"/>
              </a:rPr>
              <a:t>What were the contributing factors to the outcome? </a:t>
            </a:r>
            <a:endParaRPr kumimoji="0" lang="en-GB" sz="3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custDataLst>
      <p:tags r:id="rId1"/>
    </p:custDataLst>
    <p:extLst>
      <p:ext uri="{BB962C8B-B14F-4D97-AF65-F5344CB8AC3E}">
        <p14:creationId xmlns:p14="http://schemas.microsoft.com/office/powerpoint/2010/main" val="31672727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078858"/>
            <a:ext cx="12397484" cy="6186309"/>
          </a:xfrm>
          <a:prstGeom prst="rect">
            <a:avLst/>
          </a:prstGeom>
          <a:noFill/>
        </p:spPr>
        <p:txBody>
          <a:bodyPr wrap="square" lIns="91440" tIns="45720" rIns="91440" bIns="45720" rtlCol="0" anchor="t">
            <a:spAutoFit/>
          </a:bodyPr>
          <a:lstStyle/>
          <a:p>
            <a:pPr algn="l"/>
            <a:r>
              <a:rPr lang="en-GB" sz="8000" dirty="0">
                <a:latin typeface="Arial"/>
                <a:cs typeface="Arial"/>
              </a:rPr>
              <a:t>Thank you. </a:t>
            </a:r>
            <a:endParaRPr lang="en-US">
              <a:latin typeface="Arial"/>
              <a:cs typeface="Arial"/>
            </a:endParaRPr>
          </a:p>
          <a:p>
            <a:pPr algn="l"/>
            <a:r>
              <a:rPr lang="en-GB" sz="8000" dirty="0">
                <a:latin typeface="Arial"/>
                <a:cs typeface="Arial"/>
              </a:rPr>
              <a:t>Get in touch:</a:t>
            </a:r>
            <a:endParaRPr lang="en-GB" dirty="0">
              <a:latin typeface="Arial"/>
              <a:cs typeface="Arial"/>
            </a:endParaRPr>
          </a:p>
          <a:p>
            <a:pPr algn="l"/>
            <a:endParaRPr lang="en-GB" sz="6000" dirty="0">
              <a:latin typeface="Arial" panose="020B0604020202020204" pitchFamily="34" charset="0"/>
              <a:cs typeface="Arial" panose="020B0604020202020204" pitchFamily="34" charset="0"/>
            </a:endParaRPr>
          </a:p>
          <a:p>
            <a:pPr algn="l"/>
            <a:r>
              <a:rPr lang="en-GB" sz="4400" dirty="0">
                <a:latin typeface="Arial"/>
                <a:cs typeface="Arial"/>
              </a:rPr>
              <a:t>Email:</a:t>
            </a:r>
            <a:r>
              <a:rPr lang="en-GB" sz="4400" b="0" dirty="0">
                <a:latin typeface="Arial"/>
                <a:cs typeface="Arial"/>
              </a:rPr>
              <a:t> prosper.postdoc@liverpool.ac.uk</a:t>
            </a:r>
            <a:endParaRPr lang="en-GB" sz="4400" b="0">
              <a:latin typeface="Arial" panose="020B0604020202020204" pitchFamily="34" charset="0"/>
              <a:cs typeface="Arial" panose="020B0604020202020204" pitchFamily="34" charset="0"/>
            </a:endParaRPr>
          </a:p>
          <a:p>
            <a:pPr algn="l"/>
            <a:r>
              <a:rPr lang="en-GB" sz="4400" dirty="0">
                <a:latin typeface="Arial"/>
                <a:cs typeface="Arial"/>
              </a:rPr>
              <a:t>Website: </a:t>
            </a:r>
            <a:r>
              <a:rPr lang="en-GB" sz="4400" b="0" dirty="0">
                <a:cs typeface="Arial"/>
                <a:hlinkClick r:id="rId5"/>
              </a:rPr>
              <a:t>https://prosper.liverpool.ac.uk/</a:t>
            </a:r>
            <a:r>
              <a:rPr lang="en-GB" sz="4400" b="0" dirty="0">
                <a:cs typeface="Arial"/>
              </a:rPr>
              <a:t> and</a:t>
            </a:r>
          </a:p>
          <a:p>
            <a:pPr algn="l"/>
            <a:r>
              <a:rPr lang="en-GB" sz="4400" b="0" dirty="0">
                <a:cs typeface="Arial"/>
              </a:rPr>
              <a:t>https://www.liverpool.ac.uk/researcher/prosper/</a:t>
            </a:r>
            <a:endParaRPr lang="en-GB" sz="4400" dirty="0"/>
          </a:p>
          <a:p>
            <a:pPr algn="l"/>
            <a:r>
              <a:rPr lang="en-GB" sz="4400" dirty="0">
                <a:latin typeface="Arial"/>
                <a:cs typeface="Arial"/>
              </a:rPr>
              <a:t>Twitter: </a:t>
            </a:r>
            <a:r>
              <a:rPr lang="en-GB" sz="4400" b="0" dirty="0">
                <a:latin typeface="Arial"/>
                <a:cs typeface="Arial"/>
              </a:rPr>
              <a:t>@ProsperPostdoc</a:t>
            </a:r>
          </a:p>
        </p:txBody>
      </p:sp>
      <p:pic>
        <p:nvPicPr>
          <p:cNvPr id="6" name="Picture 5">
            <a:extLst>
              <a:ext uri="{FF2B5EF4-FFF2-40B4-BE49-F238E27FC236}">
                <a16:creationId xmlns:a16="http://schemas.microsoft.com/office/drawing/2014/main" id="{BC0E48DA-2151-43A7-B09E-C0326F3A91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grpSp>
        <p:nvGrpSpPr>
          <p:cNvPr id="12" name="Group 11">
            <a:extLst>
              <a:ext uri="{FF2B5EF4-FFF2-40B4-BE49-F238E27FC236}">
                <a16:creationId xmlns:a16="http://schemas.microsoft.com/office/drawing/2014/main" id="{845CA447-4B50-4788-9420-FE3F7BDA0381}"/>
              </a:ext>
            </a:extLst>
          </p:cNvPr>
          <p:cNvGrpSpPr/>
          <p:nvPr/>
        </p:nvGrpSpPr>
        <p:grpSpPr>
          <a:xfrm>
            <a:off x="13577641" y="5419807"/>
            <a:ext cx="10567820" cy="3393145"/>
            <a:chOff x="13816180" y="5662227"/>
            <a:chExt cx="10567820" cy="3393145"/>
          </a:xfrm>
        </p:grpSpPr>
        <p:sp>
          <p:nvSpPr>
            <p:cNvPr id="2" name="Rectangle 1">
              <a:extLst>
                <a:ext uri="{FF2B5EF4-FFF2-40B4-BE49-F238E27FC236}">
                  <a16:creationId xmlns:a16="http://schemas.microsoft.com/office/drawing/2014/main" id="{7782ECFB-9706-478A-92C7-EC14314D2F05}"/>
                </a:ext>
              </a:extLst>
            </p:cNvPr>
            <p:cNvSpPr/>
            <p:nvPr/>
          </p:nvSpPr>
          <p:spPr>
            <a:xfrm>
              <a:off x="13816180" y="7116380"/>
              <a:ext cx="10567820" cy="1938992"/>
            </a:xfrm>
            <a:prstGeom prst="rect">
              <a:avLst/>
            </a:prstGeom>
          </p:spPr>
          <p:txBody>
            <a:bodyPr wrap="square">
              <a:spAutoFit/>
            </a:bodyPr>
            <a:lstStyle/>
            <a:p>
              <a:pPr algn="l"/>
              <a:r>
                <a:rPr lang="en-GB" b="0" dirty="0">
                  <a:latin typeface="Arial" panose="020B0604020202020204" pitchFamily="34" charset="0"/>
                  <a:cs typeface="Arial" panose="020B0604020202020204" pitchFamily="34" charset="0"/>
                </a:rPr>
                <a:t>Except where otherwise noted, this work is licensed under the Creative Commons Attribution-</a:t>
              </a:r>
              <a:r>
                <a:rPr lang="en-GB" b="0" dirty="0" err="1">
                  <a:latin typeface="Arial" panose="020B0604020202020204" pitchFamily="34" charset="0"/>
                  <a:cs typeface="Arial" panose="020B0604020202020204" pitchFamily="34" charset="0"/>
                </a:rPr>
                <a:t>NonCommercial</a:t>
              </a:r>
              <a:r>
                <a:rPr lang="en-GB" b="0" dirty="0">
                  <a:latin typeface="Arial" panose="020B0604020202020204" pitchFamily="34" charset="0"/>
                  <a:cs typeface="Arial" panose="020B0604020202020204" pitchFamily="34" charset="0"/>
                </a:rPr>
                <a:t>-</a:t>
              </a:r>
              <a:r>
                <a:rPr lang="en-GB" b="0" dirty="0" err="1">
                  <a:latin typeface="Arial" panose="020B0604020202020204" pitchFamily="34" charset="0"/>
                  <a:cs typeface="Arial" panose="020B0604020202020204" pitchFamily="34" charset="0"/>
                </a:rPr>
                <a:t>ShareAlike</a:t>
              </a:r>
              <a:r>
                <a:rPr lang="en-GB" b="0" dirty="0">
                  <a:latin typeface="Arial" panose="020B0604020202020204" pitchFamily="34" charset="0"/>
                  <a:cs typeface="Arial" panose="020B0604020202020204" pitchFamily="34" charset="0"/>
                </a:rPr>
                <a:t> 4.0 International License. To view a copy of this license, </a:t>
              </a:r>
              <a:r>
                <a:rPr lang="en-GB" b="0" u="sng" dirty="0">
                  <a:latin typeface="Arial" panose="020B0604020202020204" pitchFamily="34" charset="0"/>
                  <a:cs typeface="Arial" panose="020B0604020202020204" pitchFamily="34" charset="0"/>
                  <a:hlinkClick r:id="rId7"/>
                </a:rPr>
                <a:t>https://creativecommons.org/licenses/by-nc-sa/4.0/</a:t>
              </a:r>
              <a:r>
                <a:rPr lang="en-GB" b="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62178246-BC77-44B5-9E7A-8003E572A0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custDataLst>
      <p:tags r:id="rId1"/>
    </p:custDataLst>
    <p:extLst>
      <p:ext uri="{BB962C8B-B14F-4D97-AF65-F5344CB8AC3E}">
        <p14:creationId xmlns:p14="http://schemas.microsoft.com/office/powerpoint/2010/main" val="55157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892493"/>
            <a:ext cx="19816159" cy="3170099"/>
          </a:xfrm>
          <a:prstGeom prst="rect">
            <a:avLst/>
          </a:prstGeom>
          <a:noFill/>
        </p:spPr>
        <p:txBody>
          <a:bodyPr wrap="square" lIns="91440" tIns="45720" rIns="91440" bIns="45720" rtlCol="0" anchor="t">
            <a:spAutoFit/>
          </a:bodyPr>
          <a:lstStyle/>
          <a:p>
            <a:pPr algn="l"/>
            <a:r>
              <a:rPr lang="en-GB" sz="8000" dirty="0">
                <a:latin typeface="Arial"/>
                <a:cs typeface="Arial"/>
              </a:rPr>
              <a:t>Reflect and Reframe: </a:t>
            </a:r>
            <a:endParaRPr lang="en-GB" sz="8000" dirty="0">
              <a:latin typeface="Arial" panose="020B0604020202020204" pitchFamily="34" charset="0"/>
              <a:cs typeface="Arial" panose="020B0604020202020204" pitchFamily="34" charset="0"/>
            </a:endParaRPr>
          </a:p>
          <a:p>
            <a:pPr algn="l"/>
            <a:r>
              <a:rPr lang="en-GB" sz="8000" dirty="0">
                <a:latin typeface="Arial"/>
                <a:cs typeface="Arial"/>
              </a:rPr>
              <a:t>Learning Through Reflective Practice </a:t>
            </a:r>
            <a:endParaRPr lang="en-GB" sz="8000" dirty="0">
              <a:latin typeface="Arial" panose="020B0604020202020204" pitchFamily="34" charset="0"/>
              <a:cs typeface="Arial" panose="020B0604020202020204" pitchFamily="34" charset="0"/>
            </a:endParaRPr>
          </a:p>
          <a:p>
            <a:pPr algn="l"/>
            <a:r>
              <a:rPr lang="en-GB" sz="4000" dirty="0">
                <a:latin typeface="Arial"/>
                <a:cs typeface="Arial"/>
              </a:rPr>
              <a:t>Coaching ourselves: group activity</a:t>
            </a:r>
            <a:endParaRPr lang="en-GB" dirty="0">
              <a:latin typeface="Arial"/>
              <a:cs typeface="Arial"/>
            </a:endParaRPr>
          </a:p>
        </p:txBody>
      </p:sp>
      <p:pic>
        <p:nvPicPr>
          <p:cNvPr id="3" name="Picture 2">
            <a:extLst>
              <a:ext uri="{FF2B5EF4-FFF2-40B4-BE49-F238E27FC236}">
                <a16:creationId xmlns:a16="http://schemas.microsoft.com/office/drawing/2014/main" id="{F4B8570E-0E8B-4A30-BCF9-5368B50BA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5513" y="10212051"/>
            <a:ext cx="20472973" cy="2343364"/>
          </a:xfrm>
          <a:prstGeom prst="rect">
            <a:avLst/>
          </a:prstGeom>
        </p:spPr>
      </p:pic>
    </p:spTree>
    <p:custDataLst>
      <p:tags r:id="rId1"/>
    </p:custDataLst>
    <p:extLst>
      <p:ext uri="{BB962C8B-B14F-4D97-AF65-F5344CB8AC3E}">
        <p14:creationId xmlns:p14="http://schemas.microsoft.com/office/powerpoint/2010/main" val="11546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Guidelines</a:t>
            </a:r>
          </a:p>
        </p:txBody>
      </p:sp>
      <p:sp>
        <p:nvSpPr>
          <p:cNvPr id="5" name="Text Placeholder 4"/>
          <p:cNvSpPr>
            <a:spLocks noGrp="1"/>
          </p:cNvSpPr>
          <p:nvPr>
            <p:ph type="body" sz="quarter" idx="1"/>
          </p:nvPr>
        </p:nvSpPr>
        <p:spPr>
          <a:xfrm>
            <a:off x="964800" y="4089600"/>
            <a:ext cx="22453200" cy="3922286"/>
          </a:xfrm>
          <a:solidFill>
            <a:srgbClr val="F6CC20"/>
          </a:solidFill>
          <a:ln>
            <a:solidFill>
              <a:schemeClr val="tx1"/>
            </a:solidFill>
          </a:ln>
        </p:spPr>
        <p:txBody>
          <a:bodyPr lIns="360000" tIns="360000" rIns="360000" bIns="360000"/>
          <a:lstStyle/>
          <a:p>
            <a:pPr rtl="0" fontAlgn="base">
              <a:lnSpc>
                <a:spcPct val="150000"/>
              </a:lnSpc>
            </a:pPr>
            <a:r>
              <a:rPr lang="en-US" sz="4400" dirty="0"/>
              <a:t>1. Introduce yourselves to each other.</a:t>
            </a:r>
          </a:p>
          <a:p>
            <a:pPr rtl="0" fontAlgn="base">
              <a:lnSpc>
                <a:spcPct val="150000"/>
              </a:lnSpc>
            </a:pPr>
            <a:r>
              <a:rPr lang="en-US" sz="4400"/>
              <a:t>2. Decide who will be the timekeeper. The timings for each slide are top right.</a:t>
            </a:r>
          </a:p>
          <a:p>
            <a:pPr rtl="0" fontAlgn="base">
              <a:lnSpc>
                <a:spcPct val="150000"/>
              </a:lnSpc>
            </a:pPr>
            <a:r>
              <a:rPr lang="en-US" sz="4400"/>
              <a:t>3. Read the pages aloud and follow the instructions.</a:t>
            </a:r>
          </a:p>
        </p:txBody>
      </p:sp>
    </p:spTree>
    <p:custDataLst>
      <p:tags r:id="rId1"/>
    </p:custData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Postdoc Check-In</a:t>
            </a:r>
            <a:br>
              <a:rPr lang="en-GB" b="0" dirty="0"/>
            </a:br>
            <a:br>
              <a:rPr lang="en-GB" dirty="0"/>
            </a:br>
            <a:endParaRPr lang="en-US" dirty="0"/>
          </a:p>
        </p:txBody>
      </p:sp>
      <p:sp>
        <p:nvSpPr>
          <p:cNvPr id="4" name="Text Placeholder 4"/>
          <p:cNvSpPr txBox="1">
            <a:spLocks/>
          </p:cNvSpPr>
          <p:nvPr/>
        </p:nvSpPr>
        <p:spPr>
          <a:xfrm>
            <a:off x="964800" y="2391426"/>
            <a:ext cx="22453200" cy="1375029"/>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dirty="0"/>
              <a:t>Take turns at reading the instructions aloud. Follow all the instructions.</a:t>
            </a:r>
          </a:p>
          <a:p>
            <a:br>
              <a:rPr lang="en-US" sz="4400" dirty="0"/>
            </a:br>
            <a:endParaRPr lang="en-US" sz="4400" dirty="0"/>
          </a:p>
        </p:txBody>
      </p:sp>
      <p:sp>
        <p:nvSpPr>
          <p:cNvPr id="6" name="Text Placeholder 2"/>
          <p:cNvSpPr>
            <a:spLocks noGrp="1"/>
          </p:cNvSpPr>
          <p:nvPr>
            <p:ph type="body" sz="quarter" idx="1"/>
          </p:nvPr>
        </p:nvSpPr>
        <p:spPr>
          <a:xfrm>
            <a:off x="2881800" y="4495714"/>
            <a:ext cx="18619200" cy="7146000"/>
          </a:xfrm>
        </p:spPr>
        <p:txBody>
          <a:bodyPr/>
          <a:lstStyle/>
          <a:p>
            <a:pPr algn="ctr" rtl="0">
              <a:lnSpc>
                <a:spcPct val="100000"/>
              </a:lnSpc>
            </a:pPr>
            <a:r>
              <a:rPr lang="en-US" sz="4400" dirty="0"/>
              <a:t>Each person share and reflect on a story that has happened to you this week, this could be around your work or personal life, a memorable conversation, a meeting, or an event.</a:t>
            </a:r>
          </a:p>
          <a:p>
            <a:pPr algn="ctr" rtl="0">
              <a:lnSpc>
                <a:spcPct val="100000"/>
              </a:lnSpc>
            </a:pPr>
            <a:br>
              <a:rPr lang="en-US" sz="4400" dirty="0"/>
            </a:br>
            <a:r>
              <a:rPr lang="en-US" sz="4400" b="1" dirty="0"/>
              <a:t>Or</a:t>
            </a:r>
          </a:p>
          <a:p>
            <a:pPr algn="ctr" rtl="0">
              <a:lnSpc>
                <a:spcPct val="100000"/>
              </a:lnSpc>
            </a:pPr>
            <a:br>
              <a:rPr lang="en-US" sz="4400" dirty="0"/>
            </a:br>
            <a:r>
              <a:rPr lang="en-US" sz="4400" dirty="0"/>
              <a:t>Follow up on anything you have reflected or taken action on since your last session.</a:t>
            </a:r>
          </a:p>
          <a:p>
            <a:pPr>
              <a:lnSpc>
                <a:spcPct val="100000"/>
              </a:lnSpc>
            </a:pPr>
            <a:br>
              <a:rPr lang="en-US" sz="4400" dirty="0"/>
            </a:br>
            <a:endParaRPr lang="en-US" sz="4400" dirty="0"/>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2 min</a:t>
            </a:r>
          </a:p>
        </p:txBody>
      </p:sp>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Agenda</a:t>
            </a:r>
          </a:p>
        </p:txBody>
      </p:sp>
      <p:sp>
        <p:nvSpPr>
          <p:cNvPr id="3" name="Text Placeholder 2"/>
          <p:cNvSpPr>
            <a:spLocks noGrp="1"/>
          </p:cNvSpPr>
          <p:nvPr>
            <p:ph type="body" sz="quarter" idx="1"/>
          </p:nvPr>
        </p:nvSpPr>
        <p:spPr/>
        <p:txBody>
          <a:bodyPr/>
          <a:lstStyle/>
          <a:p>
            <a:pPr marL="359410" indent="-359410" rtl="0" fontAlgn="base"/>
            <a:r>
              <a:rPr lang="en-US" dirty="0"/>
              <a:t> Postdoc check-in</a:t>
            </a:r>
          </a:p>
          <a:p>
            <a:pPr marL="359410" indent="-359410" rtl="0" fontAlgn="base"/>
            <a:r>
              <a:rPr lang="en-US" dirty="0"/>
              <a:t> Topic overview</a:t>
            </a:r>
          </a:p>
          <a:p>
            <a:pPr marL="359410" indent="-359410"/>
            <a:r>
              <a:rPr lang="en-US" dirty="0"/>
              <a:t> Introduction</a:t>
            </a:r>
          </a:p>
          <a:p>
            <a:pPr marL="359410" indent="-359410"/>
            <a:r>
              <a:rPr lang="en-US" dirty="0"/>
              <a:t> Key features of reflective practice</a:t>
            </a:r>
          </a:p>
          <a:p>
            <a:pPr marL="359410" indent="-359410"/>
            <a:r>
              <a:rPr lang="en-US" dirty="0"/>
              <a:t> Gibbs model</a:t>
            </a:r>
          </a:p>
          <a:p>
            <a:pPr marL="359410" indent="-359410"/>
            <a:r>
              <a:rPr lang="en-US" dirty="0"/>
              <a:t> Learning through reflective practice</a:t>
            </a:r>
          </a:p>
          <a:p>
            <a:pPr marL="359410" indent="-359410"/>
            <a:r>
              <a:rPr lang="en-US" dirty="0"/>
              <a:t> Developing learning habits</a:t>
            </a:r>
          </a:p>
          <a:p>
            <a:pPr marL="359410" indent="-359410"/>
            <a:r>
              <a:rPr lang="en-US" dirty="0"/>
              <a:t> Final Reflection</a:t>
            </a:r>
          </a:p>
          <a:p>
            <a:pPr marL="359410" indent="-359410"/>
            <a:r>
              <a:rPr lang="en-US" dirty="0"/>
              <a:t> Facilitators Notes</a:t>
            </a:r>
          </a:p>
          <a:p>
            <a:pPr marL="359410" indent="-359410" rtl="0" fontAlgn="base">
              <a:buChar char="•"/>
            </a:pPr>
            <a:endParaRPr lang="en-US" dirty="0"/>
          </a:p>
          <a:p>
            <a:pPr marL="0" indent="0">
              <a:buNone/>
            </a:pPr>
            <a:endParaRPr lang="en-US" dirty="0"/>
          </a:p>
        </p:txBody>
      </p:sp>
      <p:sp>
        <p:nvSpPr>
          <p:cNvPr id="4" name="TextBox 3"/>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3 min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2231" y="479902"/>
            <a:ext cx="2743200" cy="354635"/>
          </a:xfrm>
          <a:prstGeom prst="rect">
            <a:avLst/>
          </a:prstGeom>
        </p:spPr>
      </p:pic>
    </p:spTree>
    <p:custDataLst>
      <p:tags r:id="rId1"/>
    </p:custData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 Overview: Learning Through Reflective Practice</a:t>
            </a:r>
            <a:endParaRPr lang="en-US" dirty="0" err="1"/>
          </a:p>
        </p:txBody>
      </p:sp>
      <p:sp>
        <p:nvSpPr>
          <p:cNvPr id="6" name="TextBox 5"/>
          <p:cNvSpPr txBox="1"/>
          <p:nvPr/>
        </p:nvSpPr>
        <p:spPr>
          <a:xfrm>
            <a:off x="964802" y="2548280"/>
            <a:ext cx="20904599"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4400" b="0" dirty="0">
                <a:latin typeface="Arial" panose="020B0604020202020204" pitchFamily="34" charset="0"/>
                <a:cs typeface="Arial" panose="020B0604020202020204" pitchFamily="34" charset="0"/>
              </a:rPr>
              <a:t>Have you ever found yourself replaying what you said in a conversation, or analysing the way you reacted or felt at a particular moment in time? Many of us are used to this level of reflection on our actions. However, reflective practice is a deliberate way of thinking and acting that creates continuous learning.</a:t>
            </a:r>
          </a:p>
        </p:txBody>
      </p:sp>
      <p:sp>
        <p:nvSpPr>
          <p:cNvPr id="8" name="Text Placeholder 2"/>
          <p:cNvSpPr>
            <a:spLocks noGrp="1"/>
          </p:cNvSpPr>
          <p:nvPr>
            <p:ph type="body" sz="quarter" idx="1"/>
          </p:nvPr>
        </p:nvSpPr>
        <p:spPr>
          <a:xfrm>
            <a:off x="964800" y="6026413"/>
            <a:ext cx="22600050" cy="7146000"/>
          </a:xfrm>
        </p:spPr>
        <p:txBody>
          <a:bodyPr/>
          <a:lstStyle/>
          <a:p>
            <a:pPr marL="0" indent="0" rtl="0" fontAlgn="base">
              <a:buNone/>
            </a:pPr>
            <a:r>
              <a:rPr lang="en-US" b="1" dirty="0"/>
              <a:t>In this session you will:</a:t>
            </a:r>
          </a:p>
          <a:p>
            <a:pPr marL="0" indent="0" rtl="0">
              <a:buNone/>
            </a:pPr>
            <a:endParaRPr lang="en-US" b="1" dirty="0"/>
          </a:p>
          <a:p>
            <a:pPr marL="359410" indent="-359410">
              <a:buChar char="•"/>
            </a:pPr>
            <a:r>
              <a:rPr lang="en-US" sz="4400" dirty="0"/>
              <a:t>Find out the key features of </a:t>
            </a:r>
            <a:r>
              <a:rPr lang="en-US" sz="4400" b="1" dirty="0">
                <a:solidFill>
                  <a:srgbClr val="00AEEF"/>
                </a:solidFill>
              </a:rPr>
              <a:t>reflective practice</a:t>
            </a:r>
            <a:endParaRPr lang="en-US" b="1" dirty="0">
              <a:solidFill>
                <a:srgbClr val="00AEEF"/>
              </a:solidFill>
            </a:endParaRPr>
          </a:p>
          <a:p>
            <a:pPr marL="359410" indent="-359410">
              <a:buChar char="•"/>
            </a:pPr>
            <a:r>
              <a:rPr lang="en-US" sz="4400" b="1" dirty="0">
                <a:solidFill>
                  <a:srgbClr val="00AEEF"/>
                </a:solidFill>
              </a:rPr>
              <a:t>Try out techniques </a:t>
            </a:r>
            <a:r>
              <a:rPr lang="en-US" sz="4400" dirty="0"/>
              <a:t>to develop reflective practice</a:t>
            </a:r>
            <a:endParaRPr lang="en-US" sz="4400" dirty="0">
              <a:solidFill>
                <a:schemeClr val="tx1"/>
              </a:solidFill>
            </a:endParaRPr>
          </a:p>
          <a:p>
            <a:pPr marL="359410" indent="-359410">
              <a:buChar char="•"/>
            </a:pPr>
            <a:r>
              <a:rPr lang="en-US" sz="4400" dirty="0"/>
              <a:t>Discover how you create a reflective </a:t>
            </a:r>
            <a:r>
              <a:rPr lang="en-US" sz="4400" b="1" dirty="0">
                <a:solidFill>
                  <a:srgbClr val="00AEEF"/>
                </a:solidFill>
              </a:rPr>
              <a:t>learning habit</a:t>
            </a:r>
          </a:p>
          <a:p>
            <a:pPr marL="359410" indent="-359410">
              <a:buChar char="•"/>
            </a:pPr>
            <a:endParaRPr lang="en-US" sz="4400" dirty="0"/>
          </a:p>
          <a:p>
            <a:pPr marL="0" indent="0">
              <a:buNone/>
            </a:pPr>
            <a:endParaRPr lang="en-US" sz="4400" dirty="0"/>
          </a:p>
          <a:p>
            <a:pPr marL="359410" indent="-359410" fontAlgn="base">
              <a:buChar char="•"/>
            </a:pPr>
            <a:endParaRPr lang="en-US" sz="4400" dirty="0"/>
          </a:p>
          <a:p>
            <a:pPr marL="0" indent="0">
              <a:buNone/>
            </a:pPr>
            <a:endParaRPr lang="en-US" dirty="0"/>
          </a:p>
        </p:txBody>
      </p:sp>
      <p:sp>
        <p:nvSpPr>
          <p:cNvPr id="5" name="TextBox 4"/>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5 min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2838" y="479213"/>
            <a:ext cx="2743200" cy="354634"/>
          </a:xfrm>
          <a:prstGeom prst="rect">
            <a:avLst/>
          </a:prstGeom>
        </p:spPr>
      </p:pic>
    </p:spTree>
    <p:custDataLst>
      <p:tags r:id="rId1"/>
    </p:custDataLst>
    <p:extLst>
      <p:ext uri="{BB962C8B-B14F-4D97-AF65-F5344CB8AC3E}">
        <p14:creationId xmlns:p14="http://schemas.microsoft.com/office/powerpoint/2010/main" val="321578575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Introduction: Reflective Practice</a:t>
            </a: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964802" y="2767708"/>
            <a:ext cx="11027537" cy="76431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GB" sz="3500" b="0" dirty="0">
                <a:latin typeface="Arial" panose="020B0604020202020204" pitchFamily="34" charset="0"/>
                <a:cs typeface="Arial" panose="020B0604020202020204" pitchFamily="34" charset="0"/>
              </a:rPr>
              <a:t>We are often busy and immersed in our day-to-day, moment-to-moment reality. </a:t>
            </a:r>
            <a:endParaRPr lang="en-US" sz="3500">
              <a:latin typeface="Arial" panose="020B0604020202020204" pitchFamily="34" charset="0"/>
              <a:cs typeface="Arial" panose="020B0604020202020204" pitchFamily="34" charset="0"/>
            </a:endParaRPr>
          </a:p>
          <a:p>
            <a:pPr algn="l"/>
            <a:endParaRPr lang="en-GB" sz="3500" b="0" dirty="0">
              <a:latin typeface="Arial" panose="020B0604020202020204" pitchFamily="34" charset="0"/>
              <a:cs typeface="Arial" panose="020B0604020202020204" pitchFamily="34" charset="0"/>
            </a:endParaRPr>
          </a:p>
          <a:p>
            <a:pPr algn="l"/>
            <a:r>
              <a:rPr lang="en-GB" sz="3500" b="0" dirty="0">
                <a:latin typeface="Arial" panose="020B0604020202020204" pitchFamily="34" charset="0"/>
                <a:cs typeface="Arial" panose="020B0604020202020204" pitchFamily="34" charset="0"/>
              </a:rPr>
              <a:t>We do lots of different things: solving problems and developing novel thoughts and insights through our experiences.</a:t>
            </a:r>
          </a:p>
          <a:p>
            <a:pPr algn="l"/>
            <a:endParaRPr lang="en-GB" sz="3500" b="0" dirty="0">
              <a:latin typeface="Arial" panose="020B0604020202020204" pitchFamily="34" charset="0"/>
              <a:cs typeface="Arial" panose="020B0604020202020204" pitchFamily="34" charset="0"/>
            </a:endParaRPr>
          </a:p>
          <a:p>
            <a:pPr algn="l"/>
            <a:r>
              <a:rPr lang="en-GB" sz="3500" b="0" dirty="0">
                <a:latin typeface="Arial" panose="020B0604020202020204" pitchFamily="34" charset="0"/>
                <a:cs typeface="Arial" panose="020B0604020202020204" pitchFamily="34" charset="0"/>
              </a:rPr>
              <a:t>Often, we just let these thoughts go by and we forget the detail of the insight we had, but we can be deliberate about capturing these insights. </a:t>
            </a:r>
          </a:p>
          <a:p>
            <a:pPr algn="l"/>
            <a:endParaRPr lang="en-GB" sz="3500" dirty="0">
              <a:latin typeface="Arial" panose="020B0604020202020204" pitchFamily="34" charset="0"/>
              <a:cs typeface="Arial" panose="020B0604020202020204" pitchFamily="34" charset="0"/>
            </a:endParaRPr>
          </a:p>
          <a:p>
            <a:pPr algn="l"/>
            <a:r>
              <a:rPr lang="en-GB" sz="3500" dirty="0">
                <a:solidFill>
                  <a:srgbClr val="00AEEF"/>
                </a:solidFill>
                <a:latin typeface="Arial" panose="020B0604020202020204" pitchFamily="34" charset="0"/>
                <a:cs typeface="Arial" panose="020B0604020202020204" pitchFamily="34" charset="0"/>
              </a:rPr>
              <a:t>Reflective practice</a:t>
            </a:r>
            <a:r>
              <a:rPr lang="en-GB" sz="3500" b="0" dirty="0">
                <a:solidFill>
                  <a:srgbClr val="00AEEF"/>
                </a:solidFill>
                <a:latin typeface="Arial" panose="020B0604020202020204" pitchFamily="34" charset="0"/>
                <a:cs typeface="Arial" panose="020B0604020202020204" pitchFamily="34" charset="0"/>
              </a:rPr>
              <a:t> </a:t>
            </a:r>
            <a:r>
              <a:rPr lang="en-GB" sz="3500" b="0" dirty="0">
                <a:latin typeface="Arial" panose="020B0604020202020204" pitchFamily="34" charset="0"/>
                <a:cs typeface="Arial" panose="020B0604020202020204" pitchFamily="34" charset="0"/>
              </a:rPr>
              <a:t>is a process of deliberately thinking about our thoughts, feelings and behaviours to learn from them. </a:t>
            </a:r>
            <a:endParaRPr lang="en-GB" dirty="0">
              <a:latin typeface="Arial" panose="020B0604020202020204" pitchFamily="34" charset="0"/>
              <a:cs typeface="Arial" panose="020B0604020202020204" pitchFamily="34" charset="0"/>
            </a:endParaRPr>
          </a:p>
        </p:txBody>
      </p:sp>
      <p:sp>
        <p:nvSpPr>
          <p:cNvPr id="4" name="Text Placeholder 4">
            <a:extLst>
              <a:ext uri="{FF2B5EF4-FFF2-40B4-BE49-F238E27FC236}">
                <a16:creationId xmlns:a16="http://schemas.microsoft.com/office/drawing/2014/main" id="{DE3400DF-3410-38E2-F4EE-6FE5E8EBFFAA}"/>
              </a:ext>
            </a:extLst>
          </p:cNvPr>
          <p:cNvSpPr txBox="1">
            <a:spLocks/>
          </p:cNvSpPr>
          <p:nvPr/>
        </p:nvSpPr>
        <p:spPr>
          <a:xfrm>
            <a:off x="12432498" y="2764505"/>
            <a:ext cx="10935758" cy="7296143"/>
          </a:xfrm>
          <a:prstGeom prst="rect">
            <a:avLst/>
          </a:prstGeom>
          <a:solidFill>
            <a:srgbClr val="F6CC20"/>
          </a:solidFill>
          <a:ln w="12700">
            <a:solidFill>
              <a:schemeClr val="tx1"/>
            </a:solidFill>
            <a:miter lim="400000"/>
          </a:ln>
          <a:extLst>
            <a:ext uri="{C572A759-6A51-4108-AA02-DFA0A04FC94B}">
              <ma14:wrappingTextBoxFlag xmlns="" xmlns:ma14="http://schemas.microsoft.com/office/mac/drawingml/2011/main"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400" b="1" dirty="0">
                <a:latin typeface="Arial" panose="020B0604020202020204" pitchFamily="34" charset="0"/>
                <a:cs typeface="Arial" panose="020B0604020202020204" pitchFamily="34" charset="0"/>
              </a:rPr>
              <a:t>Discuss</a:t>
            </a:r>
          </a:p>
          <a:p>
            <a:endParaRPr lang="en-US" sz="4400" dirty="0">
              <a:latin typeface="Arial" panose="020B0604020202020204" pitchFamily="34" charset="0"/>
              <a:cs typeface="Arial" panose="020B0604020202020204" pitchFamily="34" charset="0"/>
            </a:endParaRPr>
          </a:p>
          <a:p>
            <a:pPr marL="571500" indent="-571500">
              <a:buFont typeface="Calibri"/>
              <a:buChar char="-"/>
            </a:pPr>
            <a:r>
              <a:rPr lang="en-US" sz="4400" dirty="0">
                <a:latin typeface="Arial" panose="020B0604020202020204" pitchFamily="34" charset="0"/>
                <a:cs typeface="Arial" panose="020B0604020202020204" pitchFamily="34" charset="0"/>
              </a:rPr>
              <a:t>What does reflection mean to you?</a:t>
            </a:r>
          </a:p>
          <a:p>
            <a:pPr marL="571500" indent="-571500">
              <a:buFont typeface="Calibri"/>
              <a:buChar char="-"/>
            </a:pPr>
            <a:r>
              <a:rPr lang="en-US" sz="4400" dirty="0">
                <a:latin typeface="Arial" panose="020B0604020202020204" pitchFamily="34" charset="0"/>
                <a:cs typeface="Arial" panose="020B0604020202020204" pitchFamily="34" charset="0"/>
              </a:rPr>
              <a:t>Have you ever engaged in reflective practice? </a:t>
            </a:r>
          </a:p>
          <a:p>
            <a:pPr marL="571500" indent="-571500">
              <a:buFont typeface="Calibri"/>
              <a:buChar char="-"/>
            </a:pPr>
            <a:r>
              <a:rPr lang="en-US" sz="4400" dirty="0">
                <a:latin typeface="Arial" panose="020B0604020202020204" pitchFamily="34" charset="0"/>
                <a:cs typeface="Arial" panose="020B0604020202020204" pitchFamily="34" charset="0"/>
              </a:rPr>
              <a:t>If so, how? </a:t>
            </a:r>
          </a:p>
          <a:p>
            <a:pPr marL="571500" indent="-571500">
              <a:buFont typeface="Calibri"/>
              <a:buChar char="-"/>
            </a:pPr>
            <a:r>
              <a:rPr lang="en-US" sz="4400" dirty="0">
                <a:latin typeface="Arial" panose="020B0604020202020204" pitchFamily="34" charset="0"/>
                <a:cs typeface="Arial" panose="020B0604020202020204" pitchFamily="34" charset="0"/>
              </a:rPr>
              <a:t>What was the impact on you and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your learning/development?</a:t>
            </a:r>
            <a:endParaRPr lang="en-US" dirty="0">
              <a:latin typeface="Arial" panose="020B0604020202020204" pitchFamily="34" charset="0"/>
              <a:cs typeface="Arial" panose="020B0604020202020204" pitchFamily="34" charset="0"/>
            </a:endParaRPr>
          </a:p>
          <a:p>
            <a:pPr marL="571500" indent="-571500">
              <a:buFont typeface="Calibri"/>
              <a:buChar char="-"/>
            </a:pPr>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5931" y="448865"/>
            <a:ext cx="2743200" cy="354634"/>
          </a:xfrm>
          <a:prstGeom prst="rect">
            <a:avLst/>
          </a:prstGeom>
        </p:spPr>
      </p:pic>
      <p:sp>
        <p:nvSpPr>
          <p:cNvPr id="7" name="TextBox 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10 min</a:t>
            </a:r>
          </a:p>
        </p:txBody>
      </p:sp>
    </p:spTree>
    <p:custDataLst>
      <p:tags r:id="rId1"/>
    </p:custDataLst>
    <p:extLst>
      <p:ext uri="{BB962C8B-B14F-4D97-AF65-F5344CB8AC3E}">
        <p14:creationId xmlns:p14="http://schemas.microsoft.com/office/powerpoint/2010/main" val="39334909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43D7F-C395-5B81-9359-D04E4D253BD9}"/>
              </a:ext>
            </a:extLst>
          </p:cNvPr>
          <p:cNvSpPr/>
          <p:nvPr/>
        </p:nvSpPr>
        <p:spPr>
          <a:xfrm>
            <a:off x="11537378" y="3422527"/>
            <a:ext cx="9408824" cy="6710595"/>
          </a:xfrm>
          <a:prstGeom prst="ellipse">
            <a:avLst/>
          </a:prstGeom>
          <a:ln w="57150">
            <a:solidFill>
              <a:srgbClr val="0070C0"/>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Rectangle: Rounded Corners 16">
            <a:extLst>
              <a:ext uri="{FF2B5EF4-FFF2-40B4-BE49-F238E27FC236}">
                <a16:creationId xmlns:a16="http://schemas.microsoft.com/office/drawing/2014/main" id="{E2DE81A4-3074-4078-33EF-728A00577F59}"/>
              </a:ext>
            </a:extLst>
          </p:cNvPr>
          <p:cNvSpPr/>
          <p:nvPr/>
        </p:nvSpPr>
        <p:spPr>
          <a:xfrm flipV="1">
            <a:off x="9489619" y="5841943"/>
            <a:ext cx="4137284" cy="1908748"/>
          </a:xfrm>
          <a:prstGeom prst="roundRect">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Key Features of Reflective Practice</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4FF892-997E-FB1C-B72B-BB42113C0023}"/>
              </a:ext>
            </a:extLst>
          </p:cNvPr>
          <p:cNvSpPr txBox="1"/>
          <p:nvPr/>
        </p:nvSpPr>
        <p:spPr>
          <a:xfrm>
            <a:off x="963785" y="2574370"/>
            <a:ext cx="7216580" cy="10874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latin typeface="Arial" panose="020B0604020202020204" pitchFamily="34" charset="0"/>
                <a:cs typeface="Arial" panose="020B0604020202020204" pitchFamily="34" charset="0"/>
              </a:rPr>
              <a:t>Reflective practice is ‘learning through and from experience towards gaining new insights of self and practice’ (</a:t>
            </a:r>
            <a:r>
              <a:rPr lang="en-US" sz="3500" b="0" dirty="0">
                <a:latin typeface="Arial" panose="020B0604020202020204" pitchFamily="34" charset="0"/>
                <a:cs typeface="Arial" panose="020B0604020202020204" pitchFamily="34" charset="0"/>
                <a:hlinkClick r:id="rId4"/>
              </a:rPr>
              <a:t>Finlay, 2008</a:t>
            </a:r>
            <a:r>
              <a:rPr lang="en-US" sz="3500" b="0" dirty="0">
                <a:latin typeface="Arial" panose="020B0604020202020204" pitchFamily="34" charset="0"/>
                <a:cs typeface="Arial" panose="020B0604020202020204" pitchFamily="34" charset="0"/>
              </a:rPr>
              <a:t>).</a:t>
            </a:r>
          </a:p>
          <a:p>
            <a:pPr algn="l"/>
            <a:endParaRPr lang="en-US" sz="3500" b="0" dirty="0">
              <a:latin typeface="Arial" panose="020B0604020202020204" pitchFamily="34" charset="0"/>
              <a:cs typeface="Arial" panose="020B0604020202020204" pitchFamily="34" charset="0"/>
            </a:endParaRPr>
          </a:p>
          <a:p>
            <a:pPr algn="l"/>
            <a:r>
              <a:rPr lang="en-US" sz="3500" b="0" dirty="0">
                <a:latin typeface="Arial" panose="020B0604020202020204" pitchFamily="34" charset="0"/>
                <a:cs typeface="Arial" panose="020B0604020202020204" pitchFamily="34" charset="0"/>
              </a:rPr>
              <a:t>The process of reflection is a cycle which needs to be repeated:</a:t>
            </a:r>
          </a:p>
          <a:p>
            <a:pPr algn="l"/>
            <a:endParaRPr lang="en-US" sz="3500" b="0" dirty="0">
              <a:latin typeface="Arial" panose="020B0604020202020204" pitchFamily="34" charset="0"/>
              <a:cs typeface="Arial" panose="020B0604020202020204" pitchFamily="34" charset="0"/>
            </a:endParaRPr>
          </a:p>
          <a:p>
            <a:pPr marL="457200" indent="-457200" algn="l">
              <a:buFont typeface="Calibri"/>
              <a:buChar char="-"/>
            </a:pPr>
            <a:r>
              <a:rPr lang="en-US" sz="3500" b="0" dirty="0">
                <a:latin typeface="Arial" panose="020B0604020202020204" pitchFamily="34" charset="0"/>
                <a:cs typeface="Arial" panose="020B0604020202020204" pitchFamily="34" charset="0"/>
              </a:rPr>
              <a:t>Do an action</a:t>
            </a:r>
          </a:p>
          <a:p>
            <a:pPr marL="457200" indent="-457200" algn="l">
              <a:buFont typeface="Calibri"/>
              <a:buChar char="-"/>
            </a:pPr>
            <a:r>
              <a:rPr lang="en-US" sz="3500" b="0" dirty="0">
                <a:latin typeface="Arial" panose="020B0604020202020204" pitchFamily="34" charset="0"/>
                <a:cs typeface="Arial" panose="020B0604020202020204" pitchFamily="34" charset="0"/>
              </a:rPr>
              <a:t>Self-assess the effect on your learning</a:t>
            </a:r>
          </a:p>
          <a:p>
            <a:pPr marL="457200" indent="-457200" algn="l">
              <a:buFont typeface="Calibri"/>
              <a:buChar char="-"/>
            </a:pPr>
            <a:r>
              <a:rPr lang="en-US" sz="3500" b="0" dirty="0">
                <a:latin typeface="Arial" panose="020B0604020202020204" pitchFamily="34" charset="0"/>
                <a:cs typeface="Arial" panose="020B0604020202020204" pitchFamily="34" charset="0"/>
              </a:rPr>
              <a:t>Consider new ways of acting/being which can improve the quality of learning</a:t>
            </a:r>
          </a:p>
          <a:p>
            <a:pPr marL="457200" indent="-457200" algn="l">
              <a:buFont typeface="Calibri"/>
              <a:buChar char="-"/>
            </a:pPr>
            <a:r>
              <a:rPr lang="en-US" sz="3500" b="0" dirty="0">
                <a:latin typeface="Arial" panose="020B0604020202020204" pitchFamily="34" charset="0"/>
                <a:cs typeface="Arial" panose="020B0604020202020204" pitchFamily="34" charset="0"/>
              </a:rPr>
              <a:t>Try these ideas in practice</a:t>
            </a:r>
          </a:p>
          <a:p>
            <a:pPr marL="457200" indent="-457200" algn="l">
              <a:buFont typeface="Calibri"/>
              <a:buChar char="-"/>
            </a:pPr>
            <a:r>
              <a:rPr lang="en-US" sz="3500" b="0" dirty="0">
                <a:latin typeface="Arial" panose="020B0604020202020204" pitchFamily="34" charset="0"/>
                <a:cs typeface="Arial" panose="020B0604020202020204" pitchFamily="34" charset="0"/>
              </a:rPr>
              <a:t>Repeat.</a:t>
            </a:r>
            <a:br>
              <a:rPr lang="en-US" sz="3500" b="0" dirty="0">
                <a:latin typeface="Arial" panose="020B0604020202020204" pitchFamily="34" charset="0"/>
                <a:cs typeface="Arial" panose="020B0604020202020204" pitchFamily="34" charset="0"/>
              </a:rPr>
            </a:br>
            <a:br>
              <a:rPr lang="en-US" sz="3500" b="0" dirty="0">
                <a:latin typeface="Arial" panose="020B0604020202020204" pitchFamily="34" charset="0"/>
                <a:cs typeface="Arial" panose="020B0604020202020204" pitchFamily="34" charset="0"/>
              </a:rPr>
            </a:br>
            <a:br>
              <a:rPr lang="en-US" sz="3500" b="0" dirty="0">
                <a:latin typeface="Arial" panose="020B0604020202020204" pitchFamily="34" charset="0"/>
                <a:cs typeface="Arial" panose="020B0604020202020204" pitchFamily="34" charset="0"/>
              </a:rPr>
            </a:br>
            <a:br>
              <a:rPr lang="en-US" sz="3500" b="0" dirty="0">
                <a:latin typeface="Arial" panose="020B0604020202020204" pitchFamily="34" charset="0"/>
                <a:cs typeface="Arial" panose="020B0604020202020204" pitchFamily="34" charset="0"/>
              </a:rPr>
            </a:br>
            <a:endParaRPr lang="en-US" sz="3500" b="0" i="0" u="none" strike="noStrike" cap="none" spc="0" normalizeH="0" baseline="0" dirty="0">
              <a:ln>
                <a:noFill/>
              </a:ln>
              <a:effectLst/>
              <a:uFillTx/>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FD05678F-E624-6E35-BC1C-5D4AD1914D54}"/>
              </a:ext>
            </a:extLst>
          </p:cNvPr>
          <p:cNvSpPr/>
          <p:nvPr/>
        </p:nvSpPr>
        <p:spPr>
          <a:xfrm flipV="1">
            <a:off x="14165540" y="2756487"/>
            <a:ext cx="4062333" cy="1983698"/>
          </a:xfrm>
          <a:prstGeom prst="roundRect">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Rounded Corners 8">
            <a:extLst>
              <a:ext uri="{FF2B5EF4-FFF2-40B4-BE49-F238E27FC236}">
                <a16:creationId xmlns:a16="http://schemas.microsoft.com/office/drawing/2014/main" id="{CFEC0B25-0C1B-6F07-8757-589A1BED5EBD}"/>
              </a:ext>
            </a:extLst>
          </p:cNvPr>
          <p:cNvSpPr/>
          <p:nvPr/>
        </p:nvSpPr>
        <p:spPr>
          <a:xfrm flipV="1">
            <a:off x="18815917" y="5816402"/>
            <a:ext cx="4137284" cy="1908748"/>
          </a:xfrm>
          <a:prstGeom prst="roundRect">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TextBox 11">
            <a:extLst>
              <a:ext uri="{FF2B5EF4-FFF2-40B4-BE49-F238E27FC236}">
                <a16:creationId xmlns:a16="http://schemas.microsoft.com/office/drawing/2014/main" id="{82A0ADA9-8498-28BA-8FDF-7C689A0CFD4A}"/>
              </a:ext>
            </a:extLst>
          </p:cNvPr>
          <p:cNvSpPr txBox="1"/>
          <p:nvPr/>
        </p:nvSpPr>
        <p:spPr>
          <a:xfrm>
            <a:off x="14680646" y="3305797"/>
            <a:ext cx="339277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5000" dirty="0">
                <a:solidFill>
                  <a:schemeClr val="bg1"/>
                </a:solidFill>
                <a:latin typeface="Arial" panose="020B0604020202020204" pitchFamily="34" charset="0"/>
                <a:cs typeface="Arial" panose="020B0604020202020204" pitchFamily="34" charset="0"/>
              </a:rPr>
              <a:t>Do Action</a:t>
            </a:r>
            <a:endParaRPr lang="en-US" sz="50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C0E5533-41B4-AE6C-0E39-8DF7A6388F7A}"/>
              </a:ext>
            </a:extLst>
          </p:cNvPr>
          <p:cNvSpPr txBox="1"/>
          <p:nvPr/>
        </p:nvSpPr>
        <p:spPr>
          <a:xfrm>
            <a:off x="19081522" y="6365712"/>
            <a:ext cx="386746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5000" dirty="0">
                <a:solidFill>
                  <a:schemeClr val="bg1"/>
                </a:solidFill>
                <a:latin typeface="Arial" panose="020B0604020202020204" pitchFamily="34" charset="0"/>
                <a:cs typeface="Arial" panose="020B0604020202020204" pitchFamily="34" charset="0"/>
              </a:rPr>
              <a:t>Self-assess</a:t>
            </a:r>
            <a:endParaRPr lang="en-US" dirty="0">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DCF57A6-793F-9819-90F3-5320D63BD23B}"/>
              </a:ext>
            </a:extLst>
          </p:cNvPr>
          <p:cNvSpPr/>
          <p:nvPr/>
        </p:nvSpPr>
        <p:spPr>
          <a:xfrm flipV="1">
            <a:off x="14166209" y="8751287"/>
            <a:ext cx="4062333" cy="1983698"/>
          </a:xfrm>
          <a:prstGeom prst="roundRect">
            <a:avLst/>
          </a:prstGeom>
          <a:solidFill>
            <a:srgbClr val="00AE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TextBox 14">
            <a:extLst>
              <a:ext uri="{FF2B5EF4-FFF2-40B4-BE49-F238E27FC236}">
                <a16:creationId xmlns:a16="http://schemas.microsoft.com/office/drawing/2014/main" id="{52579E4F-4A9F-3291-4D41-8F1BC080B6D5}"/>
              </a:ext>
            </a:extLst>
          </p:cNvPr>
          <p:cNvSpPr txBox="1"/>
          <p:nvPr/>
        </p:nvSpPr>
        <p:spPr>
          <a:xfrm>
            <a:off x="14556956" y="9300597"/>
            <a:ext cx="339277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5000" dirty="0">
                <a:solidFill>
                  <a:schemeClr val="bg1"/>
                </a:solidFill>
                <a:latin typeface="Arial" panose="020B0604020202020204" pitchFamily="34" charset="0"/>
                <a:cs typeface="Arial" panose="020B0604020202020204" pitchFamily="34" charset="0"/>
              </a:rPr>
              <a:t>Consider</a:t>
            </a:r>
            <a:endParaRPr lang="en-US"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5D79A84-BEAC-D5E1-4DD4-E15858E24059}"/>
              </a:ext>
            </a:extLst>
          </p:cNvPr>
          <p:cNvSpPr txBox="1"/>
          <p:nvPr/>
        </p:nvSpPr>
        <p:spPr>
          <a:xfrm>
            <a:off x="9481633" y="6341509"/>
            <a:ext cx="386746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5000" dirty="0">
                <a:solidFill>
                  <a:schemeClr val="bg1"/>
                </a:solidFill>
                <a:latin typeface="Arial" panose="020B0604020202020204" pitchFamily="34" charset="0"/>
                <a:cs typeface="Arial" panose="020B0604020202020204" pitchFamily="34" charset="0"/>
              </a:rPr>
              <a:t>Practice</a:t>
            </a:r>
            <a:endParaRPr lang="en-US" dirty="0">
              <a:solidFill>
                <a:schemeClr val="bg1"/>
              </a:solidFill>
              <a:latin typeface="Arial" panose="020B0604020202020204" pitchFamily="34" charset="0"/>
              <a:cs typeface="Arial" panose="020B0604020202020204" pitchFamily="34" charset="0"/>
            </a:endParaRPr>
          </a:p>
        </p:txBody>
      </p:sp>
      <p:sp>
        <p:nvSpPr>
          <p:cNvPr id="5" name="Isosceles Triangle 4">
            <a:extLst>
              <a:ext uri="{FF2B5EF4-FFF2-40B4-BE49-F238E27FC236}">
                <a16:creationId xmlns:a16="http://schemas.microsoft.com/office/drawing/2014/main" id="{71B9CD72-4672-FCA1-9641-9688F1A8ED05}"/>
              </a:ext>
            </a:extLst>
          </p:cNvPr>
          <p:cNvSpPr/>
          <p:nvPr/>
        </p:nvSpPr>
        <p:spPr>
          <a:xfrm rot="12300000">
            <a:off x="11527503" y="7681550"/>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Isosceles Triangle 5">
            <a:extLst>
              <a:ext uri="{FF2B5EF4-FFF2-40B4-BE49-F238E27FC236}">
                <a16:creationId xmlns:a16="http://schemas.microsoft.com/office/drawing/2014/main" id="{AD71893F-6E74-434A-8874-B928A1E69E40}"/>
              </a:ext>
            </a:extLst>
          </p:cNvPr>
          <p:cNvSpPr/>
          <p:nvPr/>
        </p:nvSpPr>
        <p:spPr>
          <a:xfrm rot="18180000">
            <a:off x="13600978" y="3567791"/>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Isosceles Triangle 9">
            <a:extLst>
              <a:ext uri="{FF2B5EF4-FFF2-40B4-BE49-F238E27FC236}">
                <a16:creationId xmlns:a16="http://schemas.microsoft.com/office/drawing/2014/main" id="{073E59A8-C578-B1CB-D107-ED816A7F1CDF}"/>
              </a:ext>
            </a:extLst>
          </p:cNvPr>
          <p:cNvSpPr/>
          <p:nvPr/>
        </p:nvSpPr>
        <p:spPr>
          <a:xfrm rot="14580000">
            <a:off x="18052339" y="9477264"/>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Isosceles Triangle 10">
            <a:extLst>
              <a:ext uri="{FF2B5EF4-FFF2-40B4-BE49-F238E27FC236}">
                <a16:creationId xmlns:a16="http://schemas.microsoft.com/office/drawing/2014/main" id="{A51E321D-F1A7-FDD3-9475-3D722B628451}"/>
              </a:ext>
            </a:extLst>
          </p:cNvPr>
          <p:cNvSpPr/>
          <p:nvPr/>
        </p:nvSpPr>
        <p:spPr>
          <a:xfrm rot="16200000">
            <a:off x="20203087" y="5363505"/>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17">
            <a:extLst>
              <a:ext uri="{FF2B5EF4-FFF2-40B4-BE49-F238E27FC236}">
                <a16:creationId xmlns:a16="http://schemas.microsoft.com/office/drawing/2014/main" id="{0B05ACFB-BBCD-DC0D-8923-B1A38E320A44}"/>
              </a:ext>
            </a:extLst>
          </p:cNvPr>
          <p:cNvSpPr txBox="1"/>
          <p:nvPr/>
        </p:nvSpPr>
        <p:spPr>
          <a:xfrm>
            <a:off x="14212342" y="5321271"/>
            <a:ext cx="4675779"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4000" dirty="0">
                <a:latin typeface="Arial" panose="020B0604020202020204" pitchFamily="34" charset="0"/>
                <a:cs typeface="Arial" panose="020B0604020202020204" pitchFamily="34" charset="0"/>
              </a:rPr>
              <a:t>Why?</a:t>
            </a:r>
          </a:p>
          <a:p>
            <a:pPr algn="l"/>
            <a:r>
              <a:rPr lang="en-US" sz="4000" b="0" dirty="0">
                <a:latin typeface="Arial" panose="020B0604020202020204" pitchFamily="34" charset="0"/>
                <a:cs typeface="Arial" panose="020B0604020202020204" pitchFamily="34" charset="0"/>
              </a:rPr>
              <a:t>Deepens learning</a:t>
            </a:r>
          </a:p>
          <a:p>
            <a:pPr algn="l"/>
            <a:r>
              <a:rPr lang="en-US" sz="4000" b="0" dirty="0">
                <a:latin typeface="Arial" panose="020B0604020202020204" pitchFamily="34" charset="0"/>
                <a:cs typeface="Arial" panose="020B0604020202020204" pitchFamily="34" charset="0"/>
              </a:rPr>
              <a:t>Makes sense </a:t>
            </a:r>
          </a:p>
          <a:p>
            <a:pPr algn="l"/>
            <a:r>
              <a:rPr lang="en-US" sz="4000" b="0" dirty="0">
                <a:latin typeface="Arial" panose="020B0604020202020204" pitchFamily="34" charset="0"/>
                <a:cs typeface="Arial" panose="020B0604020202020204" pitchFamily="34" charset="0"/>
              </a:rPr>
              <a:t>Informs future</a:t>
            </a:r>
          </a:p>
        </p:txBody>
      </p:sp>
      <p:sp>
        <p:nvSpPr>
          <p:cNvPr id="19" name="TextBox 18"/>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5</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59418" y="481731"/>
            <a:ext cx="2743200" cy="354634"/>
          </a:xfrm>
          <a:prstGeom prst="rect">
            <a:avLst/>
          </a:prstGeom>
        </p:spPr>
      </p:pic>
    </p:spTree>
    <p:custDataLst>
      <p:tags r:id="rId1"/>
    </p:custDataLst>
    <p:extLst>
      <p:ext uri="{BB962C8B-B14F-4D97-AF65-F5344CB8AC3E}">
        <p14:creationId xmlns:p14="http://schemas.microsoft.com/office/powerpoint/2010/main" val="42325977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A362B792-FEEC-8EBF-B6F6-CA78D60D9411}"/>
              </a:ext>
            </a:extLst>
          </p:cNvPr>
          <p:cNvSpPr/>
          <p:nvPr/>
        </p:nvSpPr>
        <p:spPr>
          <a:xfrm>
            <a:off x="10737130" y="3586627"/>
            <a:ext cx="10316704" cy="6519619"/>
          </a:xfrm>
          <a:prstGeom prst="ellipse">
            <a:avLst/>
          </a:prstGeom>
          <a:noFill/>
          <a:ln w="57150" cap="flat">
            <a:solidFill>
              <a:srgbClr val="0070C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Rounded Corners 25">
            <a:extLst>
              <a:ext uri="{FF2B5EF4-FFF2-40B4-BE49-F238E27FC236}">
                <a16:creationId xmlns:a16="http://schemas.microsoft.com/office/drawing/2014/main" id="{E3316FCE-D218-1511-121A-8598DAF7405D}"/>
              </a:ext>
            </a:extLst>
          </p:cNvPr>
          <p:cNvSpPr/>
          <p:nvPr/>
        </p:nvSpPr>
        <p:spPr>
          <a:xfrm>
            <a:off x="12638948" y="8948038"/>
            <a:ext cx="6305859" cy="133200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sp>
        <p:nvSpPr>
          <p:cNvPr id="8" name="Rectangle: Rounded Corners 7">
            <a:extLst>
              <a:ext uri="{FF2B5EF4-FFF2-40B4-BE49-F238E27FC236}">
                <a16:creationId xmlns:a16="http://schemas.microsoft.com/office/drawing/2014/main" id="{67798733-53D1-7798-731B-43A812037DF1}"/>
              </a:ext>
            </a:extLst>
          </p:cNvPr>
          <p:cNvSpPr/>
          <p:nvPr/>
        </p:nvSpPr>
        <p:spPr>
          <a:xfrm>
            <a:off x="8248505" y="4515661"/>
            <a:ext cx="6305859" cy="1611822"/>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Rounded Corners 8">
            <a:extLst>
              <a:ext uri="{FF2B5EF4-FFF2-40B4-BE49-F238E27FC236}">
                <a16:creationId xmlns:a16="http://schemas.microsoft.com/office/drawing/2014/main" id="{D46586B9-3956-A4B2-77A1-E5983D4A5012}"/>
              </a:ext>
            </a:extLst>
          </p:cNvPr>
          <p:cNvSpPr/>
          <p:nvPr/>
        </p:nvSpPr>
        <p:spPr>
          <a:xfrm>
            <a:off x="8134136" y="6777444"/>
            <a:ext cx="6305859" cy="1611822"/>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Rectangle: Rounded Corners 23">
            <a:extLst>
              <a:ext uri="{FF2B5EF4-FFF2-40B4-BE49-F238E27FC236}">
                <a16:creationId xmlns:a16="http://schemas.microsoft.com/office/drawing/2014/main" id="{53A8661E-F289-2310-57B3-708FE6BA208A}"/>
              </a:ext>
            </a:extLst>
          </p:cNvPr>
          <p:cNvSpPr/>
          <p:nvPr/>
        </p:nvSpPr>
        <p:spPr>
          <a:xfrm>
            <a:off x="17151164" y="7023960"/>
            <a:ext cx="6305859" cy="1611822"/>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Rectangle: Rounded Corners 19">
            <a:extLst>
              <a:ext uri="{FF2B5EF4-FFF2-40B4-BE49-F238E27FC236}">
                <a16:creationId xmlns:a16="http://schemas.microsoft.com/office/drawing/2014/main" id="{6EF5935A-E557-7E76-92A2-BF420AB71CA1}"/>
              </a:ext>
            </a:extLst>
          </p:cNvPr>
          <p:cNvSpPr/>
          <p:nvPr/>
        </p:nvSpPr>
        <p:spPr>
          <a:xfrm>
            <a:off x="13823591" y="3235156"/>
            <a:ext cx="4530670" cy="96606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Gibbs Reflective Cycle</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4FF892-997E-FB1C-B72B-BB42113C0023}"/>
              </a:ext>
            </a:extLst>
          </p:cNvPr>
          <p:cNvSpPr txBox="1"/>
          <p:nvPr/>
        </p:nvSpPr>
        <p:spPr>
          <a:xfrm>
            <a:off x="963785" y="2165318"/>
            <a:ext cx="7216580" cy="3334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latin typeface="Arial" panose="020B0604020202020204" pitchFamily="34" charset="0"/>
                <a:cs typeface="Arial" panose="020B0604020202020204" pitchFamily="34" charset="0"/>
              </a:rPr>
              <a:t>Many different models and approaches have been suggested for reflection. One approach that can help you structure your reflection is the </a:t>
            </a:r>
            <a:r>
              <a:rPr lang="en-US" sz="3500" b="0" dirty="0">
                <a:latin typeface="Arial" panose="020B0604020202020204" pitchFamily="34" charset="0"/>
                <a:cs typeface="Arial" panose="020B0604020202020204" pitchFamily="34" charset="0"/>
                <a:hlinkClick r:id="rId4"/>
              </a:rPr>
              <a:t>Gibbs model</a:t>
            </a:r>
            <a:r>
              <a:rPr lang="en-US" sz="3500" b="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l"/>
            <a:endParaRPr lang="en-US" sz="3500" b="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147958D-BFA3-C4F1-4F7D-D2916028C898}"/>
              </a:ext>
            </a:extLst>
          </p:cNvPr>
          <p:cNvSpPr txBox="1"/>
          <p:nvPr/>
        </p:nvSpPr>
        <p:spPr>
          <a:xfrm>
            <a:off x="13823687" y="3308587"/>
            <a:ext cx="4531072"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R="0" defTabSz="825500" rtl="0" fontAlgn="auto" latinLnBrk="0" hangingPunct="0">
              <a:lnSpc>
                <a:spcPct val="100000"/>
              </a:lnSpc>
              <a:spcBef>
                <a:spcPts val="0"/>
              </a:spcBef>
              <a:spcAft>
                <a:spcPts val="0"/>
              </a:spcAft>
              <a:buClrTx/>
              <a:buSzTx/>
              <a:tabLst/>
            </a:pPr>
            <a:r>
              <a:rPr lang="en-US" sz="2000" dirty="0">
                <a:latin typeface="Arial" panose="020B0604020202020204" pitchFamily="34" charset="0"/>
                <a:cs typeface="Arial" panose="020B0604020202020204" pitchFamily="34" charset="0"/>
              </a:rPr>
              <a:t>Description</a:t>
            </a:r>
            <a:endParaRPr lang="en-US">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What happened?</a:t>
            </a:r>
          </a:p>
        </p:txBody>
      </p:sp>
      <p:sp>
        <p:nvSpPr>
          <p:cNvPr id="23" name="TextBox 22">
            <a:extLst>
              <a:ext uri="{FF2B5EF4-FFF2-40B4-BE49-F238E27FC236}">
                <a16:creationId xmlns:a16="http://schemas.microsoft.com/office/drawing/2014/main" id="{5B967999-402D-1337-33EC-03F771176772}"/>
              </a:ext>
            </a:extLst>
          </p:cNvPr>
          <p:cNvSpPr txBox="1"/>
          <p:nvPr/>
        </p:nvSpPr>
        <p:spPr>
          <a:xfrm>
            <a:off x="17204826" y="7152646"/>
            <a:ext cx="609414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R="0" defTabSz="825500" rtl="0" fontAlgn="auto" latinLnBrk="0" hangingPunct="0">
              <a:lnSpc>
                <a:spcPct val="100000"/>
              </a:lnSpc>
              <a:spcBef>
                <a:spcPts val="0"/>
              </a:spcBef>
              <a:spcAft>
                <a:spcPts val="0"/>
              </a:spcAft>
              <a:buClrTx/>
              <a:buSzTx/>
              <a:tabLst/>
            </a:pPr>
            <a:r>
              <a:rPr lang="en-US" sz="2000" dirty="0">
                <a:latin typeface="Arial" panose="020B0604020202020204" pitchFamily="34" charset="0"/>
                <a:cs typeface="Arial" panose="020B0604020202020204" pitchFamily="34" charset="0"/>
              </a:rPr>
              <a:t>Evaluation</a:t>
            </a:r>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What was good and bad about the experience?</a:t>
            </a:r>
            <a:endParaRPr lang="en-US"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5534401-874B-C9D7-DE53-1B984CCC1BB1}"/>
              </a:ext>
            </a:extLst>
          </p:cNvPr>
          <p:cNvSpPr txBox="1"/>
          <p:nvPr/>
        </p:nvSpPr>
        <p:spPr>
          <a:xfrm>
            <a:off x="12697310" y="8936732"/>
            <a:ext cx="609414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R="0" defTabSz="825500" rtl="0" fontAlgn="auto" latinLnBrk="0" hangingPunct="0">
              <a:lnSpc>
                <a:spcPct val="100000"/>
              </a:lnSpc>
              <a:spcBef>
                <a:spcPts val="0"/>
              </a:spcBef>
              <a:spcAft>
                <a:spcPts val="0"/>
              </a:spcAft>
              <a:buClrTx/>
              <a:buSzTx/>
              <a:tabLst/>
            </a:pPr>
            <a:r>
              <a:rPr lang="en-US" sz="2000" dirty="0"/>
              <a:t>Analysis</a:t>
            </a:r>
            <a:endParaRPr lang="en-US" dirty="0"/>
          </a:p>
          <a:p>
            <a:r>
              <a:rPr lang="en-US" b="0" dirty="0"/>
              <a:t>What else can you make of the situation?</a:t>
            </a:r>
          </a:p>
        </p:txBody>
      </p:sp>
      <p:sp>
        <p:nvSpPr>
          <p:cNvPr id="4" name="TextBox 3">
            <a:extLst>
              <a:ext uri="{FF2B5EF4-FFF2-40B4-BE49-F238E27FC236}">
                <a16:creationId xmlns:a16="http://schemas.microsoft.com/office/drawing/2014/main" id="{1FD46C13-1AE4-6F4E-AA8E-5E5B9D134C9A}"/>
              </a:ext>
            </a:extLst>
          </p:cNvPr>
          <p:cNvSpPr txBox="1"/>
          <p:nvPr/>
        </p:nvSpPr>
        <p:spPr>
          <a:xfrm>
            <a:off x="8114319" y="7263106"/>
            <a:ext cx="609414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R="0" defTabSz="825500" rtl="0" fontAlgn="auto" latinLnBrk="0" hangingPunct="0">
              <a:lnSpc>
                <a:spcPct val="100000"/>
              </a:lnSpc>
              <a:spcBef>
                <a:spcPts val="0"/>
              </a:spcBef>
              <a:spcAft>
                <a:spcPts val="0"/>
              </a:spcAft>
              <a:buClrTx/>
              <a:buSzTx/>
              <a:tabLst/>
            </a:pPr>
            <a:r>
              <a:rPr lang="en-US" sz="2000" dirty="0">
                <a:latin typeface="Arial" panose="020B0604020202020204" pitchFamily="34" charset="0"/>
                <a:cs typeface="Arial" panose="020B0604020202020204" pitchFamily="34" charset="0"/>
              </a:rPr>
              <a:t>Conclusion</a:t>
            </a:r>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What else could you have done?</a:t>
            </a:r>
          </a:p>
        </p:txBody>
      </p:sp>
      <p:sp>
        <p:nvSpPr>
          <p:cNvPr id="5" name="TextBox 4">
            <a:extLst>
              <a:ext uri="{FF2B5EF4-FFF2-40B4-BE49-F238E27FC236}">
                <a16:creationId xmlns:a16="http://schemas.microsoft.com/office/drawing/2014/main" id="{3D84C12F-8D90-DB2A-32F9-AF67AA22F890}"/>
              </a:ext>
            </a:extLst>
          </p:cNvPr>
          <p:cNvSpPr txBox="1"/>
          <p:nvPr/>
        </p:nvSpPr>
        <p:spPr>
          <a:xfrm>
            <a:off x="8347680" y="4657663"/>
            <a:ext cx="609414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r>
              <a:rPr lang="en-US" sz="2000" dirty="0">
                <a:latin typeface="Arial" panose="020B0604020202020204" pitchFamily="34" charset="0"/>
                <a:cs typeface="Arial" panose="020B0604020202020204" pitchFamily="34" charset="0"/>
              </a:rPr>
              <a:t>Action Plan</a:t>
            </a:r>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it happened again what would you do?</a:t>
            </a:r>
          </a:p>
        </p:txBody>
      </p:sp>
      <p:sp>
        <p:nvSpPr>
          <p:cNvPr id="11" name="Isosceles Triangle 10">
            <a:extLst>
              <a:ext uri="{FF2B5EF4-FFF2-40B4-BE49-F238E27FC236}">
                <a16:creationId xmlns:a16="http://schemas.microsoft.com/office/drawing/2014/main" id="{7AF9C05B-B904-015E-94C9-7319C29259AC}"/>
              </a:ext>
            </a:extLst>
          </p:cNvPr>
          <p:cNvSpPr/>
          <p:nvPr/>
        </p:nvSpPr>
        <p:spPr>
          <a:xfrm rot="18180000">
            <a:off x="13311203" y="3625746"/>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Isosceles Triangle 12">
            <a:extLst>
              <a:ext uri="{FF2B5EF4-FFF2-40B4-BE49-F238E27FC236}">
                <a16:creationId xmlns:a16="http://schemas.microsoft.com/office/drawing/2014/main" id="{C28B9372-37D5-92A1-AA69-5C58AFEC7D5B}"/>
              </a:ext>
            </a:extLst>
          </p:cNvPr>
          <p:cNvSpPr/>
          <p:nvPr/>
        </p:nvSpPr>
        <p:spPr>
          <a:xfrm rot="3720000">
            <a:off x="20843260" y="6603935"/>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Isosceles Triangle 13">
            <a:extLst>
              <a:ext uri="{FF2B5EF4-FFF2-40B4-BE49-F238E27FC236}">
                <a16:creationId xmlns:a16="http://schemas.microsoft.com/office/drawing/2014/main" id="{8ECE347C-A2C8-F17C-8691-29374100B8D8}"/>
              </a:ext>
            </a:extLst>
          </p:cNvPr>
          <p:cNvSpPr/>
          <p:nvPr/>
        </p:nvSpPr>
        <p:spPr>
          <a:xfrm rot="7920000">
            <a:off x="18808624" y="9263668"/>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Isosceles Triangle 14">
            <a:extLst>
              <a:ext uri="{FF2B5EF4-FFF2-40B4-BE49-F238E27FC236}">
                <a16:creationId xmlns:a16="http://schemas.microsoft.com/office/drawing/2014/main" id="{20D2B402-A72F-B97A-3B6A-D7A0836DB555}"/>
              </a:ext>
            </a:extLst>
          </p:cNvPr>
          <p:cNvSpPr/>
          <p:nvPr/>
        </p:nvSpPr>
        <p:spPr>
          <a:xfrm rot="12600000">
            <a:off x="11154922" y="8296524"/>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Isosceles Triangle 15">
            <a:extLst>
              <a:ext uri="{FF2B5EF4-FFF2-40B4-BE49-F238E27FC236}">
                <a16:creationId xmlns:a16="http://schemas.microsoft.com/office/drawing/2014/main" id="{2BB4EA98-06E8-B947-05A1-CC406FA4B39B}"/>
              </a:ext>
            </a:extLst>
          </p:cNvPr>
          <p:cNvSpPr/>
          <p:nvPr/>
        </p:nvSpPr>
        <p:spPr>
          <a:xfrm rot="14700000">
            <a:off x="10445631" y="6047605"/>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 Placeholder 4">
            <a:extLst>
              <a:ext uri="{FF2B5EF4-FFF2-40B4-BE49-F238E27FC236}">
                <a16:creationId xmlns:a16="http://schemas.microsoft.com/office/drawing/2014/main" id="{591EF8BE-1194-2D1D-AE04-9A4DE25FA274}"/>
              </a:ext>
            </a:extLst>
          </p:cNvPr>
          <p:cNvSpPr txBox="1">
            <a:spLocks/>
          </p:cNvSpPr>
          <p:nvPr/>
        </p:nvSpPr>
        <p:spPr>
          <a:xfrm>
            <a:off x="957422" y="5604296"/>
            <a:ext cx="6695912" cy="2118451"/>
          </a:xfrm>
          <a:prstGeom prst="rect">
            <a:avLst/>
          </a:prstGeom>
          <a:solidFill>
            <a:srgbClr val="F6CC20"/>
          </a:solidFill>
          <a:ln w="12700">
            <a:solidFill>
              <a:schemeClr val="tx1"/>
            </a:solidFill>
            <a:miter lim="400000"/>
          </a:ln>
          <a:extLst>
            <a:ext uri="{C572A759-6A51-4108-AA02-DFA0A04FC94B}">
              <ma14:wrappingTextBoxFlag xmlns:ma14="http://schemas.microsoft.com/office/mac/drawingml/2011/main" xmlns="" val="1"/>
            </a:ext>
          </a:extLst>
        </p:spPr>
        <p:txBody>
          <a:bodyPr lIns="360000" tIns="360000" rIns="360000" bIns="360000" anchor="t">
            <a:noAutofit/>
          </a:bodyPr>
          <a:lstStyle>
            <a:lvl1pPr marL="0" marR="0" indent="0" algn="l" defTabSz="825500" latinLnBrk="0">
              <a:lnSpc>
                <a:spcPct val="90000"/>
              </a:lnSpc>
              <a:spcBef>
                <a:spcPts val="0"/>
              </a:spcBef>
              <a:spcAft>
                <a:spcPts val="0"/>
              </a:spcAft>
              <a:buClr>
                <a:schemeClr val="tx1"/>
              </a:buClr>
              <a:buSzTx/>
              <a:buFontTx/>
              <a:buNone/>
              <a:tabLst/>
              <a:defRPr sz="6000" b="0" i="0" u="none" strike="noStrike" cap="none" spc="0" baseline="0">
                <a:solidFill>
                  <a:srgbClr val="000000"/>
                </a:solidFill>
                <a:uFillTx/>
                <a:latin typeface="Arial"/>
                <a:ea typeface="Helvetica Neue"/>
                <a:cs typeface="Arial"/>
                <a:sym typeface="Helvetica Neue"/>
              </a:defRPr>
            </a:lvl1pPr>
            <a:lvl2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2pPr>
            <a:lvl3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3pPr>
            <a:lvl4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4pPr>
            <a:lvl5pPr marL="0" marR="0" indent="0" algn="l"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r>
              <a:rPr lang="en-US" sz="4000" b="1"/>
              <a:t>Download the </a:t>
            </a:r>
            <a:r>
              <a:rPr lang="en-US" sz="4000" b="1" dirty="0">
                <a:hlinkClick r:id="rId5"/>
              </a:rPr>
              <a:t>Gibbs Template</a:t>
            </a:r>
          </a:p>
          <a:p>
            <a:endParaRPr lang="en-US" sz="4400" dirty="0">
              <a:latin typeface="Arial" panose="020B0604020202020204" pitchFamily="34" charset="0"/>
              <a:cs typeface="Arial" panose="020B0604020202020204" pitchFamily="34" charset="0"/>
            </a:endParaRPr>
          </a:p>
          <a:p>
            <a:pPr marL="571500" indent="-571500">
              <a:buFont typeface="Calibri"/>
              <a:buChar char="-"/>
            </a:pPr>
            <a:endParaRPr lang="en-US" sz="4400" dirty="0">
              <a:latin typeface="Arial" panose="020B0604020202020204" pitchFamily="34" charset="0"/>
              <a:cs typeface="Arial" panose="020B0604020202020204" pitchFamily="34" charset="0"/>
            </a:endParaRPr>
          </a:p>
          <a:p>
            <a:pPr marL="571500" indent="-571500">
              <a:buFont typeface="Calibri"/>
              <a:buChar char="-"/>
            </a:pPr>
            <a:endParaRPr lang="en-US" sz="4400" dirty="0">
              <a:latin typeface="Arial" panose="020B0604020202020204" pitchFamily="34" charset="0"/>
              <a:cs typeface="Arial" panose="020B0604020202020204" pitchFamily="34" charset="0"/>
            </a:endParaRPr>
          </a:p>
          <a:p>
            <a:endParaRPr lang="en-US" sz="44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1D601E-68F2-B1F6-EFE1-35E3CA619400}"/>
              </a:ext>
            </a:extLst>
          </p:cNvPr>
          <p:cNvSpPr txBox="1"/>
          <p:nvPr/>
        </p:nvSpPr>
        <p:spPr>
          <a:xfrm>
            <a:off x="965326" y="8538446"/>
            <a:ext cx="7216580" cy="1718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l"/>
            <a:r>
              <a:rPr lang="en-US" sz="3500" b="0" dirty="0">
                <a:latin typeface="Arial" panose="020B0604020202020204" pitchFamily="34" charset="0"/>
                <a:cs typeface="Arial" panose="020B0604020202020204" pitchFamily="34" charset="0"/>
              </a:rPr>
              <a:t>Individually, use this template to structure your reflection on an experience. </a:t>
            </a:r>
          </a:p>
        </p:txBody>
      </p:sp>
      <p:sp>
        <p:nvSpPr>
          <p:cNvPr id="22" name="Rectangle: Rounded Corners 21">
            <a:extLst>
              <a:ext uri="{FF2B5EF4-FFF2-40B4-BE49-F238E27FC236}">
                <a16:creationId xmlns:a16="http://schemas.microsoft.com/office/drawing/2014/main" id="{C2648A17-6996-BA5A-BD27-67D57FB8FE94}"/>
              </a:ext>
            </a:extLst>
          </p:cNvPr>
          <p:cNvSpPr/>
          <p:nvPr/>
        </p:nvSpPr>
        <p:spPr>
          <a:xfrm>
            <a:off x="17414355" y="4674021"/>
            <a:ext cx="5779476" cy="1476000"/>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Medium"/>
            </a:endParaRPr>
          </a:p>
        </p:txBody>
      </p:sp>
      <p:sp>
        <p:nvSpPr>
          <p:cNvPr id="21" name="TextBox 20">
            <a:extLst>
              <a:ext uri="{FF2B5EF4-FFF2-40B4-BE49-F238E27FC236}">
                <a16:creationId xmlns:a16="http://schemas.microsoft.com/office/drawing/2014/main" id="{CCE396F6-5E77-8D82-1B5D-E29A0FAD57F3}"/>
              </a:ext>
            </a:extLst>
          </p:cNvPr>
          <p:cNvSpPr txBox="1"/>
          <p:nvPr/>
        </p:nvSpPr>
        <p:spPr>
          <a:xfrm>
            <a:off x="17397232" y="4769756"/>
            <a:ext cx="6094148" cy="1332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R="0" defTabSz="825500" rtl="0" fontAlgn="auto" latinLnBrk="0" hangingPunct="0">
              <a:lnSpc>
                <a:spcPct val="100000"/>
              </a:lnSpc>
              <a:spcBef>
                <a:spcPts val="0"/>
              </a:spcBef>
              <a:spcAft>
                <a:spcPts val="0"/>
              </a:spcAft>
              <a:buClrTx/>
              <a:buSzTx/>
              <a:tabLst/>
            </a:pPr>
            <a:r>
              <a:rPr lang="en-US" sz="2000" dirty="0">
                <a:latin typeface="Arial" panose="020B0604020202020204" pitchFamily="34" charset="0"/>
                <a:cs typeface="Arial" panose="020B0604020202020204" pitchFamily="34" charset="0"/>
              </a:rPr>
              <a:t>Feelings</a:t>
            </a:r>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What were you thinking and feeling?</a:t>
            </a:r>
          </a:p>
        </p:txBody>
      </p:sp>
      <p:sp>
        <p:nvSpPr>
          <p:cNvPr id="12" name="Isosceles Triangle 11">
            <a:extLst>
              <a:ext uri="{FF2B5EF4-FFF2-40B4-BE49-F238E27FC236}">
                <a16:creationId xmlns:a16="http://schemas.microsoft.com/office/drawing/2014/main" id="{BD155EB4-AE49-1020-AB04-C52AD0866063}"/>
              </a:ext>
            </a:extLst>
          </p:cNvPr>
          <p:cNvSpPr/>
          <p:nvPr/>
        </p:nvSpPr>
        <p:spPr>
          <a:xfrm rot="540000">
            <a:off x="19387251" y="4313357"/>
            <a:ext cx="567646" cy="488577"/>
          </a:xfrm>
          <a:prstGeom prst="triangle">
            <a:avLst/>
          </a:prstGeom>
          <a:solidFill>
            <a:srgbClr val="0070C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55308" y="478143"/>
            <a:ext cx="2743200" cy="354634"/>
          </a:xfrm>
          <a:prstGeom prst="rect">
            <a:avLst/>
          </a:prstGeom>
        </p:spPr>
      </p:pic>
      <p:sp>
        <p:nvSpPr>
          <p:cNvPr id="27" name="TextBox 26"/>
          <p:cNvSpPr txBox="1"/>
          <p:nvPr/>
        </p:nvSpPr>
        <p:spPr>
          <a:xfrm>
            <a:off x="18682142" y="409671"/>
            <a:ext cx="105628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dirty="0">
                <a:solidFill>
                  <a:schemeClr val="tx1"/>
                </a:solidFill>
              </a:rPr>
              <a:t>20</a:t>
            </a:r>
            <a:r>
              <a:rPr kumimoji="0" lang="en-GB" sz="2000" b="1" i="0" u="none" strike="noStrike" cap="none" spc="0" normalizeH="0" baseline="0" dirty="0">
                <a:ln>
                  <a:noFill/>
                </a:ln>
                <a:solidFill>
                  <a:schemeClr val="tx1"/>
                </a:solidFill>
                <a:effectLst/>
                <a:uFillTx/>
                <a:latin typeface="Helvetica Neue"/>
                <a:ea typeface="Helvetica Neue"/>
                <a:cs typeface="Helvetica Neue"/>
                <a:sym typeface="Helvetica Neue"/>
              </a:rPr>
              <a:t> min</a:t>
            </a:r>
          </a:p>
        </p:txBody>
      </p:sp>
    </p:spTree>
    <p:custDataLst>
      <p:tags r:id="rId1"/>
    </p:custDataLst>
    <p:extLst>
      <p:ext uri="{BB962C8B-B14F-4D97-AF65-F5344CB8AC3E}">
        <p14:creationId xmlns:p14="http://schemas.microsoft.com/office/powerpoint/2010/main" val="363175375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DESIGN_ID_WHITE" val="F7F01zEb"/>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bcc73e-d8de-441a-b99d-e758dba1c806">
      <Terms xmlns="http://schemas.microsoft.com/office/infopath/2007/PartnerControls"/>
    </lcf76f155ced4ddcb4097134ff3c332f>
    <TaxCatchAll xmlns="0757f244-bd35-4f25-896d-2ed58d471a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0A0724ED16404792313B3B688BEC25" ma:contentTypeVersion="13" ma:contentTypeDescription="Create a new document." ma:contentTypeScope="" ma:versionID="180e991bd0c8a4801d30ef73f9873635">
  <xsd:schema xmlns:xsd="http://www.w3.org/2001/XMLSchema" xmlns:xs="http://www.w3.org/2001/XMLSchema" xmlns:p="http://schemas.microsoft.com/office/2006/metadata/properties" xmlns:ns2="33bcc73e-d8de-441a-b99d-e758dba1c806" xmlns:ns3="0757f244-bd35-4f25-896d-2ed58d471a3c" targetNamespace="http://schemas.microsoft.com/office/2006/metadata/properties" ma:root="true" ma:fieldsID="f0880fe9a775cedf822d341a56a6ff80" ns2:_="" ns3:_="">
    <xsd:import namespace="33bcc73e-d8de-441a-b99d-e758dba1c806"/>
    <xsd:import namespace="0757f244-bd35-4f25-896d-2ed58d471a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cc73e-d8de-441a-b99d-e758dba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57f244-bd35-4f25-896d-2ed58d471a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452918-d508-4fd0-951f-f4a50464b6cd}" ma:internalName="TaxCatchAll" ma:showField="CatchAllData" ma:web="0757f244-bd35-4f25-896d-2ed58d471a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1EAF7-D697-4BAE-9873-16F88DEC4386}">
  <ds:schemaRefs>
    <ds:schemaRef ds:uri="http://www.w3.org/XML/1998/namespac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0757f244-bd35-4f25-896d-2ed58d471a3c"/>
    <ds:schemaRef ds:uri="33bcc73e-d8de-441a-b99d-e758dba1c806"/>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E938C0EF-BA2D-440D-8AAD-BFBDC171F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cc73e-d8de-441a-b99d-e758dba1c806"/>
    <ds:schemaRef ds:uri="0757f244-bd35-4f25-896d-2ed58d471a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2BD89-EE48-4F9B-B618-26A28279DF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708</TotalTime>
  <Words>839</Words>
  <Application>Microsoft Office PowerPoint</Application>
  <PresentationFormat>Custom</PresentationFormat>
  <Paragraphs>178</Paragraphs>
  <Slides>16</Slides>
  <Notes>10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White</vt:lpstr>
      <vt:lpstr>PowerPoint Presentation</vt:lpstr>
      <vt:lpstr>PowerPoint Presentation</vt:lpstr>
      <vt:lpstr>Session Guidelines</vt:lpstr>
      <vt:lpstr>Postdoc Check-In  </vt:lpstr>
      <vt:lpstr>Session Agenda</vt:lpstr>
      <vt:lpstr>Topic Overview: Learning Through Reflective Practice</vt:lpstr>
      <vt:lpstr>Introduction: Reflective Practice</vt:lpstr>
      <vt:lpstr>Key Features of Reflective Practice</vt:lpstr>
      <vt:lpstr>Gibbs Reflective Cycle</vt:lpstr>
      <vt:lpstr>Career Reflection Discussion</vt:lpstr>
      <vt:lpstr>Reflective Learning Habits</vt:lpstr>
      <vt:lpstr>Most Learning is Experiential</vt:lpstr>
      <vt:lpstr>Developing Continuous Learning Habits</vt:lpstr>
      <vt:lpstr>Resources</vt:lpstr>
      <vt:lpstr>Facilitators notes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Alys Kay</cp:lastModifiedBy>
  <cp:revision>3046</cp:revision>
  <dcterms:modified xsi:type="dcterms:W3CDTF">2023-07-23T20:37:48Z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0x010100A90A0724ED16404792313B3B688BEC25</vt:lpwstr>
  </property>
  <property fmtid="{D5CDD505-2E9C-101B-9397-08002B2CF9AE}" pid="3" name="ArticulateGUID">
    <vt:lpwstr>6D9A34BC-A54E-4309-8D82-46991C5E562A</vt:lpwstr>
  </property>
  <property fmtid="{D5CDD505-2E9C-101B-9397-08002B2CF9AE}" pid="4" name="ArticulatePath">
    <vt:lpwstr>https://theuniversityofliverpool-my.sharepoint.com/personal/alysk_liverpool_ac_uk/Documents/Group-Activities/Coaching-Skills</vt:lpwstr>
  </property>
  <property fmtid="{D5CDD505-2E9C-101B-9397-08002B2CF9AE}" pid="5" name="MediaServiceImageTags">
    <vt:lpwstr/>
  </property>
</Properties>
</file>