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1"/>
  </p:notesMasterIdLst>
  <p:sldIdLst>
    <p:sldId id="256" r:id="rId5"/>
    <p:sldId id="257" r:id="rId6"/>
    <p:sldId id="461" r:id="rId7"/>
    <p:sldId id="428" r:id="rId8"/>
    <p:sldId id="434" r:id="rId9"/>
    <p:sldId id="446" r:id="rId10"/>
    <p:sldId id="435" r:id="rId11"/>
    <p:sldId id="447" r:id="rId12"/>
    <p:sldId id="439" r:id="rId13"/>
    <p:sldId id="448" r:id="rId14"/>
    <p:sldId id="449" r:id="rId15"/>
    <p:sldId id="450" r:id="rId16"/>
    <p:sldId id="451" r:id="rId17"/>
    <p:sldId id="452" r:id="rId18"/>
    <p:sldId id="453" r:id="rId19"/>
    <p:sldId id="454" r:id="rId20"/>
    <p:sldId id="455" r:id="rId21"/>
    <p:sldId id="456" r:id="rId22"/>
    <p:sldId id="457" r:id="rId23"/>
    <p:sldId id="458" r:id="rId24"/>
    <p:sldId id="459" r:id="rId25"/>
    <p:sldId id="460" r:id="rId26"/>
    <p:sldId id="444" r:id="rId27"/>
    <p:sldId id="445" r:id="rId28"/>
    <p:sldId id="289" r:id="rId29"/>
    <p:sldId id="427"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8AA"/>
    <a:srgbClr val="E4E8E5"/>
    <a:srgbClr val="575959"/>
    <a:srgbClr val="5959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84217" autoAdjust="0"/>
  </p:normalViewPr>
  <p:slideViewPr>
    <p:cSldViewPr snapToGrid="0" snapToObjects="1">
      <p:cViewPr varScale="1">
        <p:scale>
          <a:sx n="31" d="100"/>
          <a:sy n="31" d="100"/>
        </p:scale>
        <p:origin x="1000" y="48"/>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5891460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Tx/>
              <a:buChar char="-"/>
            </a:pPr>
            <a:endParaRPr lang="en-GB" dirty="0"/>
          </a:p>
        </p:txBody>
      </p:sp>
    </p:spTree>
    <p:extLst>
      <p:ext uri="{BB962C8B-B14F-4D97-AF65-F5344CB8AC3E}">
        <p14:creationId xmlns:p14="http://schemas.microsoft.com/office/powerpoint/2010/main" val="2885174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GB" dirty="0"/>
          </a:p>
        </p:txBody>
      </p:sp>
    </p:spTree>
    <p:extLst>
      <p:ext uri="{BB962C8B-B14F-4D97-AF65-F5344CB8AC3E}">
        <p14:creationId xmlns:p14="http://schemas.microsoft.com/office/powerpoint/2010/main" val="2668965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GB" dirty="0"/>
          </a:p>
        </p:txBody>
      </p:sp>
    </p:spTree>
    <p:extLst>
      <p:ext uri="{BB962C8B-B14F-4D97-AF65-F5344CB8AC3E}">
        <p14:creationId xmlns:p14="http://schemas.microsoft.com/office/powerpoint/2010/main" val="2519252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GB" dirty="0"/>
          </a:p>
        </p:txBody>
      </p:sp>
    </p:spTree>
    <p:extLst>
      <p:ext uri="{BB962C8B-B14F-4D97-AF65-F5344CB8AC3E}">
        <p14:creationId xmlns:p14="http://schemas.microsoft.com/office/powerpoint/2010/main" val="3333935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GB" dirty="0"/>
          </a:p>
        </p:txBody>
      </p:sp>
    </p:spTree>
    <p:extLst>
      <p:ext uri="{BB962C8B-B14F-4D97-AF65-F5344CB8AC3E}">
        <p14:creationId xmlns:p14="http://schemas.microsoft.com/office/powerpoint/2010/main" val="1082120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GB" dirty="0"/>
          </a:p>
        </p:txBody>
      </p:sp>
    </p:spTree>
    <p:extLst>
      <p:ext uri="{BB962C8B-B14F-4D97-AF65-F5344CB8AC3E}">
        <p14:creationId xmlns:p14="http://schemas.microsoft.com/office/powerpoint/2010/main" val="147792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GB" dirty="0"/>
          </a:p>
        </p:txBody>
      </p:sp>
    </p:spTree>
    <p:extLst>
      <p:ext uri="{BB962C8B-B14F-4D97-AF65-F5344CB8AC3E}">
        <p14:creationId xmlns:p14="http://schemas.microsoft.com/office/powerpoint/2010/main" val="3435911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GB" dirty="0"/>
          </a:p>
        </p:txBody>
      </p:sp>
    </p:spTree>
    <p:extLst>
      <p:ext uri="{BB962C8B-B14F-4D97-AF65-F5344CB8AC3E}">
        <p14:creationId xmlns:p14="http://schemas.microsoft.com/office/powerpoint/2010/main" val="3948048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GB" dirty="0"/>
          </a:p>
        </p:txBody>
      </p:sp>
    </p:spTree>
    <p:extLst>
      <p:ext uri="{BB962C8B-B14F-4D97-AF65-F5344CB8AC3E}">
        <p14:creationId xmlns:p14="http://schemas.microsoft.com/office/powerpoint/2010/main" val="3074447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GB" dirty="0"/>
          </a:p>
        </p:txBody>
      </p:sp>
    </p:spTree>
    <p:extLst>
      <p:ext uri="{BB962C8B-B14F-4D97-AF65-F5344CB8AC3E}">
        <p14:creationId xmlns:p14="http://schemas.microsoft.com/office/powerpoint/2010/main" val="1429842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2400" dirty="0">
                <a:latin typeface="Arial" panose="020B0604020202020204" pitchFamily="34" charset="0"/>
                <a:cs typeface="Arial" panose="020B0604020202020204" pitchFamily="34" charset="0"/>
              </a:rPr>
              <a:t> </a:t>
            </a:r>
            <a:endParaRPr lang="en-GB" dirty="0"/>
          </a:p>
        </p:txBody>
      </p:sp>
    </p:spTree>
    <p:extLst>
      <p:ext uri="{BB962C8B-B14F-4D97-AF65-F5344CB8AC3E}">
        <p14:creationId xmlns:p14="http://schemas.microsoft.com/office/powerpoint/2010/main" val="2142277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GB" dirty="0"/>
          </a:p>
        </p:txBody>
      </p:sp>
    </p:spTree>
    <p:extLst>
      <p:ext uri="{BB962C8B-B14F-4D97-AF65-F5344CB8AC3E}">
        <p14:creationId xmlns:p14="http://schemas.microsoft.com/office/powerpoint/2010/main" val="1119140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GB" dirty="0"/>
          </a:p>
        </p:txBody>
      </p:sp>
    </p:spTree>
    <p:extLst>
      <p:ext uri="{BB962C8B-B14F-4D97-AF65-F5344CB8AC3E}">
        <p14:creationId xmlns:p14="http://schemas.microsoft.com/office/powerpoint/2010/main" val="171128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GB" dirty="0"/>
          </a:p>
        </p:txBody>
      </p:sp>
    </p:spTree>
    <p:extLst>
      <p:ext uri="{BB962C8B-B14F-4D97-AF65-F5344CB8AC3E}">
        <p14:creationId xmlns:p14="http://schemas.microsoft.com/office/powerpoint/2010/main" val="4171063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GB" dirty="0"/>
          </a:p>
        </p:txBody>
      </p:sp>
    </p:spTree>
    <p:extLst>
      <p:ext uri="{BB962C8B-B14F-4D97-AF65-F5344CB8AC3E}">
        <p14:creationId xmlns:p14="http://schemas.microsoft.com/office/powerpoint/2010/main" val="3374659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GB" dirty="0"/>
          </a:p>
        </p:txBody>
      </p:sp>
    </p:spTree>
    <p:extLst>
      <p:ext uri="{BB962C8B-B14F-4D97-AF65-F5344CB8AC3E}">
        <p14:creationId xmlns:p14="http://schemas.microsoft.com/office/powerpoint/2010/main" val="171406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40905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Tx/>
              <a:buChar char="-"/>
            </a:pPr>
            <a:endParaRPr lang="en-GB" dirty="0"/>
          </a:p>
        </p:txBody>
      </p:sp>
    </p:spTree>
    <p:extLst>
      <p:ext uri="{BB962C8B-B14F-4D97-AF65-F5344CB8AC3E}">
        <p14:creationId xmlns:p14="http://schemas.microsoft.com/office/powerpoint/2010/main" val="1100435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Tx/>
              <a:buChar char="-"/>
            </a:pPr>
            <a:endParaRPr lang="en-GB" dirty="0"/>
          </a:p>
        </p:txBody>
      </p:sp>
    </p:spTree>
    <p:extLst>
      <p:ext uri="{BB962C8B-B14F-4D97-AF65-F5344CB8AC3E}">
        <p14:creationId xmlns:p14="http://schemas.microsoft.com/office/powerpoint/2010/main" val="1119140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GB" dirty="0"/>
          </a:p>
        </p:txBody>
      </p:sp>
    </p:spTree>
    <p:extLst>
      <p:ext uri="{BB962C8B-B14F-4D97-AF65-F5344CB8AC3E}">
        <p14:creationId xmlns:p14="http://schemas.microsoft.com/office/powerpoint/2010/main" val="2558441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Tx/>
              <a:buChar char="-"/>
            </a:pPr>
            <a:endParaRPr lang="en-GB" dirty="0"/>
          </a:p>
        </p:txBody>
      </p:sp>
    </p:spTree>
    <p:extLst>
      <p:ext uri="{BB962C8B-B14F-4D97-AF65-F5344CB8AC3E}">
        <p14:creationId xmlns:p14="http://schemas.microsoft.com/office/powerpoint/2010/main" val="3671182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GB" dirty="0"/>
          </a:p>
        </p:txBody>
      </p:sp>
    </p:spTree>
    <p:extLst>
      <p:ext uri="{BB962C8B-B14F-4D97-AF65-F5344CB8AC3E}">
        <p14:creationId xmlns:p14="http://schemas.microsoft.com/office/powerpoint/2010/main" val="2913133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Tx/>
              <a:buChar char="-"/>
            </a:pPr>
            <a:endParaRPr lang="en-GB" dirty="0"/>
          </a:p>
        </p:txBody>
      </p:sp>
    </p:spTree>
    <p:extLst>
      <p:ext uri="{BB962C8B-B14F-4D97-AF65-F5344CB8AC3E}">
        <p14:creationId xmlns:p14="http://schemas.microsoft.com/office/powerpoint/2010/main" val="4083622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GB" dirty="0"/>
          </a:p>
        </p:txBody>
      </p:sp>
    </p:spTree>
    <p:extLst>
      <p:ext uri="{BB962C8B-B14F-4D97-AF65-F5344CB8AC3E}">
        <p14:creationId xmlns:p14="http://schemas.microsoft.com/office/powerpoint/2010/main" val="1899059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42400" y="914400"/>
            <a:ext cx="8359912" cy="1296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5200" y="3265370"/>
            <a:ext cx="22720300" cy="9677230"/>
          </a:xfrm>
          <a:prstGeom prst="rect">
            <a:avLst/>
          </a:prstGeom>
        </p:spPr>
      </p:pic>
    </p:spTree>
    <p:extLst>
      <p:ext uri="{BB962C8B-B14F-4D97-AF65-F5344CB8AC3E}">
        <p14:creationId xmlns:p14="http://schemas.microsoft.com/office/powerpoint/2010/main" val="384265532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mocratising acces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pic>
        <p:nvPicPr>
          <p:cNvPr id="9" name="Picture 8">
            <a:extLst>
              <a:ext uri="{FF2B5EF4-FFF2-40B4-BE49-F238E27FC236}">
                <a16:creationId xmlns:a16="http://schemas.microsoft.com/office/drawing/2014/main" id="{55226287-83D4-4142-95AA-804EAA204A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79163" y="10501200"/>
            <a:ext cx="5548703" cy="2591999"/>
          </a:xfrm>
          <a:prstGeom prst="rect">
            <a:avLst/>
          </a:prstGeom>
        </p:spPr>
      </p:pic>
      <p:sp>
        <p:nvSpPr>
          <p:cNvPr id="10" name="Title Text">
            <a:extLst>
              <a:ext uri="{FF2B5EF4-FFF2-40B4-BE49-F238E27FC236}">
                <a16:creationId xmlns:a16="http://schemas.microsoft.com/office/drawing/2014/main" id="{94500FB2-F312-8043-92AC-74FB4D1613E7}"/>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solidFill>
                  <a:srgbClr val="575959"/>
                </a:solidFill>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chemeClr val="tx1"/>
                </a:solidFill>
                <a:latin typeface="Arial" panose="020B0604020202020204" pitchFamily="34" charset="0"/>
                <a:cs typeface="Arial" panose="020B0604020202020204" pitchFamily="34" charset="0"/>
              </a:rPr>
              <a:t>–</a:t>
            </a:r>
            <a:r>
              <a:rPr lang="en-GB" sz="5000" b="1" i="0" u="none" dirty="0">
                <a:solidFill>
                  <a:schemeClr val="tx1"/>
                </a:solidFill>
                <a:latin typeface="Arial" panose="020B0604020202020204" pitchFamily="34" charset="0"/>
                <a:cs typeface="Arial" panose="020B0604020202020204" pitchFamily="34" charset="0"/>
              </a:rPr>
              <a:t>Democratising access</a:t>
            </a:r>
          </a:p>
        </p:txBody>
      </p:sp>
      <p:sp>
        <p:nvSpPr>
          <p:cNvPr id="13" name="Text Placeholder 2">
            <a:extLst>
              <a:ext uri="{FF2B5EF4-FFF2-40B4-BE49-F238E27FC236}">
                <a16:creationId xmlns:a16="http://schemas.microsoft.com/office/drawing/2014/main" id="{7FB40D24-8A7D-1844-9547-0DC1F35B84BA}"/>
              </a:ext>
            </a:extLst>
          </p:cNvPr>
          <p:cNvSpPr>
            <a:spLocks noGrp="1"/>
          </p:cNvSpPr>
          <p:nvPr>
            <p:ph type="body" sz="quarter" idx="10"/>
          </p:nvPr>
        </p:nvSpPr>
        <p:spPr>
          <a:xfrm>
            <a:off x="842401" y="5454650"/>
            <a:ext cx="17597437" cy="5046663"/>
          </a:xfrm>
        </p:spPr>
        <p:txBody>
          <a:bodyPr/>
          <a:lstStyle>
            <a:lvl1pPr marL="0" indent="0">
              <a:buFont typeface="Arial" panose="020B0604020202020204" pitchFamily="34" charset="0"/>
              <a:buNone/>
              <a:defRPr/>
            </a:lvl1pPr>
          </a:lstStyle>
          <a:p>
            <a:pPr lvl="0"/>
            <a:r>
              <a:rPr lang="en-GB" dirty="0"/>
              <a:t>Click to edit Master text styles</a:t>
            </a:r>
            <a:endParaRPr lang="en-US" dirty="0"/>
          </a:p>
        </p:txBody>
      </p:sp>
    </p:spTree>
    <p:extLst>
      <p:ext uri="{BB962C8B-B14F-4D97-AF65-F5344CB8AC3E}">
        <p14:creationId xmlns:p14="http://schemas.microsoft.com/office/powerpoint/2010/main" val="4189640852"/>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_text_V3">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404221226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_text_Bullets_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Intro text or opening point here.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360000" indent="-360000" algn="l">
              <a:lnSpc>
                <a:spcPct val="93000"/>
              </a:lnSpc>
              <a:spcBef>
                <a:spcPts val="0"/>
              </a:spcBef>
              <a:buSzPct val="75000"/>
              <a:buFontTx/>
              <a:buBlip>
                <a:blip r:embed="rId2"/>
              </a:buBlip>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Bullet point one</a:t>
            </a:r>
          </a:p>
          <a:p>
            <a:r>
              <a:rPr lang="en-US" sz="6000" u="none" baseline="0" dirty="0">
                <a:solidFill>
                  <a:srgbClr val="000000"/>
                </a:solidFill>
                <a:latin typeface="CircularStd-Book"/>
              </a:rPr>
              <a:t>Bullet point two</a:t>
            </a:r>
          </a:p>
          <a:p>
            <a:r>
              <a:rPr lang="en-US" sz="6000" u="none" baseline="0" dirty="0">
                <a:solidFill>
                  <a:srgbClr val="000000"/>
                </a:solidFill>
                <a:latin typeface="CircularStd-Book"/>
              </a:rPr>
              <a:t>Bullet point three</a:t>
            </a:r>
          </a:p>
          <a:p>
            <a:r>
              <a:rPr lang="en-US" sz="6000" u="none" baseline="0" dirty="0">
                <a:solidFill>
                  <a:srgbClr val="000000"/>
                </a:solidFill>
                <a:latin typeface="CircularStd-Book"/>
              </a:rPr>
              <a:t>and so on…</a:t>
            </a:r>
            <a:endParaRPr dirty="0"/>
          </a:p>
        </p:txBody>
      </p:sp>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3" name="Text Placeholder 2"/>
          <p:cNvSpPr>
            <a:spLocks noGrp="1"/>
          </p:cNvSpPr>
          <p:nvPr>
            <p:ph type="body" sz="quarter" idx="10" hasCustomPrompt="1"/>
          </p:nvPr>
        </p:nvSpPr>
        <p:spPr>
          <a:xfrm>
            <a:off x="965200" y="9899650"/>
            <a:ext cx="7810500" cy="1090613"/>
          </a:xfrm>
        </p:spPr>
        <p:txBody>
          <a:bodyPr vert="horz"/>
          <a:lstStyle>
            <a:lvl1pPr marL="0" indent="0">
              <a:lnSpc>
                <a:spcPct val="90000"/>
              </a:lnSpc>
              <a:spcBef>
                <a:spcPts val="0"/>
              </a:spcBef>
              <a:buFontTx/>
              <a:buNone/>
              <a:defRPr sz="3000" baseline="0"/>
            </a:lvl1pPr>
          </a:lstStyle>
          <a:p>
            <a:pPr lvl="0"/>
            <a:r>
              <a:rPr lang="en-GB" dirty="0"/>
              <a:t>References or footnotes here.</a:t>
            </a:r>
            <a:br>
              <a:rPr lang="en-GB" dirty="0"/>
            </a:br>
            <a:r>
              <a:rPr lang="en-GB" dirty="0"/>
              <a:t>Can also be repurposed for captions.</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Tree>
    <p:extLst>
      <p:ext uri="{BB962C8B-B14F-4D97-AF65-F5344CB8AC3E}">
        <p14:creationId xmlns:p14="http://schemas.microsoft.com/office/powerpoint/2010/main" val="28119503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er/generic_text">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94966" y="10501200"/>
            <a:ext cx="5548703"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3" name="Text Placeholder 2"/>
          <p:cNvSpPr>
            <a:spLocks noGrp="1"/>
          </p:cNvSpPr>
          <p:nvPr>
            <p:ph type="body" sz="quarter" idx="10" hasCustomPrompt="1"/>
          </p:nvPr>
        </p:nvSpPr>
        <p:spPr>
          <a:xfrm>
            <a:off x="965200" y="2754313"/>
            <a:ext cx="20234275" cy="7340600"/>
          </a:xfrm>
        </p:spPr>
        <p:txBody>
          <a:bodyPr vert="horz"/>
          <a:lstStyle>
            <a:lvl1pPr marL="0" indent="0">
              <a:lnSpc>
                <a:spcPct val="93000"/>
              </a:lnSpc>
              <a:spcBef>
                <a:spcPts val="0"/>
              </a:spcBef>
              <a:spcAft>
                <a:spcPts val="0"/>
              </a:spcAft>
              <a:buFont typeface="Arial"/>
              <a:buNone/>
              <a:defRPr sz="6000" baseline="0"/>
            </a:lvl1pPr>
          </a:lstStyle>
          <a:p>
            <a:pPr lvl="0"/>
            <a:r>
              <a:rPr lang="en-GB" dirty="0"/>
              <a:t>Generic text goes in here. </a:t>
            </a:r>
          </a:p>
          <a:p>
            <a:pPr lvl="0"/>
            <a:r>
              <a:rPr lang="en-GB" dirty="0"/>
              <a:t>References or footnotes here.</a:t>
            </a:r>
          </a:p>
          <a:p>
            <a:pPr lvl="0"/>
            <a:r>
              <a:rPr lang="en-GB" dirty="0"/>
              <a:t>Can also</a:t>
            </a:r>
            <a:r>
              <a:rPr lang="en-US" dirty="0"/>
              <a:t> be repurposed for captions.</a:t>
            </a:r>
            <a:endParaRPr lang="en-GB" dirty="0"/>
          </a:p>
        </p:txBody>
      </p:sp>
    </p:spTree>
    <p:extLst>
      <p:ext uri="{BB962C8B-B14F-4D97-AF65-F5344CB8AC3E}">
        <p14:creationId xmlns:p14="http://schemas.microsoft.com/office/powerpoint/2010/main" val="82012814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406800" y="288000"/>
            <a:ext cx="23641388" cy="971269"/>
          </a:xfrm>
          <a:prstGeom prst="rect">
            <a:avLst/>
          </a:prstGeom>
        </p:spPr>
        <p:txBody>
          <a:bodyPr anchor="t"/>
          <a:lstStyle>
            <a:lvl1pPr>
              <a:defRPr sz="6000" baseline="0"/>
            </a:lvl1pPr>
          </a:lstStyle>
          <a:p>
            <a:r>
              <a:rPr lang="en-GB" dirty="0"/>
              <a:t>Title to this image goes here.</a:t>
            </a:r>
            <a:endParaRPr dirty="0"/>
          </a:p>
        </p:txBody>
      </p:sp>
      <p:sp>
        <p:nvSpPr>
          <p:cNvPr id="3" name="Text Placeholder 2"/>
          <p:cNvSpPr>
            <a:spLocks noGrp="1"/>
          </p:cNvSpPr>
          <p:nvPr>
            <p:ph type="body" sz="quarter" idx="10" hasCustomPrompt="1"/>
          </p:nvPr>
        </p:nvSpPr>
        <p:spPr>
          <a:xfrm>
            <a:off x="406800" y="12927600"/>
            <a:ext cx="23641388" cy="420781"/>
          </a:xfrm>
        </p:spPr>
        <p:txBody>
          <a:bodyPr vert="horz"/>
          <a:lstStyle>
            <a:lvl1pPr marL="0" indent="0">
              <a:lnSpc>
                <a:spcPct val="90000"/>
              </a:lnSpc>
              <a:spcBef>
                <a:spcPts val="0"/>
              </a:spcBef>
              <a:spcAft>
                <a:spcPts val="0"/>
              </a:spcAft>
              <a:buFont typeface="Arial"/>
              <a:buNone/>
              <a:defRPr sz="3000" baseline="0"/>
            </a:lvl1pPr>
          </a:lstStyle>
          <a:p>
            <a:pPr lvl="0"/>
            <a:r>
              <a:rPr lang="en-GB" dirty="0"/>
              <a:t>Add a short caption here.</a:t>
            </a:r>
          </a:p>
        </p:txBody>
      </p:sp>
      <p:sp>
        <p:nvSpPr>
          <p:cNvPr id="5" name="Picture Placeholder 4"/>
          <p:cNvSpPr>
            <a:spLocks noGrp="1"/>
          </p:cNvSpPr>
          <p:nvPr>
            <p:ph type="pic" sz="quarter" idx="11"/>
          </p:nvPr>
        </p:nvSpPr>
        <p:spPr>
          <a:xfrm>
            <a:off x="291600" y="1537199"/>
            <a:ext cx="23803200" cy="11224800"/>
          </a:xfrm>
        </p:spPr>
        <p:txBody>
          <a:bodyPr vert="horz"/>
          <a:lstStyle/>
          <a:p>
            <a:endParaRPr lang="en-US"/>
          </a:p>
        </p:txBody>
      </p:sp>
    </p:spTree>
    <p:extLst>
      <p:ext uri="{BB962C8B-B14F-4D97-AF65-F5344CB8AC3E}">
        <p14:creationId xmlns:p14="http://schemas.microsoft.com/office/powerpoint/2010/main" val="328308528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11" name="Title Text"/>
          <p:cNvSpPr txBox="1">
            <a:spLocks noGrp="1"/>
          </p:cNvSpPr>
          <p:nvPr>
            <p:ph type="title" hasCustomPrompt="1"/>
          </p:nvPr>
        </p:nvSpPr>
        <p:spPr>
          <a:xfrm>
            <a:off x="964800" y="6296400"/>
            <a:ext cx="22453200" cy="1231106"/>
          </a:xfrm>
          <a:prstGeom prst="rect">
            <a:avLst/>
          </a:prstGeom>
        </p:spPr>
        <p:txBody>
          <a:bodyPr anchor="t">
            <a:noAutofit/>
          </a:bodyPr>
          <a:lstStyle>
            <a:lvl1pPr>
              <a:defRPr baseline="0"/>
            </a:lvl1pPr>
          </a:lstStyle>
          <a:p>
            <a:r>
              <a:rPr lang="en-GB" dirty="0"/>
              <a:t>Name Surname</a:t>
            </a:r>
            <a:endParaRPr dirty="0"/>
          </a:p>
        </p:txBody>
      </p:sp>
      <p:sp>
        <p:nvSpPr>
          <p:cNvPr id="12" name="Body Level One…"/>
          <p:cNvSpPr txBox="1">
            <a:spLocks noGrp="1"/>
          </p:cNvSpPr>
          <p:nvPr>
            <p:ph type="body" sz="quarter" idx="1" hasCustomPrompt="1"/>
          </p:nvPr>
        </p:nvSpPr>
        <p:spPr>
          <a:xfrm>
            <a:off x="964800" y="7452000"/>
            <a:ext cx="22453200" cy="2610606"/>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Email</a:t>
            </a:r>
          </a:p>
          <a:p>
            <a:r>
              <a:rPr lang="en-GB" dirty="0"/>
              <a:t>Other</a:t>
            </a:r>
            <a:endParaRPr dirty="0"/>
          </a:p>
        </p:txBody>
      </p:sp>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
        <p:nvSpPr>
          <p:cNvPr id="7" name="Title Text"/>
          <p:cNvSpPr txBox="1">
            <a:spLocks/>
          </p:cNvSpPr>
          <p:nvPr userDrawn="1"/>
        </p:nvSpPr>
        <p:spPr>
          <a:xfrm>
            <a:off x="964800" y="3772800"/>
            <a:ext cx="5515348" cy="128918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CircularStd-Bold"/>
                <a:ea typeface="+mn-ea"/>
                <a:cs typeface="CircularStd-Bold"/>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GB" b="1" dirty="0">
                <a:latin typeface="Arial"/>
                <a:cs typeface="Arial"/>
              </a:rPr>
              <a:t>Thank you.</a:t>
            </a:r>
          </a:p>
        </p:txBody>
      </p:sp>
      <p:sp>
        <p:nvSpPr>
          <p:cNvPr id="8" name="Title Text"/>
          <p:cNvSpPr txBox="1">
            <a:spLocks/>
          </p:cNvSpPr>
          <p:nvPr userDrawn="1"/>
        </p:nvSpPr>
        <p:spPr>
          <a:xfrm>
            <a:off x="964799" y="5144400"/>
            <a:ext cx="11409353" cy="128918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CircularStd-Bold"/>
                <a:ea typeface="+mn-ea"/>
                <a:cs typeface="CircularStd-Bold"/>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GB" dirty="0">
                <a:latin typeface="CircularStd-Book"/>
                <a:cs typeface="CircularStd-Book"/>
              </a:rPr>
              <a:t>For more information:</a:t>
            </a:r>
          </a:p>
        </p:txBody>
      </p:sp>
    </p:spTree>
    <p:extLst>
      <p:ext uri="{BB962C8B-B14F-4D97-AF65-F5344CB8AC3E}">
        <p14:creationId xmlns:p14="http://schemas.microsoft.com/office/powerpoint/2010/main" val="350561470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0CA8-D3A9-456A-B8D3-28352FA86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39E7EA-90DE-4C8B-B050-FEF4913DF4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BA5EEE-B658-42E4-9B4A-E3BA6CF2AEE9}"/>
              </a:ext>
            </a:extLst>
          </p:cNvPr>
          <p:cNvSpPr>
            <a:spLocks noGrp="1"/>
          </p:cNvSpPr>
          <p:nvPr>
            <p:ph type="dt" sz="half" idx="10"/>
          </p:nvPr>
        </p:nvSpPr>
        <p:spPr/>
        <p:txBody>
          <a:bodyPr/>
          <a:lstStyle/>
          <a:p>
            <a:fld id="{C7CDF5EE-68C7-477D-84AD-9A65742D8DB5}" type="datetimeFigureOut">
              <a:rPr lang="en-GB" smtClean="0"/>
              <a:t>05/05/2023</a:t>
            </a:fld>
            <a:endParaRPr lang="en-GB"/>
          </a:p>
        </p:txBody>
      </p:sp>
      <p:sp>
        <p:nvSpPr>
          <p:cNvPr id="5" name="Footer Placeholder 4">
            <a:extLst>
              <a:ext uri="{FF2B5EF4-FFF2-40B4-BE49-F238E27FC236}">
                <a16:creationId xmlns:a16="http://schemas.microsoft.com/office/drawing/2014/main" id="{90AB64FF-3C82-4FC0-BC12-5FC42E0742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56E3F5-699F-4246-B571-2F498F659B89}"/>
              </a:ext>
            </a:extLst>
          </p:cNvPr>
          <p:cNvSpPr>
            <a:spLocks noGrp="1"/>
          </p:cNvSpPr>
          <p:nvPr>
            <p:ph type="sldNum" sz="quarter" idx="12"/>
          </p:nvPr>
        </p:nvSpPr>
        <p:spPr/>
        <p:txBody>
          <a:bodyPr/>
          <a:lstStyle/>
          <a:p>
            <a:fld id="{880B5298-83E2-46F8-9F37-281A7353F912}" type="slidenum">
              <a:rPr lang="en-GB" smtClean="0"/>
              <a:t>‹#›</a:t>
            </a:fld>
            <a:endParaRPr lang="en-GB"/>
          </a:p>
        </p:txBody>
      </p:sp>
    </p:spTree>
    <p:extLst>
      <p:ext uri="{BB962C8B-B14F-4D97-AF65-F5344CB8AC3E}">
        <p14:creationId xmlns:p14="http://schemas.microsoft.com/office/powerpoint/2010/main" val="45919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pic>
        <p:nvPicPr>
          <p:cNvPr id="3" name="Picture 2" descr="Prosper_icon_set_D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4131" cy="13716000"/>
          </a:xfrm>
          <a:prstGeom prst="rect">
            <a:avLst/>
          </a:prstGeom>
        </p:spPr>
      </p:pic>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Tree>
    <p:extLst>
      <p:ext uri="{BB962C8B-B14F-4D97-AF65-F5344CB8AC3E}">
        <p14:creationId xmlns:p14="http://schemas.microsoft.com/office/powerpoint/2010/main" val="69262056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p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11" name="Title Text"/>
          <p:cNvSpPr txBox="1">
            <a:spLocks noGrp="1"/>
          </p:cNvSpPr>
          <p:nvPr>
            <p:ph type="title" hasCustomPrompt="1"/>
          </p:nvPr>
        </p:nvSpPr>
        <p:spPr>
          <a:xfrm>
            <a:off x="964800" y="3758400"/>
            <a:ext cx="22453200" cy="2225024"/>
          </a:xfrm>
          <a:prstGeom prst="rect">
            <a:avLst/>
          </a:prstGeom>
        </p:spPr>
        <p:txBody>
          <a:bodyPr anchor="t"/>
          <a:lstStyle>
            <a:lvl1pPr>
              <a:defRPr baseline="0"/>
            </a:lvl1pPr>
          </a:lstStyle>
          <a:p>
            <a:r>
              <a:rPr lang="en-GB" dirty="0"/>
              <a:t>Title of the document here.</a:t>
            </a:r>
            <a:br>
              <a:rPr lang="en-GB" dirty="0"/>
            </a:br>
            <a:r>
              <a:rPr lang="en-GB" dirty="0"/>
              <a:t>May run onto two lines.</a:t>
            </a:r>
            <a:endParaRPr dirty="0"/>
          </a:p>
        </p:txBody>
      </p:sp>
      <p:sp>
        <p:nvSpPr>
          <p:cNvPr id="12" name="Body Level One…"/>
          <p:cNvSpPr txBox="1">
            <a:spLocks noGrp="1"/>
          </p:cNvSpPr>
          <p:nvPr>
            <p:ph type="body" sz="quarter" idx="1" hasCustomPrompt="1"/>
          </p:nvPr>
        </p:nvSpPr>
        <p:spPr>
          <a:xfrm>
            <a:off x="964800" y="6958799"/>
            <a:ext cx="22453200" cy="2338527"/>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Subtitle here, on one line</a:t>
            </a:r>
            <a:br>
              <a:rPr lang="en-GB" dirty="0"/>
            </a:br>
            <a:r>
              <a:rPr lang="en-GB" dirty="0"/>
              <a:t>or two lines.</a:t>
            </a:r>
            <a:endParaRPr dirty="0"/>
          </a:p>
        </p:txBody>
      </p:sp>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
        <p:nvSpPr>
          <p:cNvPr id="5" name="Text Placeholder 4"/>
          <p:cNvSpPr>
            <a:spLocks noGrp="1"/>
          </p:cNvSpPr>
          <p:nvPr>
            <p:ph type="body" sz="quarter" idx="10" hasCustomPrompt="1"/>
          </p:nvPr>
        </p:nvSpPr>
        <p:spPr>
          <a:xfrm>
            <a:off x="964800" y="11962801"/>
            <a:ext cx="10046153" cy="770142"/>
          </a:xfrm>
        </p:spPr>
        <p:txBody>
          <a:bodyPr vert="horz"/>
          <a:lstStyle>
            <a:lvl1pPr marL="0" indent="0">
              <a:buFontTx/>
              <a:buNone/>
              <a:defRPr sz="5000" b="0" baseline="0">
                <a:latin typeface="CircularStd-Book"/>
                <a:cs typeface="CircularStd-Book"/>
              </a:defRPr>
            </a:lvl1pPr>
            <a:lvl2pPr>
              <a:defRPr sz="5000"/>
            </a:lvl2pPr>
            <a:lvl3pPr>
              <a:defRPr sz="5000"/>
            </a:lvl3pPr>
            <a:lvl4pPr>
              <a:defRPr sz="5000"/>
            </a:lvl4pPr>
            <a:lvl5pPr>
              <a:defRPr sz="5000"/>
            </a:lvl5pPr>
          </a:lstStyle>
          <a:p>
            <a:pPr lvl="0"/>
            <a:r>
              <a:rPr lang="en-GB" dirty="0"/>
              <a:t>Name of speaker. 00 Month 2020</a:t>
            </a:r>
            <a:endParaRPr lang="en-US" dirty="0"/>
          </a:p>
        </p:txBody>
      </p:sp>
    </p:spTree>
    <p:extLst>
      <p:ext uri="{BB962C8B-B14F-4D97-AF65-F5344CB8AC3E}">
        <p14:creationId xmlns:p14="http://schemas.microsoft.com/office/powerpoint/2010/main" val="57805391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titl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7377200" y="10501200"/>
            <a:ext cx="6384236" cy="2592000"/>
          </a:xfrm>
          <a:prstGeom prst="rect">
            <a:avLst/>
          </a:prstGeom>
        </p:spPr>
      </p:pic>
      <p:sp>
        <p:nvSpPr>
          <p:cNvPr id="11" name="Title Text"/>
          <p:cNvSpPr txBox="1">
            <a:spLocks noGrp="1"/>
          </p:cNvSpPr>
          <p:nvPr>
            <p:ph type="title" hasCustomPrompt="1"/>
          </p:nvPr>
        </p:nvSpPr>
        <p:spPr>
          <a:xfrm>
            <a:off x="964800" y="1015200"/>
            <a:ext cx="22453200" cy="2225024"/>
          </a:xfrm>
          <a:prstGeom prst="rect">
            <a:avLst/>
          </a:prstGeom>
        </p:spPr>
        <p:txBody>
          <a:bodyPr anchor="t"/>
          <a:lstStyle>
            <a:lvl1pPr>
              <a:defRPr baseline="0"/>
            </a:lvl1pPr>
          </a:lstStyle>
          <a:p>
            <a:r>
              <a:rPr lang="en-GB" dirty="0"/>
              <a:t>Section name here.</a:t>
            </a:r>
            <a:br>
              <a:rPr lang="en-GB" dirty="0"/>
            </a:br>
            <a:r>
              <a:rPr lang="en-GB" dirty="0"/>
              <a:t>May run onto two lines.</a:t>
            </a:r>
            <a:endParaRPr dirty="0"/>
          </a:p>
        </p:txBody>
      </p:sp>
      <p:sp>
        <p:nvSpPr>
          <p:cNvPr id="12" name="Body Level One…"/>
          <p:cNvSpPr txBox="1">
            <a:spLocks noGrp="1"/>
          </p:cNvSpPr>
          <p:nvPr>
            <p:ph type="body" sz="quarter" idx="1" hasCustomPrompt="1"/>
          </p:nvPr>
        </p:nvSpPr>
        <p:spPr>
          <a:xfrm>
            <a:off x="964800" y="4089600"/>
            <a:ext cx="22453200" cy="2338527"/>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Subtitle here.</a:t>
            </a:r>
            <a:endParaRPr dirty="0"/>
          </a:p>
        </p:txBody>
      </p:sp>
      <p:pic>
        <p:nvPicPr>
          <p:cNvPr id="4" name="Picture 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263093905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ilerplate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34176798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ilerplateV3">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256009131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ilerplateV4">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330364379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crea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7" name="Title Text">
            <a:extLst>
              <a:ext uri="{FF2B5EF4-FFF2-40B4-BE49-F238E27FC236}">
                <a16:creationId xmlns:a16="http://schemas.microsoft.com/office/drawing/2014/main" id="{D67168F6-0158-814F-94AD-8F9FBFA9B872}"/>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uFill>
                  <a:solidFill>
                    <a:schemeClr val="accent1"/>
                  </a:solidFill>
                </a:uFill>
                <a:latin typeface="Arial" panose="020B0604020202020204" pitchFamily="34" charset="0"/>
                <a:cs typeface="Arial" panose="020B0604020202020204" pitchFamily="34" charset="0"/>
              </a:rPr>
              <a:t>–</a:t>
            </a:r>
            <a:r>
              <a:rPr lang="en-GB" sz="5000" b="1" i="0" u="none" baseline="0" dirty="0">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–Democratising access</a:t>
            </a:r>
          </a:p>
        </p:txBody>
      </p:sp>
      <p:sp>
        <p:nvSpPr>
          <p:cNvPr id="8" name="Text Placeholder 4">
            <a:extLst>
              <a:ext uri="{FF2B5EF4-FFF2-40B4-BE49-F238E27FC236}">
                <a16:creationId xmlns:a16="http://schemas.microsoft.com/office/drawing/2014/main" id="{309587A8-6DD9-A743-B1EC-ED5349A6C870}"/>
              </a:ext>
            </a:extLst>
          </p:cNvPr>
          <p:cNvSpPr>
            <a:spLocks noGrp="1"/>
          </p:cNvSpPr>
          <p:nvPr>
            <p:ph type="body" sz="quarter" idx="10"/>
          </p:nvPr>
        </p:nvSpPr>
        <p:spPr>
          <a:xfrm>
            <a:off x="965400" y="5461200"/>
            <a:ext cx="19244242" cy="5040000"/>
          </a:xfrm>
        </p:spPr>
        <p:txBody>
          <a:bodyPr/>
          <a:lstStyle>
            <a:lvl1pPr marL="0" indent="0">
              <a:buNone/>
              <a:defRPr/>
            </a:lvl1pPr>
          </a:lstStyle>
          <a:p>
            <a:endParaRPr lang="en-US" dirty="0"/>
          </a:p>
        </p:txBody>
      </p:sp>
    </p:spTree>
    <p:extLst>
      <p:ext uri="{BB962C8B-B14F-4D97-AF65-F5344CB8AC3E}">
        <p14:creationId xmlns:p14="http://schemas.microsoft.com/office/powerpoint/2010/main" val="2849119102"/>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cognising_the_ro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960DD2-8418-BA4C-98F4-A02962747F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4" y="10501200"/>
            <a:ext cx="5548701" cy="2591999"/>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8" name="Title Text">
            <a:extLst>
              <a:ext uri="{FF2B5EF4-FFF2-40B4-BE49-F238E27FC236}">
                <a16:creationId xmlns:a16="http://schemas.microsoft.com/office/drawing/2014/main" id="{9B3B1C29-2176-304E-A48B-2A4F5E5DCFF6}"/>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solidFill>
                  <a:srgbClr val="575959"/>
                </a:solidFill>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chemeClr val="tx1"/>
                </a:solidFill>
                <a:latin typeface="Arial" panose="020B0604020202020204" pitchFamily="34" charset="0"/>
                <a:cs typeface="Arial" panose="020B0604020202020204" pitchFamily="34" charset="0"/>
              </a:rPr>
              <a:t>–</a:t>
            </a:r>
            <a:r>
              <a:rPr lang="en-GB" sz="5000" b="1" i="0" u="none" dirty="0">
                <a:solidFill>
                  <a:schemeClr val="tx1"/>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–Democratising access</a:t>
            </a:r>
          </a:p>
        </p:txBody>
      </p:sp>
      <p:sp>
        <p:nvSpPr>
          <p:cNvPr id="3" name="Text Placeholder 2">
            <a:extLst>
              <a:ext uri="{FF2B5EF4-FFF2-40B4-BE49-F238E27FC236}">
                <a16:creationId xmlns:a16="http://schemas.microsoft.com/office/drawing/2014/main" id="{0E866DC9-3AAC-1D45-84FE-44F2A2BFEC76}"/>
              </a:ext>
            </a:extLst>
          </p:cNvPr>
          <p:cNvSpPr>
            <a:spLocks noGrp="1"/>
          </p:cNvSpPr>
          <p:nvPr>
            <p:ph type="body" sz="quarter" idx="10"/>
          </p:nvPr>
        </p:nvSpPr>
        <p:spPr>
          <a:xfrm>
            <a:off x="842401" y="5454650"/>
            <a:ext cx="17597437" cy="5046663"/>
          </a:xfrm>
        </p:spPr>
        <p:txBody>
          <a:bodyPr/>
          <a:lstStyle>
            <a:lvl1pPr marL="0" indent="0">
              <a:buFont typeface="Arial" panose="020B0604020202020204" pitchFamily="34" charset="0"/>
              <a:buNone/>
              <a:defRPr/>
            </a:lvl1pPr>
          </a:lstStyle>
          <a:p>
            <a:pPr lvl="0"/>
            <a:r>
              <a:rPr lang="en-GB" dirty="0"/>
              <a:t>Click to edit Master text styles</a:t>
            </a:r>
            <a:endParaRPr lang="en-US" dirty="0"/>
          </a:p>
        </p:txBody>
      </p:sp>
    </p:spTree>
    <p:extLst>
      <p:ext uri="{BB962C8B-B14F-4D97-AF65-F5344CB8AC3E}">
        <p14:creationId xmlns:p14="http://schemas.microsoft.com/office/powerpoint/2010/main" val="2018570646"/>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64800" y="1015200"/>
            <a:ext cx="22366990" cy="1746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p>
            <a:r>
              <a:rPr dirty="0"/>
              <a:t>Title Text</a:t>
            </a:r>
          </a:p>
        </p:txBody>
      </p:sp>
      <p:sp>
        <p:nvSpPr>
          <p:cNvPr id="3" name="Body Level One…"/>
          <p:cNvSpPr txBox="1">
            <a:spLocks noGrp="1"/>
          </p:cNvSpPr>
          <p:nvPr>
            <p:ph type="body" idx="1"/>
          </p:nvPr>
        </p:nvSpPr>
        <p:spPr>
          <a:xfrm>
            <a:off x="964800" y="2761200"/>
            <a:ext cx="21730100" cy="9296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p>
            <a:r>
              <a:rPr dirty="0"/>
              <a:t>Body Level One</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61" r:id="rId3"/>
    <p:sldLayoutId id="2147483662" r:id="rId4"/>
    <p:sldLayoutId id="2147483672" r:id="rId5"/>
    <p:sldLayoutId id="2147483673" r:id="rId6"/>
    <p:sldLayoutId id="2147483674" r:id="rId7"/>
    <p:sldLayoutId id="2147483663" r:id="rId8"/>
    <p:sldLayoutId id="2147483675" r:id="rId9"/>
    <p:sldLayoutId id="2147483676" r:id="rId10"/>
    <p:sldLayoutId id="2147483664" r:id="rId11"/>
    <p:sldLayoutId id="2147483668" r:id="rId12"/>
    <p:sldLayoutId id="2147483665" r:id="rId13"/>
    <p:sldLayoutId id="2147483666" r:id="rId14"/>
    <p:sldLayoutId id="2147483669" r:id="rId15"/>
    <p:sldLayoutId id="2147483677" r:id="rId16"/>
  </p:sldLayoutIdLst>
  <p:transition spd="med"/>
  <p:txStyles>
    <p:titleStyle>
      <a:lvl1pPr marL="0" marR="0" indent="0" algn="l" defTabSz="825500" rtl="0" latinLnBrk="0">
        <a:lnSpc>
          <a:spcPct val="100000"/>
        </a:lnSpc>
        <a:spcBef>
          <a:spcPts val="0"/>
        </a:spcBef>
        <a:spcAft>
          <a:spcPts val="0"/>
        </a:spcAft>
        <a:buClrTx/>
        <a:buSzTx/>
        <a:buFontTx/>
        <a:buNone/>
        <a:tabLst/>
        <a:defRPr sz="8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360000" marR="0" indent="-360000" algn="l" defTabSz="825500" latinLnBrk="0">
        <a:lnSpc>
          <a:spcPct val="100000"/>
        </a:lnSpc>
        <a:spcBef>
          <a:spcPts val="5900"/>
        </a:spcBef>
        <a:spcAft>
          <a:spcPts val="0"/>
        </a:spcAft>
        <a:buClr>
          <a:schemeClr val="tx1"/>
        </a:buClr>
        <a:buSzPct val="75000"/>
        <a:buFontTx/>
        <a:buBlip>
          <a:blip r:embed="rId18"/>
        </a:buBlip>
        <a:tabLst/>
        <a:defRPr sz="5200" b="0" i="0" u="none" strike="noStrike" cap="none" spc="0" baseline="0">
          <a:solidFill>
            <a:srgbClr val="000000"/>
          </a:solidFill>
          <a:uFillTx/>
          <a:latin typeface="Arial"/>
          <a:ea typeface="Helvetica Neue"/>
          <a:cs typeface="Arial"/>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hyperlink" Target="https://creativecommons.org/licenses/by-nc-sa/4.0/" TargetMode="External"/><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hyperlink" Target="https://prosper.liverpool.ac.uk/" TargetMode="External"/><Relationship Id="rId5" Type="http://schemas.openxmlformats.org/officeDocument/2006/relationships/hyperlink" Target="mailto:prosper.postdoc@liverpool.ac.uk" TargetMode="External"/><Relationship Id="rId4" Type="http://schemas.openxmlformats.org/officeDocument/2006/relationships/image" Target="../media/image16.png"/><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B6D639-92B2-4763-8D68-A144110035AF}"/>
              </a:ext>
            </a:extLst>
          </p:cNvPr>
          <p:cNvSpPr>
            <a:spLocks noGrp="1"/>
          </p:cNvSpPr>
          <p:nvPr>
            <p:ph type="title"/>
          </p:nvPr>
        </p:nvSpPr>
        <p:spPr>
          <a:xfrm>
            <a:off x="680749" y="672690"/>
            <a:ext cx="22453200" cy="971269"/>
          </a:xfrm>
        </p:spPr>
        <p:txBody>
          <a:bodyPr/>
          <a:lstStyle/>
          <a:p>
            <a:r>
              <a:rPr lang="en-GB" dirty="0"/>
              <a:t>Common concerns</a:t>
            </a:r>
          </a:p>
        </p:txBody>
      </p:sp>
      <p:sp>
        <p:nvSpPr>
          <p:cNvPr id="5" name="Oval 4">
            <a:extLst>
              <a:ext uri="{FF2B5EF4-FFF2-40B4-BE49-F238E27FC236}">
                <a16:creationId xmlns:a16="http://schemas.microsoft.com/office/drawing/2014/main" id="{29BC5DF5-6DE4-4589-97AC-C12005ADE975}"/>
              </a:ext>
            </a:extLst>
          </p:cNvPr>
          <p:cNvSpPr/>
          <p:nvPr/>
        </p:nvSpPr>
        <p:spPr>
          <a:xfrm>
            <a:off x="1887496" y="3224798"/>
            <a:ext cx="5767880" cy="5767880"/>
          </a:xfrm>
          <a:prstGeom prst="ellipse">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extBox 5">
            <a:extLst>
              <a:ext uri="{FF2B5EF4-FFF2-40B4-BE49-F238E27FC236}">
                <a16:creationId xmlns:a16="http://schemas.microsoft.com/office/drawing/2014/main" id="{6363B492-D49B-4F8D-95B5-9CC2D272093B}"/>
              </a:ext>
            </a:extLst>
          </p:cNvPr>
          <p:cNvSpPr txBox="1"/>
          <p:nvPr/>
        </p:nvSpPr>
        <p:spPr>
          <a:xfrm>
            <a:off x="2693829" y="5403281"/>
            <a:ext cx="4299284"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5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Psychological barriers</a:t>
            </a:r>
          </a:p>
        </p:txBody>
      </p:sp>
      <p:sp>
        <p:nvSpPr>
          <p:cNvPr id="8" name="Oval 7">
            <a:extLst>
              <a:ext uri="{FF2B5EF4-FFF2-40B4-BE49-F238E27FC236}">
                <a16:creationId xmlns:a16="http://schemas.microsoft.com/office/drawing/2014/main" id="{D06B1FDD-5C03-4E47-BE06-63E85E960C7C}"/>
              </a:ext>
            </a:extLst>
          </p:cNvPr>
          <p:cNvSpPr/>
          <p:nvPr/>
        </p:nvSpPr>
        <p:spPr>
          <a:xfrm>
            <a:off x="9225732" y="3401634"/>
            <a:ext cx="5767880" cy="5767880"/>
          </a:xfrm>
          <a:prstGeom prst="ellipse">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TextBox 8">
            <a:extLst>
              <a:ext uri="{FF2B5EF4-FFF2-40B4-BE49-F238E27FC236}">
                <a16:creationId xmlns:a16="http://schemas.microsoft.com/office/drawing/2014/main" id="{3627C1E2-1521-43E9-BEBD-2EDBF1909E9C}"/>
              </a:ext>
            </a:extLst>
          </p:cNvPr>
          <p:cNvSpPr txBox="1"/>
          <p:nvPr/>
        </p:nvSpPr>
        <p:spPr>
          <a:xfrm>
            <a:off x="10312633" y="5641943"/>
            <a:ext cx="3594078"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5400" b="0" dirty="0">
                <a:latin typeface="Arial" panose="020B0604020202020204" pitchFamily="34" charset="0"/>
                <a:cs typeface="Arial" panose="020B0604020202020204" pitchFamily="34" charset="0"/>
              </a:rPr>
              <a:t>Security</a:t>
            </a:r>
            <a:endParaRPr kumimoji="0" lang="en-GB" sz="5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10" name="Oval 9">
            <a:extLst>
              <a:ext uri="{FF2B5EF4-FFF2-40B4-BE49-F238E27FC236}">
                <a16:creationId xmlns:a16="http://schemas.microsoft.com/office/drawing/2014/main" id="{7E7995B4-F08E-4159-A0D7-951CCCC52F04}"/>
              </a:ext>
            </a:extLst>
          </p:cNvPr>
          <p:cNvSpPr/>
          <p:nvPr/>
        </p:nvSpPr>
        <p:spPr>
          <a:xfrm>
            <a:off x="16362949" y="3401634"/>
            <a:ext cx="5767880" cy="5767880"/>
          </a:xfrm>
          <a:prstGeom prst="ellipse">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TextBox 10">
            <a:extLst>
              <a:ext uri="{FF2B5EF4-FFF2-40B4-BE49-F238E27FC236}">
                <a16:creationId xmlns:a16="http://schemas.microsoft.com/office/drawing/2014/main" id="{5E46852A-9FC8-4CFE-9221-BAC3E7F77F9F}"/>
              </a:ext>
            </a:extLst>
          </p:cNvPr>
          <p:cNvSpPr txBox="1"/>
          <p:nvPr/>
        </p:nvSpPr>
        <p:spPr>
          <a:xfrm>
            <a:off x="17449850" y="5641943"/>
            <a:ext cx="3594078"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5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Privacy</a:t>
            </a:r>
          </a:p>
        </p:txBody>
      </p:sp>
    </p:spTree>
    <p:extLst>
      <p:ext uri="{BB962C8B-B14F-4D97-AF65-F5344CB8AC3E}">
        <p14:creationId xmlns:p14="http://schemas.microsoft.com/office/powerpoint/2010/main" val="97878315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B6D639-92B2-4763-8D68-A144110035AF}"/>
              </a:ext>
            </a:extLst>
          </p:cNvPr>
          <p:cNvSpPr>
            <a:spLocks noGrp="1"/>
          </p:cNvSpPr>
          <p:nvPr>
            <p:ph type="title"/>
          </p:nvPr>
        </p:nvSpPr>
        <p:spPr>
          <a:xfrm>
            <a:off x="802752" y="548648"/>
            <a:ext cx="22453200" cy="971269"/>
          </a:xfrm>
        </p:spPr>
        <p:txBody>
          <a:bodyPr/>
          <a:lstStyle/>
          <a:p>
            <a:r>
              <a:rPr lang="en-GB" dirty="0"/>
              <a:t>Psychological barriers</a:t>
            </a:r>
          </a:p>
        </p:txBody>
      </p:sp>
      <p:sp>
        <p:nvSpPr>
          <p:cNvPr id="4" name="Oval 3">
            <a:extLst>
              <a:ext uri="{FF2B5EF4-FFF2-40B4-BE49-F238E27FC236}">
                <a16:creationId xmlns:a16="http://schemas.microsoft.com/office/drawing/2014/main" id="{DDB66BF8-5B46-4D03-891C-B6F3E9A53886}"/>
              </a:ext>
            </a:extLst>
          </p:cNvPr>
          <p:cNvSpPr/>
          <p:nvPr/>
        </p:nvSpPr>
        <p:spPr>
          <a:xfrm>
            <a:off x="1807176" y="3295536"/>
            <a:ext cx="5767880" cy="5767880"/>
          </a:xfrm>
          <a:prstGeom prst="ellipse">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TextBox 4">
            <a:extLst>
              <a:ext uri="{FF2B5EF4-FFF2-40B4-BE49-F238E27FC236}">
                <a16:creationId xmlns:a16="http://schemas.microsoft.com/office/drawing/2014/main" id="{0C03E6AD-DA79-4CC3-8711-0AA5CCEBAA3B}"/>
              </a:ext>
            </a:extLst>
          </p:cNvPr>
          <p:cNvSpPr txBox="1"/>
          <p:nvPr/>
        </p:nvSpPr>
        <p:spPr>
          <a:xfrm>
            <a:off x="2613509" y="4881686"/>
            <a:ext cx="4299284" cy="2595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5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Unfamiliarity: don’t know how to use it</a:t>
            </a:r>
          </a:p>
        </p:txBody>
      </p:sp>
      <p:sp>
        <p:nvSpPr>
          <p:cNvPr id="6" name="Oval 5">
            <a:extLst>
              <a:ext uri="{FF2B5EF4-FFF2-40B4-BE49-F238E27FC236}">
                <a16:creationId xmlns:a16="http://schemas.microsoft.com/office/drawing/2014/main" id="{8DB17825-A4AB-41C5-B349-F47AD5581A09}"/>
              </a:ext>
            </a:extLst>
          </p:cNvPr>
          <p:cNvSpPr/>
          <p:nvPr/>
        </p:nvSpPr>
        <p:spPr>
          <a:xfrm>
            <a:off x="9145412" y="3295537"/>
            <a:ext cx="5767880" cy="5767880"/>
          </a:xfrm>
          <a:prstGeom prst="ellipse">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extBox 7">
            <a:extLst>
              <a:ext uri="{FF2B5EF4-FFF2-40B4-BE49-F238E27FC236}">
                <a16:creationId xmlns:a16="http://schemas.microsoft.com/office/drawing/2014/main" id="{B35A3A40-6894-4F63-B07D-8266122FAEB0}"/>
              </a:ext>
            </a:extLst>
          </p:cNvPr>
          <p:cNvSpPr txBox="1"/>
          <p:nvPr/>
        </p:nvSpPr>
        <p:spPr>
          <a:xfrm>
            <a:off x="9629972" y="4466187"/>
            <a:ext cx="4963415"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5400" b="0" dirty="0">
                <a:latin typeface="Arial" panose="020B0604020202020204" pitchFamily="34" charset="0"/>
                <a:cs typeface="Arial" panose="020B0604020202020204" pitchFamily="34" charset="0"/>
              </a:rPr>
              <a:t>Perfectionist tendencies: I don’t want to do it ‘wrong’</a:t>
            </a:r>
            <a:endParaRPr kumimoji="0" lang="en-GB" sz="5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9" name="Oval 8">
            <a:extLst>
              <a:ext uri="{FF2B5EF4-FFF2-40B4-BE49-F238E27FC236}">
                <a16:creationId xmlns:a16="http://schemas.microsoft.com/office/drawing/2014/main" id="{626BDAA1-6250-4AB1-82DE-F4148AB30DFA}"/>
              </a:ext>
            </a:extLst>
          </p:cNvPr>
          <p:cNvSpPr/>
          <p:nvPr/>
        </p:nvSpPr>
        <p:spPr>
          <a:xfrm>
            <a:off x="16282629" y="3295537"/>
            <a:ext cx="5767880" cy="5767880"/>
          </a:xfrm>
          <a:prstGeom prst="ellipse">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TextBox 9">
            <a:extLst>
              <a:ext uri="{FF2B5EF4-FFF2-40B4-BE49-F238E27FC236}">
                <a16:creationId xmlns:a16="http://schemas.microsoft.com/office/drawing/2014/main" id="{9F2C2CF5-45BE-417D-9249-916FA279A03A}"/>
              </a:ext>
            </a:extLst>
          </p:cNvPr>
          <p:cNvSpPr txBox="1"/>
          <p:nvPr/>
        </p:nvSpPr>
        <p:spPr>
          <a:xfrm>
            <a:off x="16893140" y="4074935"/>
            <a:ext cx="4620459" cy="42575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5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Don’t use social media: </a:t>
            </a:r>
            <a:r>
              <a:rPr lang="en-GB" sz="5400" b="0" dirty="0">
                <a:latin typeface="Arial" panose="020B0604020202020204" pitchFamily="34" charset="0"/>
                <a:cs typeface="Arial" panose="020B0604020202020204" pitchFamily="34" charset="0"/>
              </a:rPr>
              <a:t>un</a:t>
            </a:r>
            <a:r>
              <a:rPr kumimoji="0" lang="en-GB" sz="5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comfortable with being ‘public’</a:t>
            </a:r>
          </a:p>
        </p:txBody>
      </p:sp>
    </p:spTree>
    <p:extLst>
      <p:ext uri="{BB962C8B-B14F-4D97-AF65-F5344CB8AC3E}">
        <p14:creationId xmlns:p14="http://schemas.microsoft.com/office/powerpoint/2010/main" val="334639773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30A470D-CCA9-4FDF-9B10-70284D642716}"/>
              </a:ext>
            </a:extLst>
          </p:cNvPr>
          <p:cNvSpPr>
            <a:spLocks noGrp="1"/>
          </p:cNvSpPr>
          <p:nvPr>
            <p:ph type="body" sz="quarter" idx="1"/>
          </p:nvPr>
        </p:nvSpPr>
        <p:spPr>
          <a:xfrm>
            <a:off x="1095127" y="2773324"/>
            <a:ext cx="22593962" cy="8169351"/>
          </a:xfrm>
        </p:spPr>
        <p:txBody>
          <a:bodyPr/>
          <a:lstStyle/>
          <a:p>
            <a:pPr>
              <a:buFont typeface="Courier New" panose="02070309020205020404" pitchFamily="49" charset="0"/>
              <a:buChar char="o"/>
            </a:pPr>
            <a:r>
              <a:rPr lang="en-GB" sz="5400" dirty="0">
                <a:latin typeface="Arial" panose="020B0604020202020204" pitchFamily="34" charset="0"/>
                <a:cs typeface="Arial" panose="020B0604020202020204" pitchFamily="34" charset="0"/>
              </a:rPr>
              <a:t> Perfectionist tendencies and unfamiliarity with the platform can lead to inaction</a:t>
            </a: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GB" sz="5400" dirty="0">
                <a:latin typeface="Arial" panose="020B0604020202020204" pitchFamily="34" charset="0"/>
                <a:cs typeface="Arial" panose="020B0604020202020204" pitchFamily="34" charset="0"/>
              </a:rPr>
              <a:t> This applies to both creating a profile and using the site, in general</a:t>
            </a: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GB" sz="5400" dirty="0">
                <a:latin typeface="Arial" panose="020B0604020202020204" pitchFamily="34" charset="0"/>
                <a:cs typeface="Arial" panose="020B0604020202020204" pitchFamily="34" charset="0"/>
              </a:rPr>
              <a:t> Language such as building ‘all-star’ profiles, reaching out to others and ‘building your brand’ can be off-putting for some</a:t>
            </a: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GB" sz="5400" dirty="0">
                <a:latin typeface="Arial" panose="020B0604020202020204" pitchFamily="34" charset="0"/>
                <a:cs typeface="Arial" panose="020B0604020202020204" pitchFamily="34" charset="0"/>
              </a:rPr>
              <a:t> If you don’t use any social media, this may feel like a big step</a:t>
            </a: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p:txBody>
      </p:sp>
      <p:sp>
        <p:nvSpPr>
          <p:cNvPr id="12" name="Title 6">
            <a:extLst>
              <a:ext uri="{FF2B5EF4-FFF2-40B4-BE49-F238E27FC236}">
                <a16:creationId xmlns:a16="http://schemas.microsoft.com/office/drawing/2014/main" id="{F099DC48-65FC-4F65-8EF3-FB31ED321C76}"/>
              </a:ext>
            </a:extLst>
          </p:cNvPr>
          <p:cNvSpPr>
            <a:spLocks noGrp="1"/>
          </p:cNvSpPr>
          <p:nvPr>
            <p:ph type="title"/>
          </p:nvPr>
        </p:nvSpPr>
        <p:spPr>
          <a:xfrm>
            <a:off x="802752" y="548648"/>
            <a:ext cx="22453200" cy="971269"/>
          </a:xfrm>
        </p:spPr>
        <p:txBody>
          <a:bodyPr/>
          <a:lstStyle/>
          <a:p>
            <a:r>
              <a:rPr lang="en-GB" dirty="0"/>
              <a:t>Psychological barriers</a:t>
            </a:r>
          </a:p>
        </p:txBody>
      </p:sp>
    </p:spTree>
    <p:extLst>
      <p:ext uri="{BB962C8B-B14F-4D97-AF65-F5344CB8AC3E}">
        <p14:creationId xmlns:p14="http://schemas.microsoft.com/office/powerpoint/2010/main" val="201814963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B6D639-92B2-4763-8D68-A144110035AF}"/>
              </a:ext>
            </a:extLst>
          </p:cNvPr>
          <p:cNvSpPr>
            <a:spLocks noGrp="1"/>
          </p:cNvSpPr>
          <p:nvPr>
            <p:ph type="title"/>
          </p:nvPr>
        </p:nvSpPr>
        <p:spPr>
          <a:xfrm>
            <a:off x="802752" y="548648"/>
            <a:ext cx="22453200" cy="971269"/>
          </a:xfrm>
        </p:spPr>
        <p:txBody>
          <a:bodyPr/>
          <a:lstStyle/>
          <a:p>
            <a:r>
              <a:rPr lang="en-GB" dirty="0"/>
              <a:t>Tips to help overcome psychological barriers</a:t>
            </a:r>
          </a:p>
        </p:txBody>
      </p:sp>
      <p:sp>
        <p:nvSpPr>
          <p:cNvPr id="4" name="Oval 3">
            <a:extLst>
              <a:ext uri="{FF2B5EF4-FFF2-40B4-BE49-F238E27FC236}">
                <a16:creationId xmlns:a16="http://schemas.microsoft.com/office/drawing/2014/main" id="{37B6B1A3-EE6B-42BC-B6DA-49748ED6616A}"/>
              </a:ext>
            </a:extLst>
          </p:cNvPr>
          <p:cNvSpPr/>
          <p:nvPr/>
        </p:nvSpPr>
        <p:spPr>
          <a:xfrm>
            <a:off x="2511144" y="2502874"/>
            <a:ext cx="4066674" cy="4066674"/>
          </a:xfrm>
          <a:prstGeom prst="ellipse">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TextBox 4">
            <a:extLst>
              <a:ext uri="{FF2B5EF4-FFF2-40B4-BE49-F238E27FC236}">
                <a16:creationId xmlns:a16="http://schemas.microsoft.com/office/drawing/2014/main" id="{570E5886-D92F-4876-911F-F6CF849C5AFE}"/>
              </a:ext>
            </a:extLst>
          </p:cNvPr>
          <p:cNvSpPr txBox="1"/>
          <p:nvPr/>
        </p:nvSpPr>
        <p:spPr>
          <a:xfrm>
            <a:off x="2954792" y="2864333"/>
            <a:ext cx="3179377" cy="3488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Not black and white - many shades of grey</a:t>
            </a:r>
          </a:p>
        </p:txBody>
      </p:sp>
      <p:sp>
        <p:nvSpPr>
          <p:cNvPr id="6" name="Oval 5">
            <a:extLst>
              <a:ext uri="{FF2B5EF4-FFF2-40B4-BE49-F238E27FC236}">
                <a16:creationId xmlns:a16="http://schemas.microsoft.com/office/drawing/2014/main" id="{B6C43FEC-FFE4-4E73-A84F-07D9B5A23C5C}"/>
              </a:ext>
            </a:extLst>
          </p:cNvPr>
          <p:cNvSpPr/>
          <p:nvPr/>
        </p:nvSpPr>
        <p:spPr>
          <a:xfrm>
            <a:off x="7430177" y="2502874"/>
            <a:ext cx="4066674" cy="4066674"/>
          </a:xfrm>
          <a:prstGeom prst="ellipse">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extBox 7">
            <a:extLst>
              <a:ext uri="{FF2B5EF4-FFF2-40B4-BE49-F238E27FC236}">
                <a16:creationId xmlns:a16="http://schemas.microsoft.com/office/drawing/2014/main" id="{BC357541-C963-4295-B607-1014EF8A4007}"/>
              </a:ext>
            </a:extLst>
          </p:cNvPr>
          <p:cNvSpPr txBox="1"/>
          <p:nvPr/>
        </p:nvSpPr>
        <p:spPr>
          <a:xfrm>
            <a:off x="7321914" y="3130698"/>
            <a:ext cx="4274408" cy="28110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Find level of comfort, whilst challenging yourself</a:t>
            </a:r>
          </a:p>
        </p:txBody>
      </p:sp>
      <p:sp>
        <p:nvSpPr>
          <p:cNvPr id="9" name="Oval 8">
            <a:extLst>
              <a:ext uri="{FF2B5EF4-FFF2-40B4-BE49-F238E27FC236}">
                <a16:creationId xmlns:a16="http://schemas.microsoft.com/office/drawing/2014/main" id="{664FC3B2-5353-4474-8231-96ECBFBA704B}"/>
              </a:ext>
            </a:extLst>
          </p:cNvPr>
          <p:cNvSpPr/>
          <p:nvPr/>
        </p:nvSpPr>
        <p:spPr>
          <a:xfrm>
            <a:off x="12340418" y="2502874"/>
            <a:ext cx="4066674" cy="4066674"/>
          </a:xfrm>
          <a:prstGeom prst="ellipse">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TextBox 9">
            <a:extLst>
              <a:ext uri="{FF2B5EF4-FFF2-40B4-BE49-F238E27FC236}">
                <a16:creationId xmlns:a16="http://schemas.microsoft.com/office/drawing/2014/main" id="{5AAE682F-5AE6-4408-941A-298D908801D3}"/>
              </a:ext>
            </a:extLst>
          </p:cNvPr>
          <p:cNvSpPr txBox="1"/>
          <p:nvPr/>
        </p:nvSpPr>
        <p:spPr>
          <a:xfrm>
            <a:off x="12576716" y="3469252"/>
            <a:ext cx="3594078" cy="2133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Small steps rather than all out action</a:t>
            </a:r>
          </a:p>
        </p:txBody>
      </p:sp>
      <p:sp>
        <p:nvSpPr>
          <p:cNvPr id="11" name="Oval 10">
            <a:extLst>
              <a:ext uri="{FF2B5EF4-FFF2-40B4-BE49-F238E27FC236}">
                <a16:creationId xmlns:a16="http://schemas.microsoft.com/office/drawing/2014/main" id="{21E47C60-C12E-4D19-8B7C-3BB572055DC9}"/>
              </a:ext>
            </a:extLst>
          </p:cNvPr>
          <p:cNvSpPr/>
          <p:nvPr/>
        </p:nvSpPr>
        <p:spPr>
          <a:xfrm>
            <a:off x="17250895" y="2502874"/>
            <a:ext cx="4066674" cy="4066674"/>
          </a:xfrm>
          <a:prstGeom prst="ellipse">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TextBox 12">
            <a:extLst>
              <a:ext uri="{FF2B5EF4-FFF2-40B4-BE49-F238E27FC236}">
                <a16:creationId xmlns:a16="http://schemas.microsoft.com/office/drawing/2014/main" id="{65E87CA8-7888-490B-8677-5DB5DD48752E}"/>
              </a:ext>
            </a:extLst>
          </p:cNvPr>
          <p:cNvSpPr txBox="1"/>
          <p:nvPr/>
        </p:nvSpPr>
        <p:spPr>
          <a:xfrm>
            <a:off x="17487193" y="3130698"/>
            <a:ext cx="3594078" cy="28110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Start </a:t>
            </a:r>
            <a:r>
              <a:rPr lang="en-GB" sz="4400" b="0" dirty="0">
                <a:latin typeface="Arial" panose="020B0604020202020204" pitchFamily="34" charset="0"/>
                <a:cs typeface="Arial" panose="020B0604020202020204" pitchFamily="34" charset="0"/>
              </a:rPr>
              <a:t>with basic profile and build from there</a:t>
            </a:r>
            <a:endParaRPr kumimoji="0" lang="en-GB" sz="4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14" name="Oval 13">
            <a:extLst>
              <a:ext uri="{FF2B5EF4-FFF2-40B4-BE49-F238E27FC236}">
                <a16:creationId xmlns:a16="http://schemas.microsoft.com/office/drawing/2014/main" id="{87EA2865-AAD4-4389-B24B-33CBE0D2F9B0}"/>
              </a:ext>
            </a:extLst>
          </p:cNvPr>
          <p:cNvSpPr/>
          <p:nvPr/>
        </p:nvSpPr>
        <p:spPr>
          <a:xfrm>
            <a:off x="4863532" y="6515904"/>
            <a:ext cx="4066674" cy="4066674"/>
          </a:xfrm>
          <a:prstGeom prst="ellipse">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TextBox 14">
            <a:extLst>
              <a:ext uri="{FF2B5EF4-FFF2-40B4-BE49-F238E27FC236}">
                <a16:creationId xmlns:a16="http://schemas.microsoft.com/office/drawing/2014/main" id="{72494149-5F2B-40ED-9382-0E60D5F88DB0}"/>
              </a:ext>
            </a:extLst>
          </p:cNvPr>
          <p:cNvSpPr txBox="1"/>
          <p:nvPr/>
        </p:nvSpPr>
        <p:spPr>
          <a:xfrm>
            <a:off x="5148323" y="7503740"/>
            <a:ext cx="3594078" cy="2133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‘Listen and lurk’ – how do others use it?</a:t>
            </a:r>
          </a:p>
        </p:txBody>
      </p:sp>
      <p:sp>
        <p:nvSpPr>
          <p:cNvPr id="16" name="Oval 15">
            <a:extLst>
              <a:ext uri="{FF2B5EF4-FFF2-40B4-BE49-F238E27FC236}">
                <a16:creationId xmlns:a16="http://schemas.microsoft.com/office/drawing/2014/main" id="{CAF844C7-3404-4260-9742-0C558F90D2C8}"/>
              </a:ext>
            </a:extLst>
          </p:cNvPr>
          <p:cNvSpPr/>
          <p:nvPr/>
        </p:nvSpPr>
        <p:spPr>
          <a:xfrm>
            <a:off x="14715596" y="6515904"/>
            <a:ext cx="4066674" cy="4066674"/>
          </a:xfrm>
          <a:prstGeom prst="ellipse">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TextBox 16">
            <a:extLst>
              <a:ext uri="{FF2B5EF4-FFF2-40B4-BE49-F238E27FC236}">
                <a16:creationId xmlns:a16="http://schemas.microsoft.com/office/drawing/2014/main" id="{E63B25A1-80F9-4C52-8DE7-9F1B2F6570B1}"/>
              </a:ext>
            </a:extLst>
          </p:cNvPr>
          <p:cNvSpPr txBox="1"/>
          <p:nvPr/>
        </p:nvSpPr>
        <p:spPr>
          <a:xfrm>
            <a:off x="14904135" y="7143728"/>
            <a:ext cx="3594078" cy="28110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Profile and engagement can evolve with time</a:t>
            </a:r>
          </a:p>
        </p:txBody>
      </p:sp>
      <p:sp>
        <p:nvSpPr>
          <p:cNvPr id="18" name="Oval 17">
            <a:extLst>
              <a:ext uri="{FF2B5EF4-FFF2-40B4-BE49-F238E27FC236}">
                <a16:creationId xmlns:a16="http://schemas.microsoft.com/office/drawing/2014/main" id="{F07CAB9C-B097-45C1-B35C-01FE3CC561CE}"/>
              </a:ext>
            </a:extLst>
          </p:cNvPr>
          <p:cNvSpPr/>
          <p:nvPr/>
        </p:nvSpPr>
        <p:spPr>
          <a:xfrm>
            <a:off x="9773773" y="6515904"/>
            <a:ext cx="4066674" cy="4066674"/>
          </a:xfrm>
          <a:prstGeom prst="ellipse">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 name="TextBox 18">
            <a:extLst>
              <a:ext uri="{FF2B5EF4-FFF2-40B4-BE49-F238E27FC236}">
                <a16:creationId xmlns:a16="http://schemas.microsoft.com/office/drawing/2014/main" id="{861EB6C6-9792-45DA-8D93-FDD579FD6BDB}"/>
              </a:ext>
            </a:extLst>
          </p:cNvPr>
          <p:cNvSpPr txBox="1"/>
          <p:nvPr/>
        </p:nvSpPr>
        <p:spPr>
          <a:xfrm>
            <a:off x="9962312" y="7482282"/>
            <a:ext cx="3594078" cy="2133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Set yourself incremental goals</a:t>
            </a:r>
          </a:p>
        </p:txBody>
      </p:sp>
    </p:spTree>
    <p:extLst>
      <p:ext uri="{BB962C8B-B14F-4D97-AF65-F5344CB8AC3E}">
        <p14:creationId xmlns:p14="http://schemas.microsoft.com/office/powerpoint/2010/main" val="171508178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B6D639-92B2-4763-8D68-A144110035AF}"/>
              </a:ext>
            </a:extLst>
          </p:cNvPr>
          <p:cNvSpPr>
            <a:spLocks noGrp="1"/>
          </p:cNvSpPr>
          <p:nvPr>
            <p:ph type="title"/>
          </p:nvPr>
        </p:nvSpPr>
        <p:spPr>
          <a:xfrm>
            <a:off x="672671" y="524838"/>
            <a:ext cx="22453200" cy="971269"/>
          </a:xfrm>
        </p:spPr>
        <p:txBody>
          <a:bodyPr/>
          <a:lstStyle/>
          <a:p>
            <a:r>
              <a:rPr lang="en-GB" dirty="0"/>
              <a:t>Security concerns</a:t>
            </a:r>
          </a:p>
        </p:txBody>
      </p:sp>
      <p:sp>
        <p:nvSpPr>
          <p:cNvPr id="13" name="Text Placeholder 3">
            <a:extLst>
              <a:ext uri="{FF2B5EF4-FFF2-40B4-BE49-F238E27FC236}">
                <a16:creationId xmlns:a16="http://schemas.microsoft.com/office/drawing/2014/main" id="{D793695F-2DDB-4364-BDB5-DC84F21602CA}"/>
              </a:ext>
            </a:extLst>
          </p:cNvPr>
          <p:cNvSpPr>
            <a:spLocks noGrp="1"/>
          </p:cNvSpPr>
          <p:nvPr>
            <p:ph type="body" sz="quarter" idx="1"/>
          </p:nvPr>
        </p:nvSpPr>
        <p:spPr>
          <a:xfrm>
            <a:off x="672671" y="2552065"/>
            <a:ext cx="8252130" cy="7187148"/>
          </a:xfrm>
        </p:spPr>
        <p:txBody>
          <a:bodyPr/>
          <a:lstStyle/>
          <a:p>
            <a:pPr>
              <a:buFont typeface="Courier New" panose="02070309020205020404" pitchFamily="49" charset="0"/>
              <a:buChar char="o"/>
            </a:pPr>
            <a:r>
              <a:rPr lang="en-GB" sz="5400" dirty="0">
                <a:latin typeface="Arial" panose="020B0604020202020204" pitchFamily="34" charset="0"/>
                <a:cs typeface="Arial" panose="020B0604020202020204" pitchFamily="34" charset="0"/>
              </a:rPr>
              <a:t> Some of you may be worried about the security of your data</a:t>
            </a: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GB" sz="5400" dirty="0">
                <a:latin typeface="Arial" panose="020B0604020202020204" pitchFamily="34" charset="0"/>
                <a:cs typeface="Arial" panose="020B0604020202020204" pitchFamily="34" charset="0"/>
              </a:rPr>
              <a:t> You have the option of ‘Two step verification’ login or alternatively, ensure you regularly change your password</a:t>
            </a:r>
          </a:p>
        </p:txBody>
      </p:sp>
      <p:pic>
        <p:nvPicPr>
          <p:cNvPr id="3" name="Picture 2">
            <a:extLst>
              <a:ext uri="{FF2B5EF4-FFF2-40B4-BE49-F238E27FC236}">
                <a16:creationId xmlns:a16="http://schemas.microsoft.com/office/drawing/2014/main" id="{1425A744-F1BB-4BD5-AED2-07BB94387C0E}"/>
              </a:ext>
            </a:extLst>
          </p:cNvPr>
          <p:cNvPicPr>
            <a:picLocks noChangeAspect="1"/>
          </p:cNvPicPr>
          <p:nvPr/>
        </p:nvPicPr>
        <p:blipFill rotWithShape="1">
          <a:blip r:embed="rId3">
            <a:extLst>
              <a:ext uri="{28A0092B-C50C-407E-A947-70E740481C1C}">
                <a14:useLocalDpi xmlns:a14="http://schemas.microsoft.com/office/drawing/2010/main" val="0"/>
              </a:ext>
            </a:extLst>
          </a:blip>
          <a:srcRect t="8635"/>
          <a:stretch/>
        </p:blipFill>
        <p:spPr>
          <a:xfrm>
            <a:off x="10296401" y="2439314"/>
            <a:ext cx="12539536" cy="7412651"/>
          </a:xfrm>
          <a:prstGeom prst="rect">
            <a:avLst/>
          </a:prstGeom>
          <a:ln>
            <a:solidFill>
              <a:schemeClr val="tx1"/>
            </a:solidFill>
          </a:ln>
        </p:spPr>
      </p:pic>
      <p:sp>
        <p:nvSpPr>
          <p:cNvPr id="4" name="TextBox 3">
            <a:extLst>
              <a:ext uri="{FF2B5EF4-FFF2-40B4-BE49-F238E27FC236}">
                <a16:creationId xmlns:a16="http://schemas.microsoft.com/office/drawing/2014/main" id="{7796DA36-CADF-4DBD-B039-97EFA37105F5}"/>
              </a:ext>
            </a:extLst>
          </p:cNvPr>
          <p:cNvSpPr txBox="1"/>
          <p:nvPr/>
        </p:nvSpPr>
        <p:spPr>
          <a:xfrm>
            <a:off x="9421009" y="1522950"/>
            <a:ext cx="1429032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GB" b="0" dirty="0">
                <a:latin typeface="Arial" panose="020B0604020202020204" pitchFamily="34" charset="0"/>
                <a:cs typeface="Arial" panose="020B0604020202020204" pitchFamily="34" charset="0"/>
              </a:rPr>
              <a:t>Under your profile photo there is a drop down menu, choose ‘Settings and Privacy’</a:t>
            </a:r>
            <a:endParaRPr kumimoji="0" lang="en-GB" sz="3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5" name="Arrow: Right 4">
            <a:extLst>
              <a:ext uri="{FF2B5EF4-FFF2-40B4-BE49-F238E27FC236}">
                <a16:creationId xmlns:a16="http://schemas.microsoft.com/office/drawing/2014/main" id="{4AB3F0AA-B51B-4A43-8D71-2E6A410B6494}"/>
              </a:ext>
            </a:extLst>
          </p:cNvPr>
          <p:cNvSpPr/>
          <p:nvPr/>
        </p:nvSpPr>
        <p:spPr>
          <a:xfrm rot="9226777">
            <a:off x="13451305" y="4788388"/>
            <a:ext cx="842210" cy="564257"/>
          </a:xfrm>
          <a:prstGeom prst="rightArrow">
            <a:avLst/>
          </a:prstGeom>
          <a:solidFill>
            <a:srgbClr val="33CC3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Arrow: Right 7">
            <a:extLst>
              <a:ext uri="{FF2B5EF4-FFF2-40B4-BE49-F238E27FC236}">
                <a16:creationId xmlns:a16="http://schemas.microsoft.com/office/drawing/2014/main" id="{7F25D6CE-D8D4-48AA-A3BD-D196363635B8}"/>
              </a:ext>
            </a:extLst>
          </p:cNvPr>
          <p:cNvSpPr/>
          <p:nvPr/>
        </p:nvSpPr>
        <p:spPr>
          <a:xfrm rot="9226777">
            <a:off x="22202339" y="4788390"/>
            <a:ext cx="842210" cy="564257"/>
          </a:xfrm>
          <a:prstGeom prst="rightArrow">
            <a:avLst/>
          </a:prstGeom>
          <a:solidFill>
            <a:srgbClr val="33CC3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Arrow: Right 8">
            <a:extLst>
              <a:ext uri="{FF2B5EF4-FFF2-40B4-BE49-F238E27FC236}">
                <a16:creationId xmlns:a16="http://schemas.microsoft.com/office/drawing/2014/main" id="{23122E6A-B86C-4357-922C-2AD8AA7BDA15}"/>
              </a:ext>
            </a:extLst>
          </p:cNvPr>
          <p:cNvSpPr/>
          <p:nvPr/>
        </p:nvSpPr>
        <p:spPr>
          <a:xfrm rot="9226777">
            <a:off x="22202338" y="7015024"/>
            <a:ext cx="842210" cy="564257"/>
          </a:xfrm>
          <a:prstGeom prst="rightArrow">
            <a:avLst/>
          </a:prstGeom>
          <a:solidFill>
            <a:srgbClr val="33CC3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37437725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B6D639-92B2-4763-8D68-A144110035AF}"/>
              </a:ext>
            </a:extLst>
          </p:cNvPr>
          <p:cNvSpPr>
            <a:spLocks noGrp="1"/>
          </p:cNvSpPr>
          <p:nvPr>
            <p:ph type="title"/>
          </p:nvPr>
        </p:nvSpPr>
        <p:spPr>
          <a:xfrm>
            <a:off x="672671" y="524838"/>
            <a:ext cx="22453200" cy="971269"/>
          </a:xfrm>
        </p:spPr>
        <p:txBody>
          <a:bodyPr/>
          <a:lstStyle/>
          <a:p>
            <a:r>
              <a:rPr lang="en-GB" dirty="0"/>
              <a:t>Security concerns</a:t>
            </a:r>
          </a:p>
        </p:txBody>
      </p:sp>
      <p:sp>
        <p:nvSpPr>
          <p:cNvPr id="6" name="Text Placeholder 3">
            <a:extLst>
              <a:ext uri="{FF2B5EF4-FFF2-40B4-BE49-F238E27FC236}">
                <a16:creationId xmlns:a16="http://schemas.microsoft.com/office/drawing/2014/main" id="{D379DCAC-3F6D-4AD1-A779-C0B2B770B577}"/>
              </a:ext>
            </a:extLst>
          </p:cNvPr>
          <p:cNvSpPr>
            <a:spLocks noGrp="1"/>
          </p:cNvSpPr>
          <p:nvPr>
            <p:ph type="body" sz="quarter" idx="1"/>
          </p:nvPr>
        </p:nvSpPr>
        <p:spPr>
          <a:xfrm>
            <a:off x="645910" y="2837608"/>
            <a:ext cx="8252130" cy="6471619"/>
          </a:xfrm>
        </p:spPr>
        <p:txBody>
          <a:bodyPr/>
          <a:lstStyle/>
          <a:p>
            <a:pPr>
              <a:buFont typeface="Courier New" panose="02070309020205020404" pitchFamily="49" charset="0"/>
              <a:buChar char="o"/>
            </a:pPr>
            <a:r>
              <a:rPr lang="en-GB" sz="5400" dirty="0">
                <a:latin typeface="Arial" panose="020B0604020202020204" pitchFamily="34" charset="0"/>
                <a:cs typeface="Arial" panose="020B0604020202020204" pitchFamily="34" charset="0"/>
              </a:rPr>
              <a:t> Syncing contacts and calendars: off by default, but could be useful</a:t>
            </a: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marL="0" indent="0">
              <a:buNone/>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GB" sz="5400" dirty="0">
                <a:latin typeface="Arial" panose="020B0604020202020204" pitchFamily="34" charset="0"/>
                <a:cs typeface="Arial" panose="020B0604020202020204" pitchFamily="34" charset="0"/>
              </a:rPr>
              <a:t> Email addresses: inputting more of your email addresses makes you easier to find</a:t>
            </a:r>
          </a:p>
        </p:txBody>
      </p:sp>
      <p:pic>
        <p:nvPicPr>
          <p:cNvPr id="5" name="Picture 4">
            <a:extLst>
              <a:ext uri="{FF2B5EF4-FFF2-40B4-BE49-F238E27FC236}">
                <a16:creationId xmlns:a16="http://schemas.microsoft.com/office/drawing/2014/main" id="{09034C71-EE63-4736-8034-AC9529A42A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2544" y="2813545"/>
            <a:ext cx="14345546" cy="2571131"/>
          </a:xfrm>
          <a:prstGeom prst="rect">
            <a:avLst/>
          </a:prstGeom>
          <a:ln>
            <a:solidFill>
              <a:schemeClr val="tx1"/>
            </a:solidFill>
          </a:ln>
        </p:spPr>
      </p:pic>
      <p:pic>
        <p:nvPicPr>
          <p:cNvPr id="9" name="Picture 8">
            <a:extLst>
              <a:ext uri="{FF2B5EF4-FFF2-40B4-BE49-F238E27FC236}">
                <a16:creationId xmlns:a16="http://schemas.microsoft.com/office/drawing/2014/main" id="{591EC7B0-DE24-45EE-8491-ED89113FEB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2543" y="6858000"/>
            <a:ext cx="14318785" cy="2571131"/>
          </a:xfrm>
          <a:prstGeom prst="rect">
            <a:avLst/>
          </a:prstGeom>
          <a:ln>
            <a:solidFill>
              <a:schemeClr val="tx1"/>
            </a:solidFill>
          </a:ln>
        </p:spPr>
      </p:pic>
    </p:spTree>
    <p:extLst>
      <p:ext uri="{BB962C8B-B14F-4D97-AF65-F5344CB8AC3E}">
        <p14:creationId xmlns:p14="http://schemas.microsoft.com/office/powerpoint/2010/main" val="246247511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B6D639-92B2-4763-8D68-A144110035AF}"/>
              </a:ext>
            </a:extLst>
          </p:cNvPr>
          <p:cNvSpPr>
            <a:spLocks noGrp="1"/>
          </p:cNvSpPr>
          <p:nvPr>
            <p:ph type="title"/>
          </p:nvPr>
        </p:nvSpPr>
        <p:spPr>
          <a:xfrm>
            <a:off x="672671" y="524838"/>
            <a:ext cx="22453200" cy="971269"/>
          </a:xfrm>
        </p:spPr>
        <p:txBody>
          <a:bodyPr/>
          <a:lstStyle/>
          <a:p>
            <a:r>
              <a:rPr lang="en-GB" dirty="0"/>
              <a:t>Privacy concerns</a:t>
            </a:r>
          </a:p>
        </p:txBody>
      </p:sp>
      <p:sp>
        <p:nvSpPr>
          <p:cNvPr id="13" name="Text Placeholder 3">
            <a:extLst>
              <a:ext uri="{FF2B5EF4-FFF2-40B4-BE49-F238E27FC236}">
                <a16:creationId xmlns:a16="http://schemas.microsoft.com/office/drawing/2014/main" id="{D793695F-2DDB-4364-BDB5-DC84F21602CA}"/>
              </a:ext>
            </a:extLst>
          </p:cNvPr>
          <p:cNvSpPr>
            <a:spLocks noGrp="1"/>
          </p:cNvSpPr>
          <p:nvPr>
            <p:ph type="body" sz="quarter" idx="1"/>
          </p:nvPr>
        </p:nvSpPr>
        <p:spPr>
          <a:xfrm>
            <a:off x="672671" y="2848388"/>
            <a:ext cx="23018602" cy="6995631"/>
          </a:xfrm>
        </p:spPr>
        <p:txBody>
          <a:bodyPr/>
          <a:lstStyle/>
          <a:p>
            <a:pPr>
              <a:buFont typeface="Courier New" panose="02070309020205020404" pitchFamily="49" charset="0"/>
              <a:buChar char="o"/>
            </a:pPr>
            <a:r>
              <a:rPr lang="en-GB" sz="5400" dirty="0">
                <a:latin typeface="Arial" panose="020B0604020202020204" pitchFamily="34" charset="0"/>
                <a:cs typeface="Arial" panose="020B0604020202020204" pitchFamily="34" charset="0"/>
              </a:rPr>
              <a:t> Some of you may be concerned about having a publicly available profile</a:t>
            </a: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GB" sz="5400" dirty="0">
                <a:latin typeface="Arial" panose="020B0604020202020204" pitchFamily="34" charset="0"/>
                <a:cs typeface="Arial" panose="020B0604020202020204" pitchFamily="34" charset="0"/>
              </a:rPr>
              <a:t> There are many privacy settings that you could use if this lowers the barriers to you getting started with LinkedIn</a:t>
            </a: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GB" sz="5400" dirty="0">
                <a:latin typeface="Arial" panose="020B0604020202020204" pitchFamily="34" charset="0"/>
                <a:cs typeface="Arial" panose="020B0604020202020204" pitchFamily="34" charset="0"/>
              </a:rPr>
              <a:t> But you need to remember what the point of LinkedIn is in the first place</a:t>
            </a: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GB" sz="5400" dirty="0">
                <a:latin typeface="Arial" panose="020B0604020202020204" pitchFamily="34" charset="0"/>
                <a:cs typeface="Arial" panose="020B0604020202020204" pitchFamily="34" charset="0"/>
              </a:rPr>
              <a:t> Consider loosening privacy settings as you get more comfortable. You can still toggle them on and off depending on circumstances</a:t>
            </a:r>
          </a:p>
          <a:p>
            <a:pPr marL="0" indent="0">
              <a:buNone/>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905965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B6D639-92B2-4763-8D68-A144110035AF}"/>
              </a:ext>
            </a:extLst>
          </p:cNvPr>
          <p:cNvSpPr>
            <a:spLocks noGrp="1"/>
          </p:cNvSpPr>
          <p:nvPr>
            <p:ph type="title"/>
          </p:nvPr>
        </p:nvSpPr>
        <p:spPr>
          <a:xfrm>
            <a:off x="672671" y="524838"/>
            <a:ext cx="22453200" cy="971269"/>
          </a:xfrm>
        </p:spPr>
        <p:txBody>
          <a:bodyPr/>
          <a:lstStyle/>
          <a:p>
            <a:r>
              <a:rPr lang="en-GB" dirty="0"/>
              <a:t>Privacy concerns: changing your visibility</a:t>
            </a:r>
          </a:p>
        </p:txBody>
      </p:sp>
      <p:pic>
        <p:nvPicPr>
          <p:cNvPr id="5" name="Picture 4">
            <a:extLst>
              <a:ext uri="{FF2B5EF4-FFF2-40B4-BE49-F238E27FC236}">
                <a16:creationId xmlns:a16="http://schemas.microsoft.com/office/drawing/2014/main" id="{1E979A33-2E9D-4458-B13F-F18CDC63B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96" y="3389319"/>
            <a:ext cx="13568446" cy="3781502"/>
          </a:xfrm>
          <a:prstGeom prst="rect">
            <a:avLst/>
          </a:prstGeom>
          <a:ln>
            <a:solidFill>
              <a:schemeClr val="tx1"/>
            </a:solidFill>
          </a:ln>
        </p:spPr>
      </p:pic>
      <p:pic>
        <p:nvPicPr>
          <p:cNvPr id="8" name="Picture 7">
            <a:extLst>
              <a:ext uri="{FF2B5EF4-FFF2-40B4-BE49-F238E27FC236}">
                <a16:creationId xmlns:a16="http://schemas.microsoft.com/office/drawing/2014/main" id="{15267CD3-2646-4BF5-A0DB-461340AD93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82170" y="2289707"/>
            <a:ext cx="9282095" cy="6637725"/>
          </a:xfrm>
          <a:prstGeom prst="rect">
            <a:avLst/>
          </a:prstGeom>
          <a:ln>
            <a:solidFill>
              <a:schemeClr val="tx1"/>
            </a:solidFill>
          </a:ln>
        </p:spPr>
      </p:pic>
      <p:sp>
        <p:nvSpPr>
          <p:cNvPr id="10" name="Arrow: Right 9">
            <a:extLst>
              <a:ext uri="{FF2B5EF4-FFF2-40B4-BE49-F238E27FC236}">
                <a16:creationId xmlns:a16="http://schemas.microsoft.com/office/drawing/2014/main" id="{5A6900D4-2B4A-42BD-9EEB-62819CA34CB8}"/>
              </a:ext>
            </a:extLst>
          </p:cNvPr>
          <p:cNvSpPr/>
          <p:nvPr/>
        </p:nvSpPr>
        <p:spPr>
          <a:xfrm rot="9226777">
            <a:off x="13451308" y="3910084"/>
            <a:ext cx="842210" cy="564257"/>
          </a:xfrm>
          <a:prstGeom prst="rightArrow">
            <a:avLst/>
          </a:prstGeom>
          <a:solidFill>
            <a:srgbClr val="33CC3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TextBox 8">
            <a:extLst>
              <a:ext uri="{FF2B5EF4-FFF2-40B4-BE49-F238E27FC236}">
                <a16:creationId xmlns:a16="http://schemas.microsoft.com/office/drawing/2014/main" id="{457F8360-6FCB-4B41-8407-AA70210D9FDF}"/>
              </a:ext>
            </a:extLst>
          </p:cNvPr>
          <p:cNvSpPr txBox="1"/>
          <p:nvPr/>
        </p:nvSpPr>
        <p:spPr>
          <a:xfrm>
            <a:off x="467074" y="7901510"/>
            <a:ext cx="1274239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6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Activating private mode in LinkedIn</a:t>
            </a:r>
          </a:p>
        </p:txBody>
      </p:sp>
      <p:sp>
        <p:nvSpPr>
          <p:cNvPr id="14" name="Text Placeholder 3">
            <a:extLst>
              <a:ext uri="{FF2B5EF4-FFF2-40B4-BE49-F238E27FC236}">
                <a16:creationId xmlns:a16="http://schemas.microsoft.com/office/drawing/2014/main" id="{61A978B6-47D9-450D-B27E-DB02CA9A392D}"/>
              </a:ext>
            </a:extLst>
          </p:cNvPr>
          <p:cNvSpPr>
            <a:spLocks noGrp="1"/>
          </p:cNvSpPr>
          <p:nvPr>
            <p:ph type="body" sz="quarter" idx="1"/>
          </p:nvPr>
        </p:nvSpPr>
        <p:spPr>
          <a:xfrm>
            <a:off x="672671" y="9267109"/>
            <a:ext cx="22991594" cy="1560065"/>
          </a:xfrm>
        </p:spPr>
        <p:txBody>
          <a:bodyPr/>
          <a:lstStyle/>
          <a:p>
            <a:pPr>
              <a:buFont typeface="Courier New" panose="02070309020205020404" pitchFamily="49" charset="0"/>
              <a:buChar char="o"/>
            </a:pPr>
            <a:r>
              <a:rPr lang="en-GB" sz="5400" dirty="0">
                <a:latin typeface="Arial" panose="020B0604020202020204" pitchFamily="34" charset="0"/>
                <a:cs typeface="Arial" panose="020B0604020202020204" pitchFamily="34" charset="0"/>
              </a:rPr>
              <a:t> They can’t see that you have browsed their profile, but you also can’t see who has viewed your profile </a:t>
            </a:r>
          </a:p>
          <a:p>
            <a:pPr marL="0" indent="0">
              <a:buNone/>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786113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B6D639-92B2-4763-8D68-A144110035AF}"/>
              </a:ext>
            </a:extLst>
          </p:cNvPr>
          <p:cNvSpPr>
            <a:spLocks noGrp="1"/>
          </p:cNvSpPr>
          <p:nvPr>
            <p:ph type="title"/>
          </p:nvPr>
        </p:nvSpPr>
        <p:spPr>
          <a:xfrm>
            <a:off x="672671" y="524838"/>
            <a:ext cx="22453200" cy="971269"/>
          </a:xfrm>
        </p:spPr>
        <p:txBody>
          <a:bodyPr/>
          <a:lstStyle/>
          <a:p>
            <a:r>
              <a:rPr lang="en-GB" dirty="0"/>
              <a:t>Privacy concerns: Edit your public profile</a:t>
            </a:r>
          </a:p>
        </p:txBody>
      </p:sp>
      <p:sp>
        <p:nvSpPr>
          <p:cNvPr id="9" name="TextBox 8">
            <a:extLst>
              <a:ext uri="{FF2B5EF4-FFF2-40B4-BE49-F238E27FC236}">
                <a16:creationId xmlns:a16="http://schemas.microsoft.com/office/drawing/2014/main" id="{457F8360-6FCB-4B41-8407-AA70210D9FDF}"/>
              </a:ext>
            </a:extLst>
          </p:cNvPr>
          <p:cNvSpPr txBox="1"/>
          <p:nvPr/>
        </p:nvSpPr>
        <p:spPr>
          <a:xfrm>
            <a:off x="1031752" y="7742747"/>
            <a:ext cx="15423715"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6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Control who sees your profile and what they can see when they are not signed in. Can toggle these on and off</a:t>
            </a:r>
          </a:p>
        </p:txBody>
      </p:sp>
      <p:pic>
        <p:nvPicPr>
          <p:cNvPr id="11" name="Picture 10">
            <a:extLst>
              <a:ext uri="{FF2B5EF4-FFF2-40B4-BE49-F238E27FC236}">
                <a16:creationId xmlns:a16="http://schemas.microsoft.com/office/drawing/2014/main" id="{2D98F625-CB68-4D66-B9BC-C748C29FC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325" y="3067876"/>
            <a:ext cx="13568446" cy="3781502"/>
          </a:xfrm>
          <a:prstGeom prst="rect">
            <a:avLst/>
          </a:prstGeom>
          <a:ln>
            <a:solidFill>
              <a:schemeClr val="tx1"/>
            </a:solidFill>
          </a:ln>
        </p:spPr>
      </p:pic>
      <p:sp>
        <p:nvSpPr>
          <p:cNvPr id="10" name="Arrow: Right 9">
            <a:extLst>
              <a:ext uri="{FF2B5EF4-FFF2-40B4-BE49-F238E27FC236}">
                <a16:creationId xmlns:a16="http://schemas.microsoft.com/office/drawing/2014/main" id="{5A6900D4-2B4A-42BD-9EEB-62819CA34CB8}"/>
              </a:ext>
            </a:extLst>
          </p:cNvPr>
          <p:cNvSpPr/>
          <p:nvPr/>
        </p:nvSpPr>
        <p:spPr>
          <a:xfrm rot="9226777">
            <a:off x="14691337" y="4237345"/>
            <a:ext cx="842210" cy="564257"/>
          </a:xfrm>
          <a:prstGeom prst="rightArrow">
            <a:avLst/>
          </a:prstGeom>
          <a:solidFill>
            <a:srgbClr val="33CC3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Picture 2">
            <a:extLst>
              <a:ext uri="{FF2B5EF4-FFF2-40B4-BE49-F238E27FC236}">
                <a16:creationId xmlns:a16="http://schemas.microsoft.com/office/drawing/2014/main" id="{87008D34-467C-4AD2-ADC4-91A65BE563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14548" y="1496107"/>
            <a:ext cx="5650036" cy="8901689"/>
          </a:xfrm>
          <a:prstGeom prst="rect">
            <a:avLst/>
          </a:prstGeom>
          <a:ln>
            <a:solidFill>
              <a:schemeClr val="tx1"/>
            </a:solidFill>
          </a:ln>
        </p:spPr>
      </p:pic>
    </p:spTree>
    <p:extLst>
      <p:ext uri="{BB962C8B-B14F-4D97-AF65-F5344CB8AC3E}">
        <p14:creationId xmlns:p14="http://schemas.microsoft.com/office/powerpoint/2010/main" val="115107441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B6D639-92B2-4763-8D68-A144110035AF}"/>
              </a:ext>
            </a:extLst>
          </p:cNvPr>
          <p:cNvSpPr>
            <a:spLocks noGrp="1"/>
          </p:cNvSpPr>
          <p:nvPr>
            <p:ph type="title"/>
          </p:nvPr>
        </p:nvSpPr>
        <p:spPr>
          <a:xfrm>
            <a:off x="672671" y="524838"/>
            <a:ext cx="22453200" cy="971269"/>
          </a:xfrm>
        </p:spPr>
        <p:txBody>
          <a:bodyPr/>
          <a:lstStyle/>
          <a:p>
            <a:r>
              <a:rPr lang="en-GB" dirty="0"/>
              <a:t>Privacy concerns: Connections</a:t>
            </a:r>
          </a:p>
        </p:txBody>
      </p:sp>
      <p:sp>
        <p:nvSpPr>
          <p:cNvPr id="9" name="TextBox 8">
            <a:extLst>
              <a:ext uri="{FF2B5EF4-FFF2-40B4-BE49-F238E27FC236}">
                <a16:creationId xmlns:a16="http://schemas.microsoft.com/office/drawing/2014/main" id="{457F8360-6FCB-4B41-8407-AA70210D9FDF}"/>
              </a:ext>
            </a:extLst>
          </p:cNvPr>
          <p:cNvSpPr txBox="1"/>
          <p:nvPr/>
        </p:nvSpPr>
        <p:spPr>
          <a:xfrm>
            <a:off x="1495331" y="7525546"/>
            <a:ext cx="21630540"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GB" sz="6000" b="0" dirty="0">
                <a:latin typeface="Arial" panose="020B0604020202020204" pitchFamily="34" charset="0"/>
                <a:cs typeface="Arial" panose="020B0604020202020204" pitchFamily="34" charset="0"/>
              </a:rPr>
              <a:t>Can toggle on and off to allow your connections to see your list of connections. Generally not an issue, but may not wish to share client list with competitors, for instance </a:t>
            </a:r>
            <a:endParaRPr kumimoji="0" lang="en-GB" sz="6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pic>
        <p:nvPicPr>
          <p:cNvPr id="11" name="Picture 10">
            <a:extLst>
              <a:ext uri="{FF2B5EF4-FFF2-40B4-BE49-F238E27FC236}">
                <a16:creationId xmlns:a16="http://schemas.microsoft.com/office/drawing/2014/main" id="{2D98F625-CB68-4D66-B9BC-C748C29FC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325" y="3067876"/>
            <a:ext cx="13568446" cy="3781502"/>
          </a:xfrm>
          <a:prstGeom prst="rect">
            <a:avLst/>
          </a:prstGeom>
          <a:ln>
            <a:solidFill>
              <a:schemeClr val="tx1"/>
            </a:solidFill>
          </a:ln>
        </p:spPr>
      </p:pic>
      <p:sp>
        <p:nvSpPr>
          <p:cNvPr id="10" name="Arrow: Right 9">
            <a:extLst>
              <a:ext uri="{FF2B5EF4-FFF2-40B4-BE49-F238E27FC236}">
                <a16:creationId xmlns:a16="http://schemas.microsoft.com/office/drawing/2014/main" id="{5A6900D4-2B4A-42BD-9EEB-62819CA34CB8}"/>
              </a:ext>
            </a:extLst>
          </p:cNvPr>
          <p:cNvSpPr/>
          <p:nvPr/>
        </p:nvSpPr>
        <p:spPr>
          <a:xfrm rot="9226777">
            <a:off x="14693320" y="5473022"/>
            <a:ext cx="842210" cy="564257"/>
          </a:xfrm>
          <a:prstGeom prst="rightArrow">
            <a:avLst/>
          </a:prstGeom>
          <a:solidFill>
            <a:srgbClr val="33CC3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4" name="Picture 3">
            <a:extLst>
              <a:ext uri="{FF2B5EF4-FFF2-40B4-BE49-F238E27FC236}">
                <a16:creationId xmlns:a16="http://schemas.microsoft.com/office/drawing/2014/main" id="{F7250706-9D65-47FE-8A74-222772DD49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16851" y="3044550"/>
            <a:ext cx="8116027" cy="3781502"/>
          </a:xfrm>
          <a:prstGeom prst="rect">
            <a:avLst/>
          </a:prstGeom>
          <a:ln>
            <a:solidFill>
              <a:schemeClr val="tx1"/>
            </a:solidFill>
          </a:ln>
        </p:spPr>
      </p:pic>
    </p:spTree>
    <p:extLst>
      <p:ext uri="{BB962C8B-B14F-4D97-AF65-F5344CB8AC3E}">
        <p14:creationId xmlns:p14="http://schemas.microsoft.com/office/powerpoint/2010/main" val="352672460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4C096-5FEC-4A64-AB21-D15F761F0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904" y="1160585"/>
            <a:ext cx="8749968" cy="1329821"/>
          </a:xfrm>
          <a:prstGeom prst="rect">
            <a:avLst/>
          </a:prstGeom>
        </p:spPr>
      </p:pic>
      <p:pic>
        <p:nvPicPr>
          <p:cNvPr id="9" name="Picture 8">
            <a:extLst>
              <a:ext uri="{FF2B5EF4-FFF2-40B4-BE49-F238E27FC236}">
                <a16:creationId xmlns:a16="http://schemas.microsoft.com/office/drawing/2014/main" id="{6D4F65DF-FA0E-4D67-8583-05250ACF0653}"/>
              </a:ext>
            </a:extLst>
          </p:cNvPr>
          <p:cNvPicPr>
            <a:picLocks noChangeAspect="1"/>
          </p:cNvPicPr>
          <p:nvPr/>
        </p:nvPicPr>
        <p:blipFill>
          <a:blip r:embed="rId4"/>
          <a:stretch>
            <a:fillRect/>
          </a:stretch>
        </p:blipFill>
        <p:spPr>
          <a:xfrm>
            <a:off x="18040561" y="0"/>
            <a:ext cx="5933690" cy="2854180"/>
          </a:xfrm>
          <a:prstGeom prst="rect">
            <a:avLst/>
          </a:prstGeom>
        </p:spPr>
      </p:pic>
      <p:sp>
        <p:nvSpPr>
          <p:cNvPr id="13" name="TextBox 12">
            <a:extLst>
              <a:ext uri="{FF2B5EF4-FFF2-40B4-BE49-F238E27FC236}">
                <a16:creationId xmlns:a16="http://schemas.microsoft.com/office/drawing/2014/main" id="{8D74006E-F178-47A3-88CF-98B6E167755D}"/>
              </a:ext>
            </a:extLst>
          </p:cNvPr>
          <p:cNvSpPr txBox="1"/>
          <p:nvPr/>
        </p:nvSpPr>
        <p:spPr>
          <a:xfrm>
            <a:off x="989904" y="4346820"/>
            <a:ext cx="21979824" cy="2246769"/>
          </a:xfrm>
          <a:prstGeom prst="rect">
            <a:avLst/>
          </a:prstGeom>
          <a:noFill/>
        </p:spPr>
        <p:txBody>
          <a:bodyPr wrap="square" rtlCol="0">
            <a:spAutoFit/>
          </a:bodyPr>
          <a:lstStyle/>
          <a:p>
            <a:pPr algn="l"/>
            <a:r>
              <a:rPr lang="en-GB" sz="8000" dirty="0">
                <a:latin typeface="Arial" panose="020B0604020202020204" pitchFamily="34" charset="0"/>
                <a:cs typeface="Arial" panose="020B0604020202020204" pitchFamily="34" charset="0"/>
              </a:rPr>
              <a:t>Overcoming barriers to using LinkedIn</a:t>
            </a:r>
          </a:p>
          <a:p>
            <a:pPr algn="l"/>
            <a:r>
              <a:rPr lang="en-GB" sz="6000" b="0" dirty="0">
                <a:latin typeface="Arial" panose="020B0604020202020204" pitchFamily="34" charset="0"/>
                <a:cs typeface="Arial" panose="020B0604020202020204" pitchFamily="34" charset="0"/>
              </a:rPr>
              <a:t>What’s stopping you from engaging?</a:t>
            </a:r>
          </a:p>
        </p:txBody>
      </p:sp>
      <p:pic>
        <p:nvPicPr>
          <p:cNvPr id="3" name="Picture 2">
            <a:extLst>
              <a:ext uri="{FF2B5EF4-FFF2-40B4-BE49-F238E27FC236}">
                <a16:creationId xmlns:a16="http://schemas.microsoft.com/office/drawing/2014/main" id="{F4B8570E-0E8B-4A30-BCF9-5368B50BA1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5513" y="10980977"/>
            <a:ext cx="20472973" cy="2343364"/>
          </a:xfrm>
          <a:prstGeom prst="rect">
            <a:avLst/>
          </a:prstGeom>
        </p:spPr>
      </p:pic>
      <p:sp>
        <p:nvSpPr>
          <p:cNvPr id="6" name="TextBox 5">
            <a:extLst>
              <a:ext uri="{FF2B5EF4-FFF2-40B4-BE49-F238E27FC236}">
                <a16:creationId xmlns:a16="http://schemas.microsoft.com/office/drawing/2014/main" id="{137C7123-DFE8-4396-977C-94C232153CA9}"/>
              </a:ext>
            </a:extLst>
          </p:cNvPr>
          <p:cNvSpPr txBox="1"/>
          <p:nvPr/>
        </p:nvSpPr>
        <p:spPr>
          <a:xfrm>
            <a:off x="989904" y="7681572"/>
            <a:ext cx="10050012" cy="1815882"/>
          </a:xfrm>
          <a:prstGeom prst="rect">
            <a:avLst/>
          </a:prstGeom>
          <a:noFill/>
        </p:spPr>
        <p:txBody>
          <a:bodyPr wrap="square" rtlCol="0">
            <a:spAutoFit/>
          </a:bodyPr>
          <a:lstStyle/>
          <a:p>
            <a:pPr algn="l"/>
            <a:r>
              <a:rPr lang="en-GB" sz="5600" dirty="0" err="1">
                <a:latin typeface="Arial" panose="020B0604020202020204" pitchFamily="34" charset="0"/>
                <a:cs typeface="Arial" panose="020B0604020202020204" pitchFamily="34" charset="0"/>
              </a:rPr>
              <a:t>Dr.</a:t>
            </a:r>
            <a:r>
              <a:rPr lang="en-GB" sz="5600" dirty="0">
                <a:latin typeface="Arial" panose="020B0604020202020204" pitchFamily="34" charset="0"/>
                <a:cs typeface="Arial" panose="020B0604020202020204" pitchFamily="34" charset="0"/>
              </a:rPr>
              <a:t> Eamon Dubaissi</a:t>
            </a:r>
          </a:p>
          <a:p>
            <a:pPr algn="l"/>
            <a:r>
              <a:rPr lang="en-GB" sz="5600" b="0" dirty="0">
                <a:latin typeface="Arial" panose="020B0604020202020204" pitchFamily="34" charset="0"/>
                <a:cs typeface="Arial" panose="020B0604020202020204" pitchFamily="34" charset="0"/>
              </a:rPr>
              <a:t>Research Staff Developer</a:t>
            </a:r>
          </a:p>
        </p:txBody>
      </p:sp>
    </p:spTree>
    <p:extLst>
      <p:ext uri="{BB962C8B-B14F-4D97-AF65-F5344CB8AC3E}">
        <p14:creationId xmlns:p14="http://schemas.microsoft.com/office/powerpoint/2010/main" val="1154678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B6D639-92B2-4763-8D68-A144110035AF}"/>
              </a:ext>
            </a:extLst>
          </p:cNvPr>
          <p:cNvSpPr>
            <a:spLocks noGrp="1"/>
          </p:cNvSpPr>
          <p:nvPr>
            <p:ph type="title"/>
          </p:nvPr>
        </p:nvSpPr>
        <p:spPr>
          <a:xfrm>
            <a:off x="672671" y="524838"/>
            <a:ext cx="22453200" cy="971269"/>
          </a:xfrm>
        </p:spPr>
        <p:txBody>
          <a:bodyPr/>
          <a:lstStyle/>
          <a:p>
            <a:r>
              <a:rPr lang="en-GB" dirty="0"/>
              <a:t>Privacy concerns: Share profile updates</a:t>
            </a:r>
          </a:p>
        </p:txBody>
      </p:sp>
      <p:sp>
        <p:nvSpPr>
          <p:cNvPr id="9" name="TextBox 8">
            <a:extLst>
              <a:ext uri="{FF2B5EF4-FFF2-40B4-BE49-F238E27FC236}">
                <a16:creationId xmlns:a16="http://schemas.microsoft.com/office/drawing/2014/main" id="{457F8360-6FCB-4B41-8407-AA70210D9FDF}"/>
              </a:ext>
            </a:extLst>
          </p:cNvPr>
          <p:cNvSpPr txBox="1"/>
          <p:nvPr/>
        </p:nvSpPr>
        <p:spPr>
          <a:xfrm>
            <a:off x="672671" y="7819600"/>
            <a:ext cx="22736432"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GB" sz="6000" b="0" dirty="0">
                <a:latin typeface="Arial" panose="020B0604020202020204" pitchFamily="34" charset="0"/>
                <a:cs typeface="Arial" panose="020B0604020202020204" pitchFamily="34" charset="0"/>
              </a:rPr>
              <a:t>Can switch this off so that your connections don’t see every small change that you make. But it may be useful to have this on if you get promoted or change job</a:t>
            </a:r>
            <a:endParaRPr kumimoji="0" lang="en-GB" sz="6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pic>
        <p:nvPicPr>
          <p:cNvPr id="3" name="Picture 2">
            <a:extLst>
              <a:ext uri="{FF2B5EF4-FFF2-40B4-BE49-F238E27FC236}">
                <a16:creationId xmlns:a16="http://schemas.microsoft.com/office/drawing/2014/main" id="{81D5FAAD-B0D3-4CEF-9C53-970B8383F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384" y="2392647"/>
            <a:ext cx="20013232" cy="4712488"/>
          </a:xfrm>
          <a:prstGeom prst="rect">
            <a:avLst/>
          </a:prstGeom>
          <a:ln>
            <a:solidFill>
              <a:schemeClr val="tx1"/>
            </a:solidFill>
          </a:ln>
        </p:spPr>
      </p:pic>
      <p:sp>
        <p:nvSpPr>
          <p:cNvPr id="10" name="Arrow: Right 9">
            <a:extLst>
              <a:ext uri="{FF2B5EF4-FFF2-40B4-BE49-F238E27FC236}">
                <a16:creationId xmlns:a16="http://schemas.microsoft.com/office/drawing/2014/main" id="{5A6900D4-2B4A-42BD-9EEB-62819CA34CB8}"/>
              </a:ext>
            </a:extLst>
          </p:cNvPr>
          <p:cNvSpPr/>
          <p:nvPr/>
        </p:nvSpPr>
        <p:spPr>
          <a:xfrm rot="9226777">
            <a:off x="21563677" y="6136718"/>
            <a:ext cx="842210" cy="564257"/>
          </a:xfrm>
          <a:prstGeom prst="rightArrow">
            <a:avLst/>
          </a:prstGeom>
          <a:solidFill>
            <a:srgbClr val="33CC3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95034985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B6D639-92B2-4763-8D68-A144110035AF}"/>
              </a:ext>
            </a:extLst>
          </p:cNvPr>
          <p:cNvSpPr>
            <a:spLocks noGrp="1"/>
          </p:cNvSpPr>
          <p:nvPr>
            <p:ph type="title"/>
          </p:nvPr>
        </p:nvSpPr>
        <p:spPr>
          <a:xfrm>
            <a:off x="762995" y="551492"/>
            <a:ext cx="22453200" cy="971269"/>
          </a:xfrm>
        </p:spPr>
        <p:txBody>
          <a:bodyPr/>
          <a:lstStyle/>
          <a:p>
            <a:r>
              <a:rPr lang="en-GB" dirty="0"/>
              <a:t>A note about LinkedIn Premium and privacy</a:t>
            </a:r>
          </a:p>
        </p:txBody>
      </p:sp>
      <p:sp>
        <p:nvSpPr>
          <p:cNvPr id="8" name="Text Placeholder 3">
            <a:extLst>
              <a:ext uri="{FF2B5EF4-FFF2-40B4-BE49-F238E27FC236}">
                <a16:creationId xmlns:a16="http://schemas.microsoft.com/office/drawing/2014/main" id="{D7D7367A-04E3-45E2-A1EE-E2B9411A7C87}"/>
              </a:ext>
            </a:extLst>
          </p:cNvPr>
          <p:cNvSpPr>
            <a:spLocks noGrp="1"/>
          </p:cNvSpPr>
          <p:nvPr>
            <p:ph type="body" sz="quarter" idx="1"/>
          </p:nvPr>
        </p:nvSpPr>
        <p:spPr>
          <a:xfrm>
            <a:off x="672671" y="2439314"/>
            <a:ext cx="23018602" cy="6995631"/>
          </a:xfrm>
        </p:spPr>
        <p:txBody>
          <a:bodyPr/>
          <a:lstStyle/>
          <a:p>
            <a:pPr lvl="0">
              <a:lnSpc>
                <a:spcPct val="107000"/>
              </a:lnSpc>
              <a:spcAft>
                <a:spcPts val="800"/>
              </a:spcAft>
              <a:buFont typeface="Courier New" panose="02070309020205020404" pitchFamily="49" charset="0"/>
              <a:buChar char="o"/>
            </a:pPr>
            <a:r>
              <a:rPr lang="en-GB" sz="5400" dirty="0">
                <a:latin typeface="Arial" panose="020B0604020202020204" pitchFamily="34" charset="0"/>
                <a:cs typeface="Arial" panose="020B0604020202020204" pitchFamily="34" charset="0"/>
              </a:rPr>
              <a:t> </a:t>
            </a:r>
            <a:r>
              <a:rPr lang="en-GB" sz="5400" dirty="0">
                <a:solidFill>
                  <a:srgbClr val="1D1E22"/>
                </a:solidFill>
                <a:latin typeface="Arial" panose="020B0604020202020204" pitchFamily="34" charset="0"/>
                <a:ea typeface="Calibri" panose="020F0502020204030204" pitchFamily="34" charset="0"/>
                <a:cs typeface="Arial" panose="020B0604020202020204" pitchFamily="34" charset="0"/>
              </a:rPr>
              <a:t>If you have LinkedIn Premium, you will still be able to see your profile viewing history in private mode, even while hiding your own profile viewing activities from others </a:t>
            </a:r>
          </a:p>
          <a:p>
            <a:pPr lvl="0">
              <a:lnSpc>
                <a:spcPct val="107000"/>
              </a:lnSpc>
              <a:spcAft>
                <a:spcPts val="800"/>
              </a:spcAft>
              <a:buFont typeface="Courier New" panose="02070309020205020404" pitchFamily="49" charset="0"/>
              <a:buChar char="o"/>
            </a:pPr>
            <a:endParaRPr lang="en-GB" sz="5400" dirty="0">
              <a:solidFill>
                <a:srgbClr val="1D1E22"/>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800"/>
              </a:spcAft>
              <a:buFont typeface="Courier New" panose="02070309020205020404" pitchFamily="49" charset="0"/>
              <a:buChar char="o"/>
            </a:pPr>
            <a:r>
              <a:rPr lang="en-GB" sz="5400" dirty="0">
                <a:solidFill>
                  <a:srgbClr val="1D1E22"/>
                </a:solidFill>
                <a:latin typeface="Arial" panose="020B0604020202020204" pitchFamily="34" charset="0"/>
                <a:ea typeface="Calibri" panose="020F0502020204030204" pitchFamily="34" charset="0"/>
                <a:cs typeface="Arial" panose="020B0604020202020204" pitchFamily="34" charset="0"/>
              </a:rPr>
              <a:t> Can see who has viewed your profile in the last 90 days.</a:t>
            </a:r>
          </a:p>
          <a:p>
            <a:pPr lvl="0">
              <a:lnSpc>
                <a:spcPct val="107000"/>
              </a:lnSpc>
              <a:spcAft>
                <a:spcPts val="800"/>
              </a:spcAft>
              <a:buFont typeface="Courier New" panose="02070309020205020404" pitchFamily="49" charset="0"/>
              <a:buChar char="o"/>
            </a:pPr>
            <a:endParaRPr lang="en-GB" sz="5400" dirty="0">
              <a:solidFill>
                <a:srgbClr val="1D1E22"/>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800"/>
              </a:spcAft>
              <a:buFont typeface="Courier New" panose="02070309020205020404" pitchFamily="49" charset="0"/>
              <a:buChar char="o"/>
            </a:pPr>
            <a:r>
              <a:rPr lang="en-GB" sz="5400" dirty="0">
                <a:solidFill>
                  <a:srgbClr val="1D1E22"/>
                </a:solidFill>
                <a:latin typeface="Arial" panose="020B0604020202020204" pitchFamily="34" charset="0"/>
                <a:ea typeface="Calibri" panose="020F0502020204030204" pitchFamily="34" charset="0"/>
                <a:cs typeface="Arial" panose="020B0604020202020204" pitchFamily="34" charset="0"/>
              </a:rPr>
              <a:t> Caveat is that if someone views your profile in private mode, it will not show up in your profile viewing history.</a:t>
            </a: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20393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B6D639-92B2-4763-8D68-A144110035AF}"/>
              </a:ext>
            </a:extLst>
          </p:cNvPr>
          <p:cNvSpPr>
            <a:spLocks noGrp="1"/>
          </p:cNvSpPr>
          <p:nvPr>
            <p:ph type="title"/>
          </p:nvPr>
        </p:nvSpPr>
        <p:spPr>
          <a:xfrm>
            <a:off x="575958" y="406819"/>
            <a:ext cx="22453200" cy="971269"/>
          </a:xfrm>
        </p:spPr>
        <p:txBody>
          <a:bodyPr/>
          <a:lstStyle/>
          <a:p>
            <a:r>
              <a:rPr lang="en-GB" dirty="0"/>
              <a:t>Open to work function</a:t>
            </a:r>
          </a:p>
        </p:txBody>
      </p:sp>
      <p:sp>
        <p:nvSpPr>
          <p:cNvPr id="6" name="Text Placeholder 3">
            <a:extLst>
              <a:ext uri="{FF2B5EF4-FFF2-40B4-BE49-F238E27FC236}">
                <a16:creationId xmlns:a16="http://schemas.microsoft.com/office/drawing/2014/main" id="{524448D0-D7B3-4887-BE4A-4A381A8AD42D}"/>
              </a:ext>
            </a:extLst>
          </p:cNvPr>
          <p:cNvSpPr>
            <a:spLocks noGrp="1"/>
          </p:cNvSpPr>
          <p:nvPr>
            <p:ph type="body" sz="quarter" idx="1"/>
          </p:nvPr>
        </p:nvSpPr>
        <p:spPr>
          <a:xfrm>
            <a:off x="1309126" y="8634135"/>
            <a:ext cx="22218139" cy="1891433"/>
          </a:xfrm>
        </p:spPr>
        <p:txBody>
          <a:bodyPr/>
          <a:lstStyle/>
          <a:p>
            <a:pPr>
              <a:lnSpc>
                <a:spcPct val="107000"/>
              </a:lnSpc>
              <a:spcAft>
                <a:spcPts val="800"/>
              </a:spcAft>
              <a:buFont typeface="Courier New" panose="02070309020205020404" pitchFamily="49" charset="0"/>
              <a:buChar char="o"/>
            </a:pPr>
            <a:r>
              <a:rPr lang="en-GB" sz="5400" dirty="0">
                <a:latin typeface="Arial" panose="020B0604020202020204" pitchFamily="34" charset="0"/>
                <a:cs typeface="Arial" panose="020B0604020202020204" pitchFamily="34" charset="0"/>
              </a:rPr>
              <a:t> </a:t>
            </a:r>
            <a:r>
              <a:rPr lang="en-GB" sz="5400" dirty="0">
                <a:solidFill>
                  <a:srgbClr val="1D1E22"/>
                </a:solidFill>
                <a:latin typeface="Roboto" panose="02000000000000000000" pitchFamily="2" charset="0"/>
                <a:ea typeface="Calibri" panose="020F0502020204030204" pitchFamily="34" charset="0"/>
                <a:cs typeface="Times New Roman" panose="02020603050405020304" pitchFamily="18" charset="0"/>
              </a:rPr>
              <a:t>Select ‘Open to’, then ‘Finding a new job’, but be careful. If choose all LinkedIn members then everyone can see it!</a:t>
            </a: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3407A4A-34DA-4D2C-8A82-7FDBADDE5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387" y="2282596"/>
            <a:ext cx="7700299" cy="3315865"/>
          </a:xfrm>
          <a:prstGeom prst="rect">
            <a:avLst/>
          </a:prstGeom>
          <a:ln>
            <a:solidFill>
              <a:schemeClr val="tx1"/>
            </a:solidFill>
          </a:ln>
        </p:spPr>
      </p:pic>
      <p:sp>
        <p:nvSpPr>
          <p:cNvPr id="8" name="Arrow: Right 7">
            <a:extLst>
              <a:ext uri="{FF2B5EF4-FFF2-40B4-BE49-F238E27FC236}">
                <a16:creationId xmlns:a16="http://schemas.microsoft.com/office/drawing/2014/main" id="{44B4FBCD-1178-493E-9D66-553255D4237D}"/>
              </a:ext>
            </a:extLst>
          </p:cNvPr>
          <p:cNvSpPr/>
          <p:nvPr/>
        </p:nvSpPr>
        <p:spPr>
          <a:xfrm rot="12735753">
            <a:off x="3028542" y="5316333"/>
            <a:ext cx="842210" cy="564257"/>
          </a:xfrm>
          <a:prstGeom prst="rightArrow">
            <a:avLst/>
          </a:prstGeom>
          <a:solidFill>
            <a:srgbClr val="33CC3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5" name="Picture 4">
            <a:extLst>
              <a:ext uri="{FF2B5EF4-FFF2-40B4-BE49-F238E27FC236}">
                <a16:creationId xmlns:a16="http://schemas.microsoft.com/office/drawing/2014/main" id="{71C73106-220A-408B-B450-20FB099362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2365" y="1417321"/>
            <a:ext cx="10767376" cy="6287592"/>
          </a:xfrm>
          <a:prstGeom prst="rect">
            <a:avLst/>
          </a:prstGeom>
          <a:ln>
            <a:solidFill>
              <a:schemeClr val="tx1"/>
            </a:solidFill>
          </a:ln>
        </p:spPr>
      </p:pic>
      <p:sp>
        <p:nvSpPr>
          <p:cNvPr id="9" name="Arrow: Right 8">
            <a:extLst>
              <a:ext uri="{FF2B5EF4-FFF2-40B4-BE49-F238E27FC236}">
                <a16:creationId xmlns:a16="http://schemas.microsoft.com/office/drawing/2014/main" id="{4F43A0E7-C443-4CC0-9B53-6574C3662CF2}"/>
              </a:ext>
            </a:extLst>
          </p:cNvPr>
          <p:cNvSpPr/>
          <p:nvPr/>
        </p:nvSpPr>
        <p:spPr>
          <a:xfrm rot="12735753">
            <a:off x="21839645" y="6395448"/>
            <a:ext cx="842210" cy="564257"/>
          </a:xfrm>
          <a:prstGeom prst="rightArrow">
            <a:avLst/>
          </a:prstGeom>
          <a:solidFill>
            <a:srgbClr val="33CC3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10814432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B6D639-92B2-4763-8D68-A144110035AF}"/>
              </a:ext>
            </a:extLst>
          </p:cNvPr>
          <p:cNvSpPr>
            <a:spLocks noGrp="1"/>
          </p:cNvSpPr>
          <p:nvPr>
            <p:ph type="title"/>
          </p:nvPr>
        </p:nvSpPr>
        <p:spPr>
          <a:xfrm>
            <a:off x="575958" y="385040"/>
            <a:ext cx="22453200" cy="971269"/>
          </a:xfrm>
        </p:spPr>
        <p:txBody>
          <a:bodyPr/>
          <a:lstStyle/>
          <a:p>
            <a:r>
              <a:rPr lang="en-GB" dirty="0"/>
              <a:t>Open to work function</a:t>
            </a:r>
          </a:p>
        </p:txBody>
      </p:sp>
      <p:sp>
        <p:nvSpPr>
          <p:cNvPr id="6" name="Text Placeholder 3">
            <a:extLst>
              <a:ext uri="{FF2B5EF4-FFF2-40B4-BE49-F238E27FC236}">
                <a16:creationId xmlns:a16="http://schemas.microsoft.com/office/drawing/2014/main" id="{524448D0-D7B3-4887-BE4A-4A381A8AD42D}"/>
              </a:ext>
            </a:extLst>
          </p:cNvPr>
          <p:cNvSpPr>
            <a:spLocks noGrp="1"/>
          </p:cNvSpPr>
          <p:nvPr>
            <p:ph type="body" sz="quarter" idx="1"/>
          </p:nvPr>
        </p:nvSpPr>
        <p:spPr>
          <a:xfrm>
            <a:off x="682699" y="2203768"/>
            <a:ext cx="23018602" cy="8384022"/>
          </a:xfrm>
        </p:spPr>
        <p:txBody>
          <a:bodyPr/>
          <a:lstStyle/>
          <a:p>
            <a:pPr lvl="0">
              <a:lnSpc>
                <a:spcPct val="107000"/>
              </a:lnSpc>
              <a:spcAft>
                <a:spcPts val="800"/>
              </a:spcAft>
              <a:buClr>
                <a:srgbClr val="000000"/>
              </a:buClr>
              <a:buFont typeface="Courier New" panose="02070309020205020404" pitchFamily="49" charset="0"/>
              <a:buChar char="o"/>
            </a:pPr>
            <a:r>
              <a:rPr lang="en-GB" sz="5400" dirty="0">
                <a:solidFill>
                  <a:srgbClr val="1D1E22"/>
                </a:solidFill>
                <a:latin typeface="Roboto" panose="02000000000000000000" pitchFamily="2" charset="0"/>
                <a:ea typeface="Calibri" panose="020F0502020204030204" pitchFamily="34" charset="0"/>
                <a:cs typeface="Times New Roman" panose="02020603050405020304" pitchFamily="18" charset="0"/>
              </a:rPr>
              <a:t> When select ‘Share with recruiters only’, recruiters who have paid for access to ‘LinkedIn Recruiter’ can see your profile. But not recruiters at your current organisation</a:t>
            </a:r>
          </a:p>
          <a:p>
            <a:pPr marL="0" lvl="0" indent="0">
              <a:lnSpc>
                <a:spcPct val="107000"/>
              </a:lnSpc>
              <a:spcAft>
                <a:spcPts val="800"/>
              </a:spcAft>
              <a:buClr>
                <a:srgbClr val="000000"/>
              </a:buClr>
              <a:buNone/>
            </a:pPr>
            <a:endParaRPr lang="en-GB" sz="5400" dirty="0">
              <a:solidFill>
                <a:srgbClr val="1D1E22"/>
              </a:solidFill>
              <a:latin typeface="Roboto" panose="02000000000000000000" pitchFamily="2" charset="0"/>
              <a:cs typeface="Times New Roman" panose="02020603050405020304" pitchFamily="18" charset="0"/>
            </a:endParaRPr>
          </a:p>
          <a:p>
            <a:pPr>
              <a:lnSpc>
                <a:spcPct val="107000"/>
              </a:lnSpc>
              <a:spcAft>
                <a:spcPts val="800"/>
              </a:spcAft>
              <a:buFont typeface="Courier New" panose="02070309020205020404" pitchFamily="49" charset="0"/>
              <a:buChar char="o"/>
            </a:pPr>
            <a:r>
              <a:rPr lang="en-GB" sz="5400" dirty="0">
                <a:solidFill>
                  <a:srgbClr val="1D1E22"/>
                </a:solidFill>
                <a:latin typeface="Roboto" panose="02000000000000000000" pitchFamily="2" charset="0"/>
                <a:cs typeface="Times New Roman" panose="02020603050405020304" pitchFamily="18" charset="0"/>
              </a:rPr>
              <a:t> Some employers have a preference for passive candidates. In addition, you may get contacted by people or recruiters you’re not interested in </a:t>
            </a:r>
          </a:p>
          <a:p>
            <a:pPr>
              <a:lnSpc>
                <a:spcPct val="107000"/>
              </a:lnSpc>
              <a:spcAft>
                <a:spcPts val="800"/>
              </a:spcAft>
              <a:buFont typeface="Courier New" panose="02070309020205020404" pitchFamily="49" charset="0"/>
              <a:buChar char="o"/>
            </a:pPr>
            <a:endParaRPr lang="en-GB" sz="5400" dirty="0">
              <a:solidFill>
                <a:srgbClr val="1D1E22"/>
              </a:solidFill>
              <a:latin typeface="Roboto" panose="02000000000000000000" pitchFamily="2" charset="0"/>
              <a:cs typeface="Times New Roman" panose="02020603050405020304" pitchFamily="18" charset="0"/>
            </a:endParaRPr>
          </a:p>
          <a:p>
            <a:pPr>
              <a:lnSpc>
                <a:spcPct val="107000"/>
              </a:lnSpc>
              <a:spcAft>
                <a:spcPts val="800"/>
              </a:spcAft>
              <a:buFont typeface="Courier New" panose="02070309020205020404" pitchFamily="49" charset="0"/>
              <a:buChar char="o"/>
            </a:pPr>
            <a:r>
              <a:rPr lang="en-GB" sz="5400" dirty="0">
                <a:solidFill>
                  <a:srgbClr val="1D1E22"/>
                </a:solidFill>
                <a:latin typeface="Roboto" panose="02000000000000000000" pitchFamily="2" charset="0"/>
                <a:cs typeface="Times New Roman" panose="02020603050405020304" pitchFamily="18" charset="0"/>
              </a:rPr>
              <a:t> Other methods can make a bigger impact such as emails, LinkedIn messages and posts</a:t>
            </a: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75184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B6D639-92B2-4763-8D68-A144110035AF}"/>
              </a:ext>
            </a:extLst>
          </p:cNvPr>
          <p:cNvSpPr>
            <a:spLocks noGrp="1"/>
          </p:cNvSpPr>
          <p:nvPr>
            <p:ph type="title"/>
          </p:nvPr>
        </p:nvSpPr>
        <p:spPr>
          <a:xfrm>
            <a:off x="702163" y="749976"/>
            <a:ext cx="22453200" cy="971269"/>
          </a:xfrm>
        </p:spPr>
        <p:txBody>
          <a:bodyPr/>
          <a:lstStyle/>
          <a:p>
            <a:r>
              <a:rPr lang="en-GB" dirty="0"/>
              <a:t>Summary</a:t>
            </a:r>
          </a:p>
        </p:txBody>
      </p:sp>
      <p:sp>
        <p:nvSpPr>
          <p:cNvPr id="6" name="Text Placeholder 3">
            <a:extLst>
              <a:ext uri="{FF2B5EF4-FFF2-40B4-BE49-F238E27FC236}">
                <a16:creationId xmlns:a16="http://schemas.microsoft.com/office/drawing/2014/main" id="{524448D0-D7B3-4887-BE4A-4A381A8AD42D}"/>
              </a:ext>
            </a:extLst>
          </p:cNvPr>
          <p:cNvSpPr>
            <a:spLocks noGrp="1"/>
          </p:cNvSpPr>
          <p:nvPr>
            <p:ph type="body" sz="quarter" idx="1"/>
          </p:nvPr>
        </p:nvSpPr>
        <p:spPr>
          <a:xfrm>
            <a:off x="702163" y="2289911"/>
            <a:ext cx="23701301" cy="1176720"/>
          </a:xfrm>
        </p:spPr>
        <p:txBody>
          <a:bodyPr/>
          <a:lstStyle/>
          <a:p>
            <a:pPr marL="0" indent="0">
              <a:lnSpc>
                <a:spcPct val="107000"/>
              </a:lnSpc>
              <a:spcAft>
                <a:spcPts val="800"/>
              </a:spcAft>
              <a:buNone/>
            </a:pPr>
            <a:r>
              <a:rPr lang="en-GB" sz="5400" dirty="0">
                <a:solidFill>
                  <a:srgbClr val="1D1E22"/>
                </a:solidFill>
                <a:latin typeface="Arial" panose="020B0604020202020204" pitchFamily="34" charset="0"/>
                <a:ea typeface="Calibri" panose="020F0502020204030204" pitchFamily="34" charset="0"/>
                <a:cs typeface="Arial" panose="020B0604020202020204" pitchFamily="34" charset="0"/>
              </a:rPr>
              <a:t>Take your time to become more comfortable and familiar with LinkedIn</a:t>
            </a: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41D2E5F5-9145-4F11-8B06-37825D9B0143}"/>
              </a:ext>
            </a:extLst>
          </p:cNvPr>
          <p:cNvSpPr txBox="1">
            <a:spLocks/>
          </p:cNvSpPr>
          <p:nvPr/>
        </p:nvSpPr>
        <p:spPr>
          <a:xfrm>
            <a:off x="1936538" y="6561714"/>
            <a:ext cx="1866537" cy="11767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360000" marR="0" indent="-360000" algn="l" defTabSz="825500" latinLnBrk="0">
              <a:lnSpc>
                <a:spcPct val="93000"/>
              </a:lnSpc>
              <a:spcBef>
                <a:spcPts val="0"/>
              </a:spcBef>
              <a:spcAft>
                <a:spcPts val="0"/>
              </a:spcAft>
              <a:buClr>
                <a:schemeClr val="tx1"/>
              </a:buClr>
              <a:buSzPct val="75000"/>
              <a:buFontTx/>
              <a:buBlip>
                <a:blip r:embed="rId3"/>
              </a:buBlip>
              <a:tabLst/>
              <a:defRPr sz="6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hangingPunct="1">
              <a:lnSpc>
                <a:spcPct val="107000"/>
              </a:lnSpc>
              <a:spcAft>
                <a:spcPts val="800"/>
              </a:spcAft>
              <a:buFontTx/>
              <a:buNone/>
            </a:pPr>
            <a:r>
              <a:rPr lang="en-GB" sz="5400" dirty="0">
                <a:solidFill>
                  <a:srgbClr val="1D1E22"/>
                </a:solidFill>
                <a:latin typeface="Roboto" panose="02000000000000000000" pitchFamily="2" charset="0"/>
                <a:ea typeface="Calibri" panose="020F0502020204030204" pitchFamily="34" charset="0"/>
                <a:cs typeface="Times New Roman" panose="02020603050405020304" pitchFamily="18" charset="0"/>
              </a:rPr>
              <a:t>Now</a:t>
            </a:r>
            <a:endParaRPr lang="en-GB" sz="5400" dirty="0">
              <a:latin typeface="Arial" panose="020B0604020202020204" pitchFamily="34" charset="0"/>
              <a:cs typeface="Arial" panose="020B0604020202020204" pitchFamily="34" charset="0"/>
            </a:endParaRPr>
          </a:p>
          <a:p>
            <a:pPr hangingPunct="1">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hangingPunct="1">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7E8A2FF0-3B81-4530-BCD6-7AB8ABC7BF72}"/>
              </a:ext>
            </a:extLst>
          </p:cNvPr>
          <p:cNvSpPr txBox="1">
            <a:spLocks/>
          </p:cNvSpPr>
          <p:nvPr/>
        </p:nvSpPr>
        <p:spPr>
          <a:xfrm>
            <a:off x="20580925" y="6561714"/>
            <a:ext cx="2944093" cy="11767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360000" marR="0" indent="-360000" algn="l" defTabSz="825500" latinLnBrk="0">
              <a:lnSpc>
                <a:spcPct val="93000"/>
              </a:lnSpc>
              <a:spcBef>
                <a:spcPts val="0"/>
              </a:spcBef>
              <a:spcAft>
                <a:spcPts val="0"/>
              </a:spcAft>
              <a:buClr>
                <a:schemeClr val="tx1"/>
              </a:buClr>
              <a:buSzPct val="75000"/>
              <a:buFontTx/>
              <a:buBlip>
                <a:blip r:embed="rId3"/>
              </a:buBlip>
              <a:tabLst/>
              <a:defRPr sz="6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hangingPunct="1">
              <a:lnSpc>
                <a:spcPct val="107000"/>
              </a:lnSpc>
              <a:spcAft>
                <a:spcPts val="800"/>
              </a:spcAft>
              <a:buFontTx/>
              <a:buNone/>
            </a:pPr>
            <a:r>
              <a:rPr lang="en-GB" sz="5400" dirty="0">
                <a:solidFill>
                  <a:srgbClr val="1D1E22"/>
                </a:solidFill>
                <a:latin typeface="Roboto" panose="02000000000000000000" pitchFamily="2" charset="0"/>
                <a:ea typeface="Calibri" panose="020F0502020204030204" pitchFamily="34" charset="0"/>
                <a:cs typeface="Times New Roman" panose="02020603050405020304" pitchFamily="18" charset="0"/>
              </a:rPr>
              <a:t>Future</a:t>
            </a:r>
            <a:endParaRPr lang="en-GB" sz="5400" dirty="0">
              <a:latin typeface="Arial" panose="020B0604020202020204" pitchFamily="34" charset="0"/>
              <a:cs typeface="Arial" panose="020B0604020202020204" pitchFamily="34" charset="0"/>
            </a:endParaRPr>
          </a:p>
          <a:p>
            <a:pPr hangingPunct="1">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hangingPunct="1">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43093452-4041-4451-BB90-620672055376}"/>
              </a:ext>
            </a:extLst>
          </p:cNvPr>
          <p:cNvSpPr txBox="1">
            <a:spLocks/>
          </p:cNvSpPr>
          <p:nvPr/>
        </p:nvSpPr>
        <p:spPr>
          <a:xfrm>
            <a:off x="4703619" y="7952505"/>
            <a:ext cx="2417616" cy="11767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360000" marR="0" indent="-360000" algn="l" defTabSz="825500" latinLnBrk="0">
              <a:lnSpc>
                <a:spcPct val="93000"/>
              </a:lnSpc>
              <a:spcBef>
                <a:spcPts val="0"/>
              </a:spcBef>
              <a:spcAft>
                <a:spcPts val="0"/>
              </a:spcAft>
              <a:buClr>
                <a:schemeClr val="tx1"/>
              </a:buClr>
              <a:buSzPct val="75000"/>
              <a:buFontTx/>
              <a:buBlip>
                <a:blip r:embed="rId3"/>
              </a:buBlip>
              <a:tabLst/>
              <a:defRPr sz="6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lnSpc>
                <a:spcPct val="107000"/>
              </a:lnSpc>
              <a:spcAft>
                <a:spcPts val="800"/>
              </a:spcAft>
              <a:buFontTx/>
              <a:buNone/>
            </a:pPr>
            <a:r>
              <a:rPr lang="en-GB" sz="4800" dirty="0">
                <a:solidFill>
                  <a:srgbClr val="1D1E22"/>
                </a:solidFill>
                <a:latin typeface="Roboto" panose="02000000000000000000" pitchFamily="2" charset="0"/>
                <a:ea typeface="Calibri" panose="020F0502020204030204" pitchFamily="34" charset="0"/>
                <a:cs typeface="Times New Roman" panose="02020603050405020304" pitchFamily="18" charset="0"/>
              </a:rPr>
              <a:t>Security settings</a:t>
            </a:r>
            <a:endParaRPr lang="en-GB" sz="4800" dirty="0">
              <a:latin typeface="Arial" panose="020B0604020202020204" pitchFamily="34" charset="0"/>
              <a:cs typeface="Arial" panose="020B0604020202020204" pitchFamily="34" charset="0"/>
            </a:endParaRPr>
          </a:p>
          <a:p>
            <a:pPr algn="ctr" hangingPunct="1">
              <a:buFont typeface="Courier New" panose="02070309020205020404" pitchFamily="49" charset="0"/>
              <a:buChar char="o"/>
            </a:pPr>
            <a:endParaRPr lang="en-GB" sz="4800" dirty="0">
              <a:latin typeface="Arial" panose="020B0604020202020204" pitchFamily="34" charset="0"/>
              <a:cs typeface="Arial" panose="020B0604020202020204" pitchFamily="34" charset="0"/>
            </a:endParaRPr>
          </a:p>
          <a:p>
            <a:pPr algn="ctr" hangingPunct="1">
              <a:buFont typeface="Courier New" panose="02070309020205020404" pitchFamily="49" charset="0"/>
              <a:buChar char="o"/>
            </a:pPr>
            <a:endParaRPr lang="en-GB" sz="4800" dirty="0">
              <a:latin typeface="Arial" panose="020B0604020202020204" pitchFamily="34" charset="0"/>
              <a:cs typeface="Arial" panose="020B0604020202020204" pitchFamily="34" charset="0"/>
            </a:endParaRPr>
          </a:p>
        </p:txBody>
      </p:sp>
      <p:sp>
        <p:nvSpPr>
          <p:cNvPr id="19" name="Text Placeholder 3">
            <a:extLst>
              <a:ext uri="{FF2B5EF4-FFF2-40B4-BE49-F238E27FC236}">
                <a16:creationId xmlns:a16="http://schemas.microsoft.com/office/drawing/2014/main" id="{30E7BF37-0612-4867-89FE-1A9026CE1D10}"/>
              </a:ext>
            </a:extLst>
          </p:cNvPr>
          <p:cNvSpPr txBox="1">
            <a:spLocks/>
          </p:cNvSpPr>
          <p:nvPr/>
        </p:nvSpPr>
        <p:spPr>
          <a:xfrm>
            <a:off x="17262767" y="7948115"/>
            <a:ext cx="1543751" cy="11767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360000" marR="0" indent="-360000" algn="l" defTabSz="825500" latinLnBrk="0">
              <a:lnSpc>
                <a:spcPct val="93000"/>
              </a:lnSpc>
              <a:spcBef>
                <a:spcPts val="0"/>
              </a:spcBef>
              <a:spcAft>
                <a:spcPts val="0"/>
              </a:spcAft>
              <a:buClr>
                <a:schemeClr val="tx1"/>
              </a:buClr>
              <a:buSzPct val="75000"/>
              <a:buFontTx/>
              <a:buBlip>
                <a:blip r:embed="rId3"/>
              </a:buBlip>
              <a:tabLst/>
              <a:defRPr sz="6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lnSpc>
                <a:spcPct val="107000"/>
              </a:lnSpc>
              <a:spcAft>
                <a:spcPts val="800"/>
              </a:spcAft>
              <a:buFontTx/>
              <a:buNone/>
            </a:pPr>
            <a:r>
              <a:rPr lang="en-GB" sz="4800" dirty="0">
                <a:solidFill>
                  <a:srgbClr val="1D1E22"/>
                </a:solidFill>
                <a:latin typeface="Roboto" panose="02000000000000000000" pitchFamily="2" charset="0"/>
                <a:ea typeface="Calibri" panose="020F0502020204030204" pitchFamily="34" charset="0"/>
                <a:cs typeface="Times New Roman" panose="02020603050405020304" pitchFamily="18" charset="0"/>
              </a:rPr>
              <a:t>Open up</a:t>
            </a:r>
            <a:endParaRPr lang="en-GB" sz="4800" dirty="0">
              <a:latin typeface="Arial" panose="020B0604020202020204" pitchFamily="34" charset="0"/>
              <a:cs typeface="Arial" panose="020B0604020202020204" pitchFamily="34" charset="0"/>
            </a:endParaRPr>
          </a:p>
          <a:p>
            <a:pPr algn="ctr" hangingPunct="1">
              <a:buFont typeface="Courier New" panose="02070309020205020404" pitchFamily="49" charset="0"/>
              <a:buChar char="o"/>
            </a:pPr>
            <a:endParaRPr lang="en-GB" sz="4800" dirty="0">
              <a:latin typeface="Arial" panose="020B0604020202020204" pitchFamily="34" charset="0"/>
              <a:cs typeface="Arial" panose="020B0604020202020204" pitchFamily="34" charset="0"/>
            </a:endParaRPr>
          </a:p>
          <a:p>
            <a:pPr algn="ctr" hangingPunct="1">
              <a:buFont typeface="Courier New" panose="02070309020205020404" pitchFamily="49" charset="0"/>
              <a:buChar char="o"/>
            </a:pPr>
            <a:endParaRPr lang="en-GB" sz="4800" dirty="0">
              <a:latin typeface="Arial" panose="020B0604020202020204" pitchFamily="34" charset="0"/>
              <a:cs typeface="Arial" panose="020B0604020202020204" pitchFamily="34" charset="0"/>
            </a:endParaRPr>
          </a:p>
        </p:txBody>
      </p:sp>
      <p:sp>
        <p:nvSpPr>
          <p:cNvPr id="20" name="Text Placeholder 3">
            <a:extLst>
              <a:ext uri="{FF2B5EF4-FFF2-40B4-BE49-F238E27FC236}">
                <a16:creationId xmlns:a16="http://schemas.microsoft.com/office/drawing/2014/main" id="{2E003325-AD4D-49D6-BA55-871E6F39C349}"/>
              </a:ext>
            </a:extLst>
          </p:cNvPr>
          <p:cNvSpPr txBox="1">
            <a:spLocks/>
          </p:cNvSpPr>
          <p:nvPr/>
        </p:nvSpPr>
        <p:spPr>
          <a:xfrm>
            <a:off x="3886201" y="4627349"/>
            <a:ext cx="2417616" cy="11767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360000" marR="0" indent="-360000" algn="l" defTabSz="825500" latinLnBrk="0">
              <a:lnSpc>
                <a:spcPct val="93000"/>
              </a:lnSpc>
              <a:spcBef>
                <a:spcPts val="0"/>
              </a:spcBef>
              <a:spcAft>
                <a:spcPts val="0"/>
              </a:spcAft>
              <a:buClr>
                <a:schemeClr val="tx1"/>
              </a:buClr>
              <a:buSzPct val="75000"/>
              <a:buFontTx/>
              <a:buBlip>
                <a:blip r:embed="rId3"/>
              </a:buBlip>
              <a:tabLst/>
              <a:defRPr sz="6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lnSpc>
                <a:spcPct val="107000"/>
              </a:lnSpc>
              <a:spcAft>
                <a:spcPts val="800"/>
              </a:spcAft>
              <a:buFontTx/>
              <a:buNone/>
            </a:pPr>
            <a:r>
              <a:rPr lang="en-GB" sz="4800" dirty="0">
                <a:solidFill>
                  <a:srgbClr val="1D1E22"/>
                </a:solidFill>
                <a:latin typeface="Roboto" panose="02000000000000000000" pitchFamily="2" charset="0"/>
                <a:ea typeface="Calibri" panose="020F0502020204030204" pitchFamily="34" charset="0"/>
                <a:cs typeface="Times New Roman" panose="02020603050405020304" pitchFamily="18" charset="0"/>
              </a:rPr>
              <a:t>Minimal profile</a:t>
            </a:r>
            <a:endParaRPr lang="en-GB" sz="4800" dirty="0">
              <a:latin typeface="Arial" panose="020B0604020202020204" pitchFamily="34" charset="0"/>
              <a:cs typeface="Arial" panose="020B0604020202020204" pitchFamily="34" charset="0"/>
            </a:endParaRPr>
          </a:p>
          <a:p>
            <a:pPr algn="ctr" hangingPunct="1">
              <a:buFont typeface="Courier New" panose="02070309020205020404" pitchFamily="49" charset="0"/>
              <a:buChar char="o"/>
            </a:pPr>
            <a:endParaRPr lang="en-GB" sz="4800" dirty="0">
              <a:latin typeface="Arial" panose="020B0604020202020204" pitchFamily="34" charset="0"/>
              <a:cs typeface="Arial" panose="020B0604020202020204" pitchFamily="34" charset="0"/>
            </a:endParaRPr>
          </a:p>
          <a:p>
            <a:pPr algn="ctr" hangingPunct="1">
              <a:buFont typeface="Courier New" panose="02070309020205020404" pitchFamily="49" charset="0"/>
              <a:buChar char="o"/>
            </a:pPr>
            <a:endParaRPr lang="en-GB" sz="4800" dirty="0">
              <a:latin typeface="Arial" panose="020B0604020202020204" pitchFamily="34" charset="0"/>
              <a:cs typeface="Arial" panose="020B0604020202020204" pitchFamily="34" charset="0"/>
            </a:endParaRPr>
          </a:p>
        </p:txBody>
      </p:sp>
      <p:sp>
        <p:nvSpPr>
          <p:cNvPr id="26" name="Text Placeholder 3">
            <a:extLst>
              <a:ext uri="{FF2B5EF4-FFF2-40B4-BE49-F238E27FC236}">
                <a16:creationId xmlns:a16="http://schemas.microsoft.com/office/drawing/2014/main" id="{82E21D93-28C4-42A0-9203-ACADFC0EBB97}"/>
              </a:ext>
            </a:extLst>
          </p:cNvPr>
          <p:cNvSpPr txBox="1">
            <a:spLocks/>
          </p:cNvSpPr>
          <p:nvPr/>
        </p:nvSpPr>
        <p:spPr>
          <a:xfrm>
            <a:off x="17238519" y="4461378"/>
            <a:ext cx="2417616" cy="11767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360000" marR="0" indent="-360000" algn="l" defTabSz="825500" latinLnBrk="0">
              <a:lnSpc>
                <a:spcPct val="93000"/>
              </a:lnSpc>
              <a:spcBef>
                <a:spcPts val="0"/>
              </a:spcBef>
              <a:spcAft>
                <a:spcPts val="0"/>
              </a:spcAft>
              <a:buClr>
                <a:schemeClr val="tx1"/>
              </a:buClr>
              <a:buSzPct val="75000"/>
              <a:buFontTx/>
              <a:buBlip>
                <a:blip r:embed="rId3"/>
              </a:buBlip>
              <a:tabLst/>
              <a:defRPr sz="6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lnSpc>
                <a:spcPct val="107000"/>
              </a:lnSpc>
              <a:spcAft>
                <a:spcPts val="800"/>
              </a:spcAft>
              <a:buFontTx/>
              <a:buNone/>
            </a:pPr>
            <a:r>
              <a:rPr lang="en-GB" sz="4800" dirty="0">
                <a:solidFill>
                  <a:srgbClr val="1D1E22"/>
                </a:solidFill>
                <a:latin typeface="Roboto" panose="02000000000000000000" pitchFamily="2" charset="0"/>
                <a:ea typeface="Calibri" panose="020F0502020204030204" pitchFamily="34" charset="0"/>
                <a:cs typeface="Times New Roman" panose="02020603050405020304" pitchFamily="18" charset="0"/>
              </a:rPr>
              <a:t>Engage more</a:t>
            </a:r>
            <a:endParaRPr lang="en-GB" sz="4800" dirty="0">
              <a:latin typeface="Arial" panose="020B0604020202020204" pitchFamily="34" charset="0"/>
              <a:cs typeface="Arial" panose="020B0604020202020204" pitchFamily="34" charset="0"/>
            </a:endParaRPr>
          </a:p>
          <a:p>
            <a:pPr algn="ctr" hangingPunct="1">
              <a:buFont typeface="Courier New" panose="02070309020205020404" pitchFamily="49" charset="0"/>
              <a:buChar char="o"/>
            </a:pPr>
            <a:endParaRPr lang="en-GB" sz="4800" dirty="0">
              <a:latin typeface="Arial" panose="020B0604020202020204" pitchFamily="34" charset="0"/>
              <a:cs typeface="Arial" panose="020B0604020202020204" pitchFamily="34" charset="0"/>
            </a:endParaRPr>
          </a:p>
          <a:p>
            <a:pPr algn="ctr" hangingPunct="1">
              <a:buFont typeface="Courier New" panose="02070309020205020404" pitchFamily="49" charset="0"/>
              <a:buChar char="o"/>
            </a:pPr>
            <a:endParaRPr lang="en-GB" sz="4800" dirty="0">
              <a:latin typeface="Arial" panose="020B0604020202020204" pitchFamily="34" charset="0"/>
              <a:cs typeface="Arial" panose="020B0604020202020204" pitchFamily="34" charset="0"/>
            </a:endParaRPr>
          </a:p>
        </p:txBody>
      </p:sp>
      <p:sp>
        <p:nvSpPr>
          <p:cNvPr id="27" name="Text Placeholder 3">
            <a:extLst>
              <a:ext uri="{FF2B5EF4-FFF2-40B4-BE49-F238E27FC236}">
                <a16:creationId xmlns:a16="http://schemas.microsoft.com/office/drawing/2014/main" id="{6F12FAA2-C911-4E60-A05B-CF4BE112A74B}"/>
              </a:ext>
            </a:extLst>
          </p:cNvPr>
          <p:cNvSpPr txBox="1">
            <a:spLocks/>
          </p:cNvSpPr>
          <p:nvPr/>
        </p:nvSpPr>
        <p:spPr>
          <a:xfrm>
            <a:off x="8340439" y="4681376"/>
            <a:ext cx="2417616" cy="11767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360000" marR="0" indent="-360000" algn="l" defTabSz="825500" latinLnBrk="0">
              <a:lnSpc>
                <a:spcPct val="93000"/>
              </a:lnSpc>
              <a:spcBef>
                <a:spcPts val="0"/>
              </a:spcBef>
              <a:spcAft>
                <a:spcPts val="0"/>
              </a:spcAft>
              <a:buClr>
                <a:schemeClr val="tx1"/>
              </a:buClr>
              <a:buSzPct val="75000"/>
              <a:buFontTx/>
              <a:buBlip>
                <a:blip r:embed="rId3"/>
              </a:buBlip>
              <a:tabLst/>
              <a:defRPr sz="6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lnSpc>
                <a:spcPct val="107000"/>
              </a:lnSpc>
              <a:spcAft>
                <a:spcPts val="800"/>
              </a:spcAft>
              <a:buFontTx/>
              <a:buNone/>
            </a:pPr>
            <a:r>
              <a:rPr lang="en-GB" sz="4800" dirty="0">
                <a:solidFill>
                  <a:srgbClr val="1D1E22"/>
                </a:solidFill>
                <a:latin typeface="Roboto" panose="02000000000000000000" pitchFamily="2" charset="0"/>
                <a:ea typeface="Calibri" panose="020F0502020204030204" pitchFamily="34" charset="0"/>
                <a:cs typeface="Times New Roman" panose="02020603050405020304" pitchFamily="18" charset="0"/>
              </a:rPr>
              <a:t>Listen and lurk</a:t>
            </a:r>
            <a:endParaRPr lang="en-GB" sz="4800" dirty="0">
              <a:latin typeface="Arial" panose="020B0604020202020204" pitchFamily="34" charset="0"/>
              <a:cs typeface="Arial" panose="020B0604020202020204" pitchFamily="34" charset="0"/>
            </a:endParaRPr>
          </a:p>
          <a:p>
            <a:pPr algn="ctr" hangingPunct="1">
              <a:buFont typeface="Courier New" panose="02070309020205020404" pitchFamily="49" charset="0"/>
              <a:buChar char="o"/>
            </a:pPr>
            <a:endParaRPr lang="en-GB" sz="4800" dirty="0">
              <a:latin typeface="Arial" panose="020B0604020202020204" pitchFamily="34" charset="0"/>
              <a:cs typeface="Arial" panose="020B0604020202020204" pitchFamily="34" charset="0"/>
            </a:endParaRPr>
          </a:p>
          <a:p>
            <a:pPr algn="ctr" hangingPunct="1">
              <a:buFont typeface="Courier New" panose="02070309020205020404" pitchFamily="49" charset="0"/>
              <a:buChar char="o"/>
            </a:pPr>
            <a:endParaRPr lang="en-GB" sz="4800" dirty="0">
              <a:latin typeface="Arial" panose="020B0604020202020204" pitchFamily="34" charset="0"/>
              <a:cs typeface="Arial" panose="020B0604020202020204" pitchFamily="34" charset="0"/>
            </a:endParaRPr>
          </a:p>
        </p:txBody>
      </p:sp>
      <p:sp>
        <p:nvSpPr>
          <p:cNvPr id="28" name="Text Placeholder 3">
            <a:extLst>
              <a:ext uri="{FF2B5EF4-FFF2-40B4-BE49-F238E27FC236}">
                <a16:creationId xmlns:a16="http://schemas.microsoft.com/office/drawing/2014/main" id="{AE8DAE44-06F0-43D5-85B7-189B6FC3CAB6}"/>
              </a:ext>
            </a:extLst>
          </p:cNvPr>
          <p:cNvSpPr txBox="1">
            <a:spLocks/>
          </p:cNvSpPr>
          <p:nvPr/>
        </p:nvSpPr>
        <p:spPr>
          <a:xfrm>
            <a:off x="12784281" y="4681376"/>
            <a:ext cx="2417616" cy="11767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360000" marR="0" indent="-360000" algn="l" defTabSz="825500" latinLnBrk="0">
              <a:lnSpc>
                <a:spcPct val="93000"/>
              </a:lnSpc>
              <a:spcBef>
                <a:spcPts val="0"/>
              </a:spcBef>
              <a:spcAft>
                <a:spcPts val="0"/>
              </a:spcAft>
              <a:buClr>
                <a:schemeClr val="tx1"/>
              </a:buClr>
              <a:buSzPct val="75000"/>
              <a:buFontTx/>
              <a:buBlip>
                <a:blip r:embed="rId3"/>
              </a:buBlip>
              <a:tabLst/>
              <a:defRPr sz="6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lnSpc>
                <a:spcPct val="107000"/>
              </a:lnSpc>
              <a:spcAft>
                <a:spcPts val="800"/>
              </a:spcAft>
              <a:buFontTx/>
              <a:buNone/>
            </a:pPr>
            <a:r>
              <a:rPr lang="en-GB" sz="4800" dirty="0">
                <a:solidFill>
                  <a:srgbClr val="1D1E22"/>
                </a:solidFill>
                <a:latin typeface="Roboto" panose="02000000000000000000" pitchFamily="2" charset="0"/>
                <a:ea typeface="Calibri" panose="020F0502020204030204" pitchFamily="34" charset="0"/>
                <a:cs typeface="Times New Roman" panose="02020603050405020304" pitchFamily="18" charset="0"/>
              </a:rPr>
              <a:t>Improve profile</a:t>
            </a:r>
            <a:endParaRPr lang="en-GB" sz="4800" dirty="0">
              <a:latin typeface="Arial" panose="020B0604020202020204" pitchFamily="34" charset="0"/>
              <a:cs typeface="Arial" panose="020B0604020202020204" pitchFamily="34" charset="0"/>
            </a:endParaRPr>
          </a:p>
          <a:p>
            <a:pPr algn="ctr" hangingPunct="1">
              <a:buFont typeface="Courier New" panose="02070309020205020404" pitchFamily="49" charset="0"/>
              <a:buChar char="o"/>
            </a:pPr>
            <a:endParaRPr lang="en-GB" sz="4800" dirty="0">
              <a:latin typeface="Arial" panose="020B0604020202020204" pitchFamily="34" charset="0"/>
              <a:cs typeface="Arial" panose="020B0604020202020204" pitchFamily="34" charset="0"/>
            </a:endParaRPr>
          </a:p>
          <a:p>
            <a:pPr algn="ctr" hangingPunct="1">
              <a:buFont typeface="Courier New" panose="02070309020205020404" pitchFamily="49" charset="0"/>
              <a:buChar char="o"/>
            </a:pPr>
            <a:endParaRPr lang="en-GB" sz="4800" dirty="0">
              <a:latin typeface="Arial" panose="020B0604020202020204" pitchFamily="34" charset="0"/>
              <a:cs typeface="Arial" panose="020B0604020202020204" pitchFamily="34" charset="0"/>
            </a:endParaRPr>
          </a:p>
        </p:txBody>
      </p:sp>
      <p:sp>
        <p:nvSpPr>
          <p:cNvPr id="2" name="Arrow: Right 1">
            <a:extLst>
              <a:ext uri="{FF2B5EF4-FFF2-40B4-BE49-F238E27FC236}">
                <a16:creationId xmlns:a16="http://schemas.microsoft.com/office/drawing/2014/main" id="{D2F9ECCB-514C-4348-BECA-1AEC25CAE3BD}"/>
              </a:ext>
            </a:extLst>
          </p:cNvPr>
          <p:cNvSpPr/>
          <p:nvPr/>
        </p:nvSpPr>
        <p:spPr>
          <a:xfrm>
            <a:off x="3803074" y="6536325"/>
            <a:ext cx="16412579" cy="1003998"/>
          </a:xfrm>
          <a:prstGeom prst="rightArrow">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Text Placeholder 3">
            <a:extLst>
              <a:ext uri="{FF2B5EF4-FFF2-40B4-BE49-F238E27FC236}">
                <a16:creationId xmlns:a16="http://schemas.microsoft.com/office/drawing/2014/main" id="{34FBC80A-D216-442F-AD97-92CED08184FB}"/>
              </a:ext>
            </a:extLst>
          </p:cNvPr>
          <p:cNvSpPr txBox="1">
            <a:spLocks/>
          </p:cNvSpPr>
          <p:nvPr/>
        </p:nvSpPr>
        <p:spPr>
          <a:xfrm>
            <a:off x="10969664" y="7973948"/>
            <a:ext cx="2417616" cy="11767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360000" marR="0" indent="-360000" algn="l" defTabSz="825500" latinLnBrk="0">
              <a:lnSpc>
                <a:spcPct val="93000"/>
              </a:lnSpc>
              <a:spcBef>
                <a:spcPts val="0"/>
              </a:spcBef>
              <a:spcAft>
                <a:spcPts val="0"/>
              </a:spcAft>
              <a:buClr>
                <a:schemeClr val="tx1"/>
              </a:buClr>
              <a:buSzPct val="75000"/>
              <a:buFontTx/>
              <a:buBlip>
                <a:blip r:embed="rId3"/>
              </a:buBlip>
              <a:tabLst/>
              <a:defRPr sz="6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lnSpc>
                <a:spcPct val="107000"/>
              </a:lnSpc>
              <a:spcAft>
                <a:spcPts val="800"/>
              </a:spcAft>
              <a:buFontTx/>
              <a:buNone/>
            </a:pPr>
            <a:r>
              <a:rPr lang="en-GB" sz="4800" dirty="0">
                <a:solidFill>
                  <a:srgbClr val="1D1E22"/>
                </a:solidFill>
                <a:latin typeface="Roboto" panose="02000000000000000000" pitchFamily="2" charset="0"/>
                <a:ea typeface="Calibri" panose="020F0502020204030204" pitchFamily="34" charset="0"/>
                <a:cs typeface="Times New Roman" panose="02020603050405020304" pitchFamily="18" charset="0"/>
              </a:rPr>
              <a:t>Privacy settings</a:t>
            </a:r>
            <a:endParaRPr lang="en-GB" sz="4800" dirty="0">
              <a:latin typeface="Arial" panose="020B0604020202020204" pitchFamily="34" charset="0"/>
              <a:cs typeface="Arial" panose="020B0604020202020204" pitchFamily="34" charset="0"/>
            </a:endParaRPr>
          </a:p>
          <a:p>
            <a:pPr algn="ctr" hangingPunct="1">
              <a:buFont typeface="Courier New" panose="02070309020205020404" pitchFamily="49" charset="0"/>
              <a:buChar char="o"/>
            </a:pPr>
            <a:endParaRPr lang="en-GB" sz="4800" dirty="0">
              <a:latin typeface="Arial" panose="020B0604020202020204" pitchFamily="34" charset="0"/>
              <a:cs typeface="Arial" panose="020B0604020202020204" pitchFamily="34" charset="0"/>
            </a:endParaRPr>
          </a:p>
          <a:p>
            <a:pPr algn="ctr" hangingPunct="1">
              <a:buFont typeface="Courier New" panose="02070309020205020404" pitchFamily="49" charset="0"/>
              <a:buChar char="o"/>
            </a:pPr>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061644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4C096-5FEC-4A64-AB21-D15F761F0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904" y="1160585"/>
            <a:ext cx="8749968" cy="1329821"/>
          </a:xfrm>
          <a:prstGeom prst="rect">
            <a:avLst/>
          </a:prstGeom>
        </p:spPr>
      </p:pic>
      <p:pic>
        <p:nvPicPr>
          <p:cNvPr id="9" name="Picture 8">
            <a:extLst>
              <a:ext uri="{FF2B5EF4-FFF2-40B4-BE49-F238E27FC236}">
                <a16:creationId xmlns:a16="http://schemas.microsoft.com/office/drawing/2014/main" id="{6D4F65DF-FA0E-4D67-8583-05250ACF0653}"/>
              </a:ext>
            </a:extLst>
          </p:cNvPr>
          <p:cNvPicPr>
            <a:picLocks noChangeAspect="1"/>
          </p:cNvPicPr>
          <p:nvPr/>
        </p:nvPicPr>
        <p:blipFill>
          <a:blip r:embed="rId4"/>
          <a:stretch>
            <a:fillRect/>
          </a:stretch>
        </p:blipFill>
        <p:spPr>
          <a:xfrm>
            <a:off x="18040561" y="0"/>
            <a:ext cx="5933690" cy="2854180"/>
          </a:xfrm>
          <a:prstGeom prst="rect">
            <a:avLst/>
          </a:prstGeom>
        </p:spPr>
      </p:pic>
      <p:sp>
        <p:nvSpPr>
          <p:cNvPr id="13" name="TextBox 12">
            <a:extLst>
              <a:ext uri="{FF2B5EF4-FFF2-40B4-BE49-F238E27FC236}">
                <a16:creationId xmlns:a16="http://schemas.microsoft.com/office/drawing/2014/main" id="{8D74006E-F178-47A3-88CF-98B6E167755D}"/>
              </a:ext>
            </a:extLst>
          </p:cNvPr>
          <p:cNvSpPr txBox="1"/>
          <p:nvPr/>
        </p:nvSpPr>
        <p:spPr>
          <a:xfrm>
            <a:off x="989904" y="3505632"/>
            <a:ext cx="15469296" cy="6247864"/>
          </a:xfrm>
          <a:prstGeom prst="rect">
            <a:avLst/>
          </a:prstGeom>
          <a:noFill/>
        </p:spPr>
        <p:txBody>
          <a:bodyPr wrap="square" rtlCol="0">
            <a:spAutoFit/>
          </a:bodyPr>
          <a:lstStyle/>
          <a:p>
            <a:pPr algn="l"/>
            <a:r>
              <a:rPr lang="en-GB" sz="8000" dirty="0">
                <a:latin typeface="Arial" panose="020B0604020202020204" pitchFamily="34" charset="0"/>
                <a:cs typeface="Arial" panose="020B0604020202020204" pitchFamily="34" charset="0"/>
              </a:rPr>
              <a:t>Thank you. Get in touch:</a:t>
            </a:r>
          </a:p>
          <a:p>
            <a:pPr algn="l"/>
            <a:r>
              <a:rPr lang="en-GB" sz="6000" dirty="0">
                <a:latin typeface="Arial" panose="020B0604020202020204" pitchFamily="34" charset="0"/>
                <a:cs typeface="Arial" panose="020B0604020202020204" pitchFamily="34" charset="0"/>
              </a:rPr>
              <a:t> </a:t>
            </a:r>
          </a:p>
          <a:p>
            <a:pPr algn="l"/>
            <a:r>
              <a:rPr lang="en-GB" sz="6000" b="0"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prosper.postdoc@liverpool.ac.uk</a:t>
            </a:r>
            <a:endParaRPr lang="en-GB" sz="6000" b="0" dirty="0">
              <a:latin typeface="Arial" panose="020B0604020202020204" pitchFamily="34" charset="0"/>
              <a:cs typeface="Arial" panose="020B0604020202020204" pitchFamily="34" charset="0"/>
            </a:endParaRPr>
          </a:p>
          <a:p>
            <a:pPr algn="l"/>
            <a:r>
              <a:rPr lang="en-GB" sz="6000" b="0" dirty="0">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https://prosper.liverpool.ac.uk</a:t>
            </a:r>
            <a:r>
              <a:rPr lang="en-GB" sz="6000" b="0" dirty="0">
                <a:solidFill>
                  <a:schemeClr val="tx1"/>
                </a:solidFill>
                <a:latin typeface="Arial" panose="020B0604020202020204" pitchFamily="34" charset="0"/>
                <a:cs typeface="Arial" panose="020B0604020202020204" pitchFamily="34" charset="0"/>
              </a:rPr>
              <a:t> </a:t>
            </a:r>
            <a:endParaRPr lang="en-GB" sz="6000" dirty="0">
              <a:latin typeface="Arial" panose="020B0604020202020204" pitchFamily="34" charset="0"/>
              <a:cs typeface="Arial" panose="020B0604020202020204" pitchFamily="34" charset="0"/>
            </a:endParaRPr>
          </a:p>
          <a:p>
            <a:pPr lvl="0" algn="l"/>
            <a:r>
              <a:rPr lang="en-GB" sz="6000" b="0" dirty="0">
                <a:latin typeface="Arial" panose="020B0604020202020204" pitchFamily="34" charset="0"/>
                <a:cs typeface="Arial" panose="020B0604020202020204" pitchFamily="34" charset="0"/>
              </a:rPr>
              <a:t>Twitter: @</a:t>
            </a:r>
            <a:r>
              <a:rPr lang="en-GB" sz="6000" b="0" dirty="0" err="1">
                <a:latin typeface="Arial" panose="020B0604020202020204" pitchFamily="34" charset="0"/>
                <a:cs typeface="Arial" panose="020B0604020202020204" pitchFamily="34" charset="0"/>
              </a:rPr>
              <a:t>ProsperPostdoc</a:t>
            </a:r>
            <a:endParaRPr lang="en-GB" sz="6000" b="0" dirty="0">
              <a:latin typeface="Arial" panose="020B0604020202020204" pitchFamily="34" charset="0"/>
              <a:cs typeface="Arial" panose="020B0604020202020204" pitchFamily="34" charset="0"/>
            </a:endParaRPr>
          </a:p>
          <a:p>
            <a:pPr algn="l"/>
            <a:endParaRPr lang="en-GB" sz="8000" b="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C0E48DA-2151-43A7-B09E-C0326F3A91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5513" y="10212051"/>
            <a:ext cx="20472973" cy="2343364"/>
          </a:xfrm>
          <a:prstGeom prst="rect">
            <a:avLst/>
          </a:prstGeom>
        </p:spPr>
      </p:pic>
      <p:grpSp>
        <p:nvGrpSpPr>
          <p:cNvPr id="12" name="Group 11">
            <a:extLst>
              <a:ext uri="{FF2B5EF4-FFF2-40B4-BE49-F238E27FC236}">
                <a16:creationId xmlns:a16="http://schemas.microsoft.com/office/drawing/2014/main" id="{845CA447-4B50-4788-9420-FE3F7BDA0381}"/>
              </a:ext>
            </a:extLst>
          </p:cNvPr>
          <p:cNvGrpSpPr/>
          <p:nvPr/>
        </p:nvGrpSpPr>
        <p:grpSpPr>
          <a:xfrm>
            <a:off x="13406431" y="5053143"/>
            <a:ext cx="10567820" cy="3609714"/>
            <a:chOff x="13816180" y="5445658"/>
            <a:chExt cx="10567820" cy="3609714"/>
          </a:xfrm>
        </p:grpSpPr>
        <p:sp>
          <p:nvSpPr>
            <p:cNvPr id="2" name="Rectangle 1">
              <a:extLst>
                <a:ext uri="{FF2B5EF4-FFF2-40B4-BE49-F238E27FC236}">
                  <a16:creationId xmlns:a16="http://schemas.microsoft.com/office/drawing/2014/main" id="{7782ECFB-9706-478A-92C7-EC14314D2F05}"/>
                </a:ext>
              </a:extLst>
            </p:cNvPr>
            <p:cNvSpPr/>
            <p:nvPr/>
          </p:nvSpPr>
          <p:spPr>
            <a:xfrm>
              <a:off x="13816180" y="7116380"/>
              <a:ext cx="10567820" cy="1938992"/>
            </a:xfrm>
            <a:prstGeom prst="rect">
              <a:avLst/>
            </a:prstGeom>
          </p:spPr>
          <p:txBody>
            <a:bodyPr wrap="square">
              <a:spAutoFit/>
            </a:bodyPr>
            <a:lstStyle/>
            <a:p>
              <a:pPr algn="l"/>
              <a:r>
                <a:rPr lang="en-GB" b="0" dirty="0">
                  <a:latin typeface="Arial" panose="020B0604020202020204" pitchFamily="34" charset="0"/>
                  <a:cs typeface="Arial" panose="020B0604020202020204" pitchFamily="34" charset="0"/>
                </a:rPr>
                <a:t>Except where otherwise noted, this work is licensed under the Creative Commons Attribution-</a:t>
              </a:r>
              <a:r>
                <a:rPr lang="en-GB" b="0" dirty="0" err="1">
                  <a:latin typeface="Arial" panose="020B0604020202020204" pitchFamily="34" charset="0"/>
                  <a:cs typeface="Arial" panose="020B0604020202020204" pitchFamily="34" charset="0"/>
                </a:rPr>
                <a:t>NonCommercial</a:t>
              </a:r>
              <a:r>
                <a:rPr lang="en-GB" b="0" dirty="0">
                  <a:latin typeface="Arial" panose="020B0604020202020204" pitchFamily="34" charset="0"/>
                  <a:cs typeface="Arial" panose="020B0604020202020204" pitchFamily="34" charset="0"/>
                </a:rPr>
                <a:t>-</a:t>
              </a:r>
              <a:r>
                <a:rPr lang="en-GB" b="0" dirty="0" err="1">
                  <a:latin typeface="Arial" panose="020B0604020202020204" pitchFamily="34" charset="0"/>
                  <a:cs typeface="Arial" panose="020B0604020202020204" pitchFamily="34" charset="0"/>
                </a:rPr>
                <a:t>ShareAlike</a:t>
              </a:r>
              <a:r>
                <a:rPr lang="en-GB" b="0" dirty="0">
                  <a:latin typeface="Arial" panose="020B0604020202020204" pitchFamily="34" charset="0"/>
                  <a:cs typeface="Arial" panose="020B0604020202020204" pitchFamily="34" charset="0"/>
                </a:rPr>
                <a:t> 4.0 International License. To view a copy of this license, </a:t>
              </a:r>
              <a:r>
                <a:rPr lang="en-GB" b="0" u="sng" dirty="0">
                  <a:latin typeface="Arial" panose="020B0604020202020204" pitchFamily="34" charset="0"/>
                  <a:cs typeface="Arial" panose="020B0604020202020204" pitchFamily="34" charset="0"/>
                  <a:hlinkClick r:id="rId8"/>
                </a:rPr>
                <a:t>https://creativecommons.org/licenses/by-nc-sa/4.0/</a:t>
              </a:r>
              <a:r>
                <a:rPr lang="en-GB" b="0" dirty="0">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62178246-BC77-44B5-9E7A-8003E572A0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003898" y="5445658"/>
              <a:ext cx="3417702" cy="1195773"/>
            </a:xfrm>
            <a:prstGeom prst="rect">
              <a:avLst/>
            </a:prstGeom>
          </p:spPr>
        </p:pic>
      </p:grpSp>
    </p:spTree>
    <p:extLst>
      <p:ext uri="{BB962C8B-B14F-4D97-AF65-F5344CB8AC3E}">
        <p14:creationId xmlns:p14="http://schemas.microsoft.com/office/powerpoint/2010/main" val="660479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81840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B6D639-92B2-4763-8D68-A144110035AF}"/>
              </a:ext>
            </a:extLst>
          </p:cNvPr>
          <p:cNvSpPr>
            <a:spLocks noGrp="1"/>
          </p:cNvSpPr>
          <p:nvPr>
            <p:ph type="title"/>
          </p:nvPr>
        </p:nvSpPr>
        <p:spPr>
          <a:xfrm>
            <a:off x="680749" y="568783"/>
            <a:ext cx="22453200" cy="971269"/>
          </a:xfrm>
        </p:spPr>
        <p:txBody>
          <a:bodyPr/>
          <a:lstStyle/>
          <a:p>
            <a:r>
              <a:rPr lang="en-GB" dirty="0"/>
              <a:t>Session outcomes</a:t>
            </a:r>
          </a:p>
        </p:txBody>
      </p:sp>
      <p:sp>
        <p:nvSpPr>
          <p:cNvPr id="6" name="Rectangle 5">
            <a:extLst>
              <a:ext uri="{FF2B5EF4-FFF2-40B4-BE49-F238E27FC236}">
                <a16:creationId xmlns:a16="http://schemas.microsoft.com/office/drawing/2014/main" id="{E12EB02D-0759-4EAA-8DFE-4DFDA6B4EF27}"/>
              </a:ext>
            </a:extLst>
          </p:cNvPr>
          <p:cNvSpPr/>
          <p:nvPr/>
        </p:nvSpPr>
        <p:spPr>
          <a:xfrm>
            <a:off x="2394861" y="3087643"/>
            <a:ext cx="20111178" cy="6103209"/>
          </a:xfrm>
          <a:prstGeom prst="rect">
            <a:avLst/>
          </a:prstGeom>
        </p:spPr>
        <p:txBody>
          <a:bodyPr wrap="square">
            <a:spAutoFit/>
          </a:bodyPr>
          <a:lstStyle/>
          <a:p>
            <a:pPr marL="360000" lvl="0" indent="-360000" algn="l" hangingPunct="1">
              <a:lnSpc>
                <a:spcPct val="93000"/>
              </a:lnSpc>
              <a:buClr>
                <a:srgbClr val="000000"/>
              </a:buClr>
              <a:buSzPct val="75000"/>
              <a:buBlip>
                <a:blip r:embed="rId3"/>
              </a:buBlip>
            </a:pPr>
            <a:r>
              <a:rPr lang="en-GB" sz="6000" b="0" dirty="0">
                <a:latin typeface="Arial"/>
                <a:cs typeface="Arial"/>
              </a:rPr>
              <a:t> Why is it useful to have a LinkedIn profile?</a:t>
            </a:r>
          </a:p>
          <a:p>
            <a:pPr lvl="0" algn="l" hangingPunct="1">
              <a:lnSpc>
                <a:spcPct val="93000"/>
              </a:lnSpc>
              <a:buClr>
                <a:srgbClr val="000000"/>
              </a:buClr>
              <a:buSzPct val="75000"/>
            </a:pPr>
            <a:endParaRPr lang="en-GB" sz="6000" b="0" dirty="0">
              <a:latin typeface="Arial"/>
              <a:cs typeface="Arial"/>
            </a:endParaRPr>
          </a:p>
          <a:p>
            <a:pPr marL="360000" lvl="0" indent="-360000" algn="l" hangingPunct="1">
              <a:lnSpc>
                <a:spcPct val="93000"/>
              </a:lnSpc>
              <a:buClr>
                <a:srgbClr val="000000"/>
              </a:buClr>
              <a:buSzPct val="75000"/>
              <a:buBlip>
                <a:blip r:embed="rId3"/>
              </a:buBlip>
            </a:pPr>
            <a:r>
              <a:rPr lang="en-GB" sz="6000" b="0" dirty="0">
                <a:latin typeface="Arial"/>
                <a:cs typeface="Arial"/>
              </a:rPr>
              <a:t> Psychological barriers to using LinkedIn</a:t>
            </a:r>
          </a:p>
          <a:p>
            <a:pPr lvl="0" algn="l" hangingPunct="1">
              <a:lnSpc>
                <a:spcPct val="93000"/>
              </a:lnSpc>
              <a:buClr>
                <a:srgbClr val="000000"/>
              </a:buClr>
              <a:buSzPct val="75000"/>
            </a:pPr>
            <a:endParaRPr lang="en-GB" sz="6000" b="0" dirty="0">
              <a:latin typeface="Arial"/>
              <a:cs typeface="Arial"/>
            </a:endParaRPr>
          </a:p>
          <a:p>
            <a:pPr marL="360000" lvl="0" indent="-360000" algn="l" hangingPunct="1">
              <a:lnSpc>
                <a:spcPct val="93000"/>
              </a:lnSpc>
              <a:buClr>
                <a:srgbClr val="000000"/>
              </a:buClr>
              <a:buSzPct val="75000"/>
              <a:buBlip>
                <a:blip r:embed="rId3"/>
              </a:buBlip>
            </a:pPr>
            <a:r>
              <a:rPr lang="en-GB" sz="6000" b="0" dirty="0">
                <a:latin typeface="Arial"/>
                <a:cs typeface="Arial"/>
              </a:rPr>
              <a:t> Security and privacy concerns around using LinkedIn</a:t>
            </a:r>
          </a:p>
          <a:p>
            <a:pPr marL="360000" lvl="0" indent="-360000" algn="l" hangingPunct="1">
              <a:lnSpc>
                <a:spcPct val="93000"/>
              </a:lnSpc>
              <a:buClr>
                <a:srgbClr val="000000"/>
              </a:buClr>
              <a:buSzPct val="75000"/>
              <a:buBlip>
                <a:blip r:embed="rId3"/>
              </a:buBlip>
            </a:pPr>
            <a:endParaRPr lang="en-GB" sz="6000" b="0" dirty="0">
              <a:latin typeface="Arial"/>
              <a:cs typeface="Arial"/>
            </a:endParaRPr>
          </a:p>
          <a:p>
            <a:pPr marL="360000" lvl="0" indent="-360000" algn="l" hangingPunct="1">
              <a:lnSpc>
                <a:spcPct val="93000"/>
              </a:lnSpc>
              <a:buClr>
                <a:srgbClr val="000000"/>
              </a:buClr>
              <a:buSzPct val="75000"/>
              <a:buBlip>
                <a:blip r:embed="rId3"/>
              </a:buBlip>
            </a:pPr>
            <a:r>
              <a:rPr lang="en-GB" sz="6000" b="0" dirty="0">
                <a:latin typeface="Arial"/>
                <a:cs typeface="Arial"/>
              </a:rPr>
              <a:t> LinkedIn Premium and the ‘Open to Work’ function</a:t>
            </a:r>
          </a:p>
        </p:txBody>
      </p:sp>
    </p:spTree>
    <p:extLst>
      <p:ext uri="{BB962C8B-B14F-4D97-AF65-F5344CB8AC3E}">
        <p14:creationId xmlns:p14="http://schemas.microsoft.com/office/powerpoint/2010/main" val="27809109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B6D639-92B2-4763-8D68-A144110035AF}"/>
              </a:ext>
            </a:extLst>
          </p:cNvPr>
          <p:cNvSpPr>
            <a:spLocks noGrp="1"/>
          </p:cNvSpPr>
          <p:nvPr>
            <p:ph type="title"/>
          </p:nvPr>
        </p:nvSpPr>
        <p:spPr>
          <a:xfrm>
            <a:off x="965399" y="543215"/>
            <a:ext cx="22453200" cy="971269"/>
          </a:xfrm>
        </p:spPr>
        <p:txBody>
          <a:bodyPr/>
          <a:lstStyle/>
          <a:p>
            <a:r>
              <a:rPr lang="en-GB" dirty="0"/>
              <a:t>Poll</a:t>
            </a:r>
          </a:p>
        </p:txBody>
      </p:sp>
      <p:sp>
        <p:nvSpPr>
          <p:cNvPr id="4" name="Text Placeholder 3">
            <a:extLst>
              <a:ext uri="{FF2B5EF4-FFF2-40B4-BE49-F238E27FC236}">
                <a16:creationId xmlns:a16="http://schemas.microsoft.com/office/drawing/2014/main" id="{42E0F715-A6B6-4163-9220-6DCD84BBAB31}"/>
              </a:ext>
            </a:extLst>
          </p:cNvPr>
          <p:cNvSpPr>
            <a:spLocks noGrp="1"/>
          </p:cNvSpPr>
          <p:nvPr>
            <p:ph type="body" sz="quarter" idx="1"/>
          </p:nvPr>
        </p:nvSpPr>
        <p:spPr>
          <a:xfrm>
            <a:off x="1386365" y="5311737"/>
            <a:ext cx="21457050" cy="1788559"/>
          </a:xfrm>
        </p:spPr>
        <p:txBody>
          <a:bodyPr/>
          <a:lstStyle/>
          <a:p>
            <a:pPr marL="0" indent="0">
              <a:buNone/>
            </a:pPr>
            <a:r>
              <a:rPr lang="en-GB" sz="5400" dirty="0"/>
              <a:t>Q2. What, if anything, do you think prevents you from fully engaging with it?</a:t>
            </a:r>
          </a:p>
        </p:txBody>
      </p:sp>
      <p:sp>
        <p:nvSpPr>
          <p:cNvPr id="3" name="Rectangle 2">
            <a:extLst>
              <a:ext uri="{FF2B5EF4-FFF2-40B4-BE49-F238E27FC236}">
                <a16:creationId xmlns:a16="http://schemas.microsoft.com/office/drawing/2014/main" id="{8F075054-F226-462F-A647-93FFEC0AFD66}"/>
              </a:ext>
            </a:extLst>
          </p:cNvPr>
          <p:cNvSpPr/>
          <p:nvPr/>
        </p:nvSpPr>
        <p:spPr>
          <a:xfrm>
            <a:off x="1386365" y="2091781"/>
            <a:ext cx="21611269" cy="1638013"/>
          </a:xfrm>
          <a:prstGeom prst="rect">
            <a:avLst/>
          </a:prstGeom>
        </p:spPr>
        <p:txBody>
          <a:bodyPr wrap="square">
            <a:spAutoFit/>
          </a:bodyPr>
          <a:lstStyle/>
          <a:p>
            <a:pPr lvl="0" algn="l" hangingPunct="1">
              <a:lnSpc>
                <a:spcPct val="93000"/>
              </a:lnSpc>
              <a:buClr>
                <a:srgbClr val="000000"/>
              </a:buClr>
              <a:buSzPct val="75000"/>
            </a:pPr>
            <a:r>
              <a:rPr lang="en-GB" sz="5400" b="0" dirty="0">
                <a:latin typeface="Arial"/>
                <a:cs typeface="Arial"/>
              </a:rPr>
              <a:t>Q1. Do you feel comfortable to use LinkedIn as a platform to assist in your career development?</a:t>
            </a:r>
          </a:p>
        </p:txBody>
      </p:sp>
      <p:sp>
        <p:nvSpPr>
          <p:cNvPr id="6" name="Rectangle 5">
            <a:extLst>
              <a:ext uri="{FF2B5EF4-FFF2-40B4-BE49-F238E27FC236}">
                <a16:creationId xmlns:a16="http://schemas.microsoft.com/office/drawing/2014/main" id="{347BC0A2-7DED-4DBF-976C-746D0059F3DA}"/>
              </a:ext>
            </a:extLst>
          </p:cNvPr>
          <p:cNvSpPr/>
          <p:nvPr/>
        </p:nvSpPr>
        <p:spPr>
          <a:xfrm>
            <a:off x="5867402" y="3904681"/>
            <a:ext cx="893618" cy="89361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Rectangle 7">
            <a:extLst>
              <a:ext uri="{FF2B5EF4-FFF2-40B4-BE49-F238E27FC236}">
                <a16:creationId xmlns:a16="http://schemas.microsoft.com/office/drawing/2014/main" id="{BD268325-1F3F-4862-B7D5-69B3C0DEF95F}"/>
              </a:ext>
            </a:extLst>
          </p:cNvPr>
          <p:cNvSpPr/>
          <p:nvPr/>
        </p:nvSpPr>
        <p:spPr>
          <a:xfrm>
            <a:off x="9885221" y="3904681"/>
            <a:ext cx="893618" cy="89361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ectangle 8">
            <a:extLst>
              <a:ext uri="{FF2B5EF4-FFF2-40B4-BE49-F238E27FC236}">
                <a16:creationId xmlns:a16="http://schemas.microsoft.com/office/drawing/2014/main" id="{99FA60DB-DE60-4C31-8299-8CB360CE2210}"/>
              </a:ext>
            </a:extLst>
          </p:cNvPr>
          <p:cNvSpPr/>
          <p:nvPr/>
        </p:nvSpPr>
        <p:spPr>
          <a:xfrm>
            <a:off x="13875329" y="3904681"/>
            <a:ext cx="893618" cy="89361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TextBox 9">
            <a:extLst>
              <a:ext uri="{FF2B5EF4-FFF2-40B4-BE49-F238E27FC236}">
                <a16:creationId xmlns:a16="http://schemas.microsoft.com/office/drawing/2014/main" id="{47A47DFB-D3E2-460C-B3E8-C14CF0E0AF2C}"/>
              </a:ext>
            </a:extLst>
          </p:cNvPr>
          <p:cNvSpPr txBox="1"/>
          <p:nvPr/>
        </p:nvSpPr>
        <p:spPr>
          <a:xfrm>
            <a:off x="6761020" y="4031724"/>
            <a:ext cx="1766455"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Yes</a:t>
            </a:r>
          </a:p>
        </p:txBody>
      </p:sp>
      <p:sp>
        <p:nvSpPr>
          <p:cNvPr id="11" name="TextBox 10">
            <a:extLst>
              <a:ext uri="{FF2B5EF4-FFF2-40B4-BE49-F238E27FC236}">
                <a16:creationId xmlns:a16="http://schemas.microsoft.com/office/drawing/2014/main" id="{D7EBC68E-C041-446A-8CD8-8FBA75F2264B}"/>
              </a:ext>
            </a:extLst>
          </p:cNvPr>
          <p:cNvSpPr txBox="1"/>
          <p:nvPr/>
        </p:nvSpPr>
        <p:spPr>
          <a:xfrm>
            <a:off x="10785767" y="3992417"/>
            <a:ext cx="1766455"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No</a:t>
            </a:r>
          </a:p>
        </p:txBody>
      </p:sp>
      <p:sp>
        <p:nvSpPr>
          <p:cNvPr id="12" name="TextBox 11">
            <a:extLst>
              <a:ext uri="{FF2B5EF4-FFF2-40B4-BE49-F238E27FC236}">
                <a16:creationId xmlns:a16="http://schemas.microsoft.com/office/drawing/2014/main" id="{432B9F38-43C0-4024-97A0-DCCF68C056BC}"/>
              </a:ext>
            </a:extLst>
          </p:cNvPr>
          <p:cNvSpPr txBox="1"/>
          <p:nvPr/>
        </p:nvSpPr>
        <p:spPr>
          <a:xfrm>
            <a:off x="14955984" y="3992417"/>
            <a:ext cx="279861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Not sure</a:t>
            </a:r>
          </a:p>
        </p:txBody>
      </p:sp>
      <p:sp>
        <p:nvSpPr>
          <p:cNvPr id="13" name="Rectangle 12">
            <a:extLst>
              <a:ext uri="{FF2B5EF4-FFF2-40B4-BE49-F238E27FC236}">
                <a16:creationId xmlns:a16="http://schemas.microsoft.com/office/drawing/2014/main" id="{076F7C63-4757-4D16-A62F-D04C9F68AD87}"/>
              </a:ext>
            </a:extLst>
          </p:cNvPr>
          <p:cNvSpPr/>
          <p:nvPr/>
        </p:nvSpPr>
        <p:spPr>
          <a:xfrm>
            <a:off x="5867402" y="6858000"/>
            <a:ext cx="893618" cy="89361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Rectangle 13">
            <a:extLst>
              <a:ext uri="{FF2B5EF4-FFF2-40B4-BE49-F238E27FC236}">
                <a16:creationId xmlns:a16="http://schemas.microsoft.com/office/drawing/2014/main" id="{53C9EBD3-C582-4BA4-8FBD-EF777A039AE1}"/>
              </a:ext>
            </a:extLst>
          </p:cNvPr>
          <p:cNvSpPr/>
          <p:nvPr/>
        </p:nvSpPr>
        <p:spPr>
          <a:xfrm>
            <a:off x="5867402" y="8199750"/>
            <a:ext cx="893618" cy="89361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Rectangle 14">
            <a:extLst>
              <a:ext uri="{FF2B5EF4-FFF2-40B4-BE49-F238E27FC236}">
                <a16:creationId xmlns:a16="http://schemas.microsoft.com/office/drawing/2014/main" id="{DE321841-E687-4057-9EA8-B64B396212B3}"/>
              </a:ext>
            </a:extLst>
          </p:cNvPr>
          <p:cNvSpPr/>
          <p:nvPr/>
        </p:nvSpPr>
        <p:spPr>
          <a:xfrm>
            <a:off x="5867402" y="9559194"/>
            <a:ext cx="893618" cy="89361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Rectangle 16">
            <a:extLst>
              <a:ext uri="{FF2B5EF4-FFF2-40B4-BE49-F238E27FC236}">
                <a16:creationId xmlns:a16="http://schemas.microsoft.com/office/drawing/2014/main" id="{068B397A-6E9A-4206-B56D-736F274E5F9A}"/>
              </a:ext>
            </a:extLst>
          </p:cNvPr>
          <p:cNvSpPr/>
          <p:nvPr/>
        </p:nvSpPr>
        <p:spPr>
          <a:xfrm>
            <a:off x="13220702" y="6858000"/>
            <a:ext cx="893618" cy="89361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Rectangle 17">
            <a:extLst>
              <a:ext uri="{FF2B5EF4-FFF2-40B4-BE49-F238E27FC236}">
                <a16:creationId xmlns:a16="http://schemas.microsoft.com/office/drawing/2014/main" id="{94AA8F50-51F0-4687-9C94-C1786CD076EE}"/>
              </a:ext>
            </a:extLst>
          </p:cNvPr>
          <p:cNvSpPr/>
          <p:nvPr/>
        </p:nvSpPr>
        <p:spPr>
          <a:xfrm>
            <a:off x="13220702" y="8199750"/>
            <a:ext cx="893618" cy="89361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 name="Rectangle 18">
            <a:extLst>
              <a:ext uri="{FF2B5EF4-FFF2-40B4-BE49-F238E27FC236}">
                <a16:creationId xmlns:a16="http://schemas.microsoft.com/office/drawing/2014/main" id="{F03F469F-0F60-46D5-80A6-B1145B095C1F}"/>
              </a:ext>
            </a:extLst>
          </p:cNvPr>
          <p:cNvSpPr/>
          <p:nvPr/>
        </p:nvSpPr>
        <p:spPr>
          <a:xfrm>
            <a:off x="13220702" y="9559194"/>
            <a:ext cx="893618" cy="89361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TextBox 19">
            <a:extLst>
              <a:ext uri="{FF2B5EF4-FFF2-40B4-BE49-F238E27FC236}">
                <a16:creationId xmlns:a16="http://schemas.microsoft.com/office/drawing/2014/main" id="{8DA6ADE6-7930-4DC8-9F50-4B8E8A387228}"/>
              </a:ext>
            </a:extLst>
          </p:cNvPr>
          <p:cNvSpPr txBox="1"/>
          <p:nvPr/>
        </p:nvSpPr>
        <p:spPr>
          <a:xfrm>
            <a:off x="7051968" y="6666360"/>
            <a:ext cx="5140036"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I don’t understand how to use it</a:t>
            </a:r>
          </a:p>
        </p:txBody>
      </p:sp>
      <p:sp>
        <p:nvSpPr>
          <p:cNvPr id="21" name="TextBox 20">
            <a:extLst>
              <a:ext uri="{FF2B5EF4-FFF2-40B4-BE49-F238E27FC236}">
                <a16:creationId xmlns:a16="http://schemas.microsoft.com/office/drawing/2014/main" id="{799D412A-9B12-4653-BE61-8D11A388CB78}"/>
              </a:ext>
            </a:extLst>
          </p:cNvPr>
          <p:cNvSpPr txBox="1"/>
          <p:nvPr/>
        </p:nvSpPr>
        <p:spPr>
          <a:xfrm>
            <a:off x="7072746" y="8047750"/>
            <a:ext cx="5140036"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I don’t like using any social media</a:t>
            </a:r>
          </a:p>
        </p:txBody>
      </p:sp>
      <p:sp>
        <p:nvSpPr>
          <p:cNvPr id="22" name="TextBox 21">
            <a:extLst>
              <a:ext uri="{FF2B5EF4-FFF2-40B4-BE49-F238E27FC236}">
                <a16:creationId xmlns:a16="http://schemas.microsoft.com/office/drawing/2014/main" id="{06D597A2-4CBA-4EC6-ACD4-BDE60AAE7FD3}"/>
              </a:ext>
            </a:extLst>
          </p:cNvPr>
          <p:cNvSpPr txBox="1"/>
          <p:nvPr/>
        </p:nvSpPr>
        <p:spPr>
          <a:xfrm>
            <a:off x="7044128" y="9339154"/>
            <a:ext cx="5140036"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GB" sz="4000" b="0" dirty="0">
                <a:latin typeface="Arial" panose="020B0604020202020204" pitchFamily="34" charset="0"/>
                <a:cs typeface="Arial" panose="020B0604020202020204" pitchFamily="34" charset="0"/>
              </a:rPr>
              <a:t>I’m worried about doing it ‘wrong’</a:t>
            </a:r>
            <a:endParaRPr kumimoji="0" lang="en-GB" sz="4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23" name="TextBox 22">
            <a:extLst>
              <a:ext uri="{FF2B5EF4-FFF2-40B4-BE49-F238E27FC236}">
                <a16:creationId xmlns:a16="http://schemas.microsoft.com/office/drawing/2014/main" id="{191D48B6-5906-4459-8F52-387EF29A3B49}"/>
              </a:ext>
            </a:extLst>
          </p:cNvPr>
          <p:cNvSpPr txBox="1"/>
          <p:nvPr/>
        </p:nvSpPr>
        <p:spPr>
          <a:xfrm>
            <a:off x="14540350" y="6666360"/>
            <a:ext cx="5784268"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I have security concerns about my data</a:t>
            </a:r>
          </a:p>
        </p:txBody>
      </p:sp>
      <p:sp>
        <p:nvSpPr>
          <p:cNvPr id="24" name="TextBox 23">
            <a:extLst>
              <a:ext uri="{FF2B5EF4-FFF2-40B4-BE49-F238E27FC236}">
                <a16:creationId xmlns:a16="http://schemas.microsoft.com/office/drawing/2014/main" id="{28F1E849-7EE4-445D-92C2-E3BE5C3CADCF}"/>
              </a:ext>
            </a:extLst>
          </p:cNvPr>
          <p:cNvSpPr txBox="1"/>
          <p:nvPr/>
        </p:nvSpPr>
        <p:spPr>
          <a:xfrm>
            <a:off x="14561128" y="8047750"/>
            <a:ext cx="618952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4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I have privacy concerns about who can see what</a:t>
            </a:r>
          </a:p>
        </p:txBody>
      </p:sp>
      <p:sp>
        <p:nvSpPr>
          <p:cNvPr id="25" name="TextBox 24">
            <a:extLst>
              <a:ext uri="{FF2B5EF4-FFF2-40B4-BE49-F238E27FC236}">
                <a16:creationId xmlns:a16="http://schemas.microsoft.com/office/drawing/2014/main" id="{2A7A5CA6-32F1-4FD8-B93C-817A962F17B4}"/>
              </a:ext>
            </a:extLst>
          </p:cNvPr>
          <p:cNvSpPr txBox="1"/>
          <p:nvPr/>
        </p:nvSpPr>
        <p:spPr>
          <a:xfrm>
            <a:off x="14532510" y="9646930"/>
            <a:ext cx="514003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GB" sz="4000" b="0" dirty="0">
                <a:latin typeface="Arial" panose="020B0604020202020204" pitchFamily="34" charset="0"/>
                <a:cs typeface="Arial" panose="020B0604020202020204" pitchFamily="34" charset="0"/>
              </a:rPr>
              <a:t>Other</a:t>
            </a:r>
            <a:endParaRPr kumimoji="0" lang="en-GB" sz="4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06254237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B6D639-92B2-4763-8D68-A144110035AF}"/>
              </a:ext>
            </a:extLst>
          </p:cNvPr>
          <p:cNvSpPr>
            <a:spLocks noGrp="1"/>
          </p:cNvSpPr>
          <p:nvPr>
            <p:ph type="title"/>
          </p:nvPr>
        </p:nvSpPr>
        <p:spPr>
          <a:xfrm>
            <a:off x="680749" y="901292"/>
            <a:ext cx="22453200" cy="971269"/>
          </a:xfrm>
        </p:spPr>
        <p:txBody>
          <a:bodyPr/>
          <a:lstStyle/>
          <a:p>
            <a:r>
              <a:rPr lang="en-GB" dirty="0"/>
              <a:t>Open discussion</a:t>
            </a:r>
          </a:p>
        </p:txBody>
      </p:sp>
      <p:sp>
        <p:nvSpPr>
          <p:cNvPr id="5" name="Text Placeholder 3">
            <a:extLst>
              <a:ext uri="{FF2B5EF4-FFF2-40B4-BE49-F238E27FC236}">
                <a16:creationId xmlns:a16="http://schemas.microsoft.com/office/drawing/2014/main" id="{E072072F-C4B2-44EA-81EA-92E02488EE93}"/>
              </a:ext>
            </a:extLst>
          </p:cNvPr>
          <p:cNvSpPr txBox="1">
            <a:spLocks/>
          </p:cNvSpPr>
          <p:nvPr/>
        </p:nvSpPr>
        <p:spPr>
          <a:xfrm>
            <a:off x="3067970" y="5087576"/>
            <a:ext cx="22442259" cy="554542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360000" marR="0" indent="-360000" algn="l" defTabSz="825500" latinLnBrk="0">
              <a:lnSpc>
                <a:spcPct val="93000"/>
              </a:lnSpc>
              <a:spcBef>
                <a:spcPts val="0"/>
              </a:spcBef>
              <a:spcAft>
                <a:spcPts val="0"/>
              </a:spcAft>
              <a:buClr>
                <a:schemeClr val="tx1"/>
              </a:buClr>
              <a:buSzPct val="75000"/>
              <a:buFontTx/>
              <a:buBlip>
                <a:blip r:embed="rId3"/>
              </a:buBlip>
              <a:tabLst/>
              <a:defRPr sz="6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buFont typeface="Courier New" panose="02070309020205020404" pitchFamily="49" charset="0"/>
              <a:buChar char="o"/>
            </a:pPr>
            <a:r>
              <a:rPr lang="en-GB" dirty="0">
                <a:solidFill>
                  <a:srgbClr val="202124"/>
                </a:solidFill>
                <a:latin typeface="Arial" panose="020B0604020202020204" pitchFamily="34" charset="0"/>
                <a:cs typeface="Arial" panose="020B0604020202020204" pitchFamily="34" charset="0"/>
              </a:rPr>
              <a:t> Could you expand on your response to the poll?</a:t>
            </a:r>
          </a:p>
          <a:p>
            <a:pPr hangingPunct="1">
              <a:buFont typeface="Courier New" panose="02070309020205020404" pitchFamily="49" charset="0"/>
              <a:buChar char="o"/>
            </a:pPr>
            <a:endParaRPr lang="en-GB" dirty="0">
              <a:solidFill>
                <a:srgbClr val="202124"/>
              </a:solidFill>
              <a:latin typeface="Arial" panose="020B0604020202020204" pitchFamily="34" charset="0"/>
              <a:cs typeface="Arial" panose="020B0604020202020204" pitchFamily="34" charset="0"/>
            </a:endParaRPr>
          </a:p>
          <a:p>
            <a:pPr hangingPunct="1">
              <a:buFont typeface="Courier New" panose="02070309020205020404" pitchFamily="49" charset="0"/>
              <a:buChar char="o"/>
            </a:pPr>
            <a:r>
              <a:rPr lang="en-GB" dirty="0">
                <a:latin typeface="Arial" panose="020B0604020202020204" pitchFamily="34" charset="0"/>
                <a:cs typeface="Arial" panose="020B0604020202020204" pitchFamily="34" charset="0"/>
              </a:rPr>
              <a:t> What else would be useful to know?</a:t>
            </a:r>
          </a:p>
        </p:txBody>
      </p:sp>
    </p:spTree>
    <p:extLst>
      <p:ext uri="{BB962C8B-B14F-4D97-AF65-F5344CB8AC3E}">
        <p14:creationId xmlns:p14="http://schemas.microsoft.com/office/powerpoint/2010/main" val="300753244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B6D639-92B2-4763-8D68-A144110035AF}"/>
              </a:ext>
            </a:extLst>
          </p:cNvPr>
          <p:cNvSpPr>
            <a:spLocks noGrp="1"/>
          </p:cNvSpPr>
          <p:nvPr>
            <p:ph type="title"/>
          </p:nvPr>
        </p:nvSpPr>
        <p:spPr>
          <a:xfrm>
            <a:off x="809678" y="800874"/>
            <a:ext cx="23574322" cy="971269"/>
          </a:xfrm>
        </p:spPr>
        <p:txBody>
          <a:bodyPr/>
          <a:lstStyle/>
          <a:p>
            <a:r>
              <a:rPr lang="en-GB" dirty="0"/>
              <a:t>How do you feel about using LinkedIn?</a:t>
            </a:r>
          </a:p>
        </p:txBody>
      </p:sp>
      <p:sp>
        <p:nvSpPr>
          <p:cNvPr id="12" name="Text Placeholder 3">
            <a:extLst>
              <a:ext uri="{FF2B5EF4-FFF2-40B4-BE49-F238E27FC236}">
                <a16:creationId xmlns:a16="http://schemas.microsoft.com/office/drawing/2014/main" id="{6E3E1AFF-4BFF-4B3C-B559-645968833CE9}"/>
              </a:ext>
            </a:extLst>
          </p:cNvPr>
          <p:cNvSpPr>
            <a:spLocks noGrp="1"/>
          </p:cNvSpPr>
          <p:nvPr>
            <p:ph type="body" sz="quarter" idx="1"/>
          </p:nvPr>
        </p:nvSpPr>
        <p:spPr>
          <a:xfrm>
            <a:off x="802752" y="2854951"/>
            <a:ext cx="22442259" cy="5545422"/>
          </a:xfrm>
        </p:spPr>
        <p:txBody>
          <a:bodyPr/>
          <a:lstStyle/>
          <a:p>
            <a:pPr>
              <a:buFont typeface="Courier New" panose="02070309020205020404" pitchFamily="49" charset="0"/>
              <a:buChar char="o"/>
            </a:pPr>
            <a:r>
              <a:rPr lang="en-GB" sz="5400" dirty="0">
                <a:solidFill>
                  <a:srgbClr val="202124"/>
                </a:solidFill>
                <a:latin typeface="Arial" panose="020B0604020202020204" pitchFamily="34" charset="0"/>
                <a:cs typeface="Arial" panose="020B0604020202020204" pitchFamily="34" charset="0"/>
              </a:rPr>
              <a:t> Often presented in a positive way, but not everyone sees it like that</a:t>
            </a:r>
          </a:p>
          <a:p>
            <a:pPr>
              <a:buFont typeface="Courier New" panose="02070309020205020404" pitchFamily="49" charset="0"/>
              <a:buChar char="o"/>
            </a:pPr>
            <a:endParaRPr lang="en-GB" sz="5400" dirty="0">
              <a:solidFill>
                <a:srgbClr val="202124"/>
              </a:solidFill>
              <a:latin typeface="Arial" panose="020B0604020202020204" pitchFamily="34" charset="0"/>
              <a:cs typeface="Arial" panose="020B0604020202020204" pitchFamily="34" charset="0"/>
            </a:endParaRPr>
          </a:p>
          <a:p>
            <a:pPr>
              <a:buFont typeface="Courier New" panose="02070309020205020404" pitchFamily="49" charset="0"/>
              <a:buChar char="o"/>
            </a:pPr>
            <a:r>
              <a:rPr lang="en-GB" sz="5400" dirty="0">
                <a:latin typeface="Arial" panose="020B0604020202020204" pitchFamily="34" charset="0"/>
                <a:cs typeface="Arial" panose="020B0604020202020204" pitchFamily="34" charset="0"/>
              </a:rPr>
              <a:t> Can view it in a more functional way – neither positive nor negative </a:t>
            </a: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GB" sz="5400" dirty="0">
                <a:latin typeface="Arial" panose="020B0604020202020204" pitchFamily="34" charset="0"/>
                <a:cs typeface="Arial" panose="020B0604020202020204" pitchFamily="34" charset="0"/>
              </a:rPr>
              <a:t> Q. What is the minimum required of me to achieve my goals? You can then work from there</a:t>
            </a:r>
          </a:p>
          <a:p>
            <a:pPr>
              <a:buFont typeface="Courier New" panose="02070309020205020404" pitchFamily="49" charset="0"/>
              <a:buChar char="o"/>
            </a:pPr>
            <a:endParaRPr lang="en-GB" sz="54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GB" sz="5400" dirty="0">
                <a:latin typeface="Arial" panose="020B0604020202020204" pitchFamily="34" charset="0"/>
                <a:cs typeface="Arial" panose="020B0604020202020204" pitchFamily="34" charset="0"/>
              </a:rPr>
              <a:t> Can keep your engagement quite light - peaks and troughs - but keep your profile fairly well updated, for example, when you change positions</a:t>
            </a:r>
          </a:p>
          <a:p>
            <a:pPr marL="0" indent="0">
              <a:buNone/>
            </a:pPr>
            <a:endParaRPr lang="en-GB"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21201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B6D639-92B2-4763-8D68-A144110035AF}"/>
              </a:ext>
            </a:extLst>
          </p:cNvPr>
          <p:cNvSpPr>
            <a:spLocks noGrp="1"/>
          </p:cNvSpPr>
          <p:nvPr>
            <p:ph type="title"/>
          </p:nvPr>
        </p:nvSpPr>
        <p:spPr>
          <a:xfrm>
            <a:off x="802752" y="1034282"/>
            <a:ext cx="22453200" cy="971269"/>
          </a:xfrm>
        </p:spPr>
        <p:txBody>
          <a:bodyPr/>
          <a:lstStyle/>
          <a:p>
            <a:r>
              <a:rPr lang="en-GB" dirty="0"/>
              <a:t>Do I even ‘need’ a LinkedIn profile?</a:t>
            </a:r>
          </a:p>
        </p:txBody>
      </p:sp>
      <p:sp>
        <p:nvSpPr>
          <p:cNvPr id="12" name="Text Placeholder 3">
            <a:extLst>
              <a:ext uri="{FF2B5EF4-FFF2-40B4-BE49-F238E27FC236}">
                <a16:creationId xmlns:a16="http://schemas.microsoft.com/office/drawing/2014/main" id="{6E3E1AFF-4BFF-4B3C-B559-645968833CE9}"/>
              </a:ext>
            </a:extLst>
          </p:cNvPr>
          <p:cNvSpPr>
            <a:spLocks noGrp="1"/>
          </p:cNvSpPr>
          <p:nvPr>
            <p:ph type="body" sz="quarter" idx="1"/>
          </p:nvPr>
        </p:nvSpPr>
        <p:spPr>
          <a:xfrm>
            <a:off x="943514" y="3900512"/>
            <a:ext cx="21791795" cy="4204398"/>
          </a:xfrm>
        </p:spPr>
        <p:txBody>
          <a:bodyPr/>
          <a:lstStyle/>
          <a:p>
            <a:pPr marL="0" indent="0">
              <a:buNone/>
            </a:pPr>
            <a:r>
              <a:rPr lang="en-GB" sz="5400" dirty="0">
                <a:solidFill>
                  <a:srgbClr val="202124"/>
                </a:solidFill>
                <a:latin typeface="Arial" panose="020B0604020202020204" pitchFamily="34" charset="0"/>
                <a:cs typeface="Arial" panose="020B0604020202020204" pitchFamily="34" charset="0"/>
              </a:rPr>
              <a:t>Do I need a LinkedIn profile to get a job beyond academia or start my own venture? ……No, not necessarily. </a:t>
            </a:r>
          </a:p>
          <a:p>
            <a:pPr marL="0" indent="0">
              <a:buNone/>
            </a:pPr>
            <a:endParaRPr lang="en-GB" sz="5400" dirty="0">
              <a:solidFill>
                <a:srgbClr val="202124"/>
              </a:solidFill>
              <a:latin typeface="Arial" panose="020B0604020202020204" pitchFamily="34" charset="0"/>
              <a:cs typeface="Arial" panose="020B0604020202020204" pitchFamily="34" charset="0"/>
            </a:endParaRPr>
          </a:p>
          <a:p>
            <a:pPr marL="0" indent="0">
              <a:buNone/>
            </a:pPr>
            <a:r>
              <a:rPr lang="en-GB" sz="5400" dirty="0">
                <a:solidFill>
                  <a:srgbClr val="202124"/>
                </a:solidFill>
                <a:latin typeface="Arial" panose="020B0604020202020204" pitchFamily="34" charset="0"/>
                <a:cs typeface="Arial" panose="020B0604020202020204" pitchFamily="34" charset="0"/>
              </a:rPr>
              <a:t>Will it help?……Yes, probably. </a:t>
            </a:r>
          </a:p>
          <a:p>
            <a:pPr marL="0" indent="0">
              <a:buNone/>
            </a:pPr>
            <a:endParaRPr lang="en-GB" sz="5400" dirty="0">
              <a:solidFill>
                <a:srgbClr val="202124"/>
              </a:solidFill>
              <a:latin typeface="Arial" panose="020B0604020202020204" pitchFamily="34" charset="0"/>
              <a:cs typeface="Arial" panose="020B0604020202020204" pitchFamily="34" charset="0"/>
            </a:endParaRPr>
          </a:p>
          <a:p>
            <a:pPr marL="0" indent="0">
              <a:buNone/>
            </a:pPr>
            <a:endParaRPr lang="en-GB" sz="5400" dirty="0">
              <a:solidFill>
                <a:srgbClr val="2021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98586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B6D639-92B2-4763-8D68-A144110035AF}"/>
              </a:ext>
            </a:extLst>
          </p:cNvPr>
          <p:cNvSpPr>
            <a:spLocks noGrp="1"/>
          </p:cNvSpPr>
          <p:nvPr>
            <p:ph type="title"/>
          </p:nvPr>
        </p:nvSpPr>
        <p:spPr>
          <a:xfrm>
            <a:off x="802752" y="548648"/>
            <a:ext cx="22453200" cy="971269"/>
          </a:xfrm>
        </p:spPr>
        <p:txBody>
          <a:bodyPr/>
          <a:lstStyle/>
          <a:p>
            <a:r>
              <a:rPr lang="en-GB" dirty="0"/>
              <a:t>Advantages of having a LinkedIn profile</a:t>
            </a:r>
          </a:p>
        </p:txBody>
      </p:sp>
      <p:sp>
        <p:nvSpPr>
          <p:cNvPr id="2" name="Oval 1">
            <a:extLst>
              <a:ext uri="{FF2B5EF4-FFF2-40B4-BE49-F238E27FC236}">
                <a16:creationId xmlns:a16="http://schemas.microsoft.com/office/drawing/2014/main" id="{4816D915-A0B2-4238-9E9C-74CC44B9AA41}"/>
              </a:ext>
            </a:extLst>
          </p:cNvPr>
          <p:cNvSpPr/>
          <p:nvPr/>
        </p:nvSpPr>
        <p:spPr>
          <a:xfrm>
            <a:off x="4339389" y="2552451"/>
            <a:ext cx="4066674" cy="4066674"/>
          </a:xfrm>
          <a:prstGeom prst="ellipse">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Box 2">
            <a:extLst>
              <a:ext uri="{FF2B5EF4-FFF2-40B4-BE49-F238E27FC236}">
                <a16:creationId xmlns:a16="http://schemas.microsoft.com/office/drawing/2014/main" id="{44D540F7-C745-41F5-AA43-F64AC2DAA12B}"/>
              </a:ext>
            </a:extLst>
          </p:cNvPr>
          <p:cNvSpPr txBox="1"/>
          <p:nvPr/>
        </p:nvSpPr>
        <p:spPr>
          <a:xfrm>
            <a:off x="4223084" y="3180275"/>
            <a:ext cx="4299284" cy="28110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You can be found before jobs are advertised</a:t>
            </a:r>
          </a:p>
        </p:txBody>
      </p:sp>
      <p:sp>
        <p:nvSpPr>
          <p:cNvPr id="6" name="Oval 5">
            <a:extLst>
              <a:ext uri="{FF2B5EF4-FFF2-40B4-BE49-F238E27FC236}">
                <a16:creationId xmlns:a16="http://schemas.microsoft.com/office/drawing/2014/main" id="{D1C691CE-3EE3-4A7D-BE3E-C876EDAE8B38}"/>
              </a:ext>
            </a:extLst>
          </p:cNvPr>
          <p:cNvSpPr/>
          <p:nvPr/>
        </p:nvSpPr>
        <p:spPr>
          <a:xfrm>
            <a:off x="9689481" y="2552451"/>
            <a:ext cx="4066674" cy="4066674"/>
          </a:xfrm>
          <a:prstGeom prst="ellipse">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extBox 7">
            <a:extLst>
              <a:ext uri="{FF2B5EF4-FFF2-40B4-BE49-F238E27FC236}">
                <a16:creationId xmlns:a16="http://schemas.microsoft.com/office/drawing/2014/main" id="{B2233E2B-BE95-4058-8EE0-3DAF738C9DBB}"/>
              </a:ext>
            </a:extLst>
          </p:cNvPr>
          <p:cNvSpPr txBox="1"/>
          <p:nvPr/>
        </p:nvSpPr>
        <p:spPr>
          <a:xfrm>
            <a:off x="9925779" y="3518829"/>
            <a:ext cx="3594078" cy="2133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You can </a:t>
            </a:r>
            <a:r>
              <a:rPr lang="en-GB" sz="4400" b="0" dirty="0">
                <a:latin typeface="Arial" panose="020B0604020202020204" pitchFamily="34" charset="0"/>
                <a:cs typeface="Arial" panose="020B0604020202020204" pitchFamily="34" charset="0"/>
              </a:rPr>
              <a:t>u</a:t>
            </a:r>
            <a:r>
              <a:rPr kumimoji="0" lang="en-GB" sz="4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se the jobs board</a:t>
            </a:r>
          </a:p>
        </p:txBody>
      </p:sp>
      <p:sp>
        <p:nvSpPr>
          <p:cNvPr id="9" name="Oval 8">
            <a:extLst>
              <a:ext uri="{FF2B5EF4-FFF2-40B4-BE49-F238E27FC236}">
                <a16:creationId xmlns:a16="http://schemas.microsoft.com/office/drawing/2014/main" id="{7E354ECB-12B7-4773-9136-3B60E5E8454A}"/>
              </a:ext>
            </a:extLst>
          </p:cNvPr>
          <p:cNvSpPr/>
          <p:nvPr/>
        </p:nvSpPr>
        <p:spPr>
          <a:xfrm>
            <a:off x="14923268" y="2552451"/>
            <a:ext cx="4066674" cy="4066674"/>
          </a:xfrm>
          <a:prstGeom prst="ellipse">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TextBox 9">
            <a:extLst>
              <a:ext uri="{FF2B5EF4-FFF2-40B4-BE49-F238E27FC236}">
                <a16:creationId xmlns:a16="http://schemas.microsoft.com/office/drawing/2014/main" id="{8C660D38-5401-4C07-8614-C317FE3EEA87}"/>
              </a:ext>
            </a:extLst>
          </p:cNvPr>
          <p:cNvSpPr txBox="1"/>
          <p:nvPr/>
        </p:nvSpPr>
        <p:spPr>
          <a:xfrm>
            <a:off x="15159566" y="3518829"/>
            <a:ext cx="3594078" cy="2133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Research organisations and people</a:t>
            </a:r>
          </a:p>
        </p:txBody>
      </p:sp>
      <p:sp>
        <p:nvSpPr>
          <p:cNvPr id="11" name="Oval 10">
            <a:extLst>
              <a:ext uri="{FF2B5EF4-FFF2-40B4-BE49-F238E27FC236}">
                <a16:creationId xmlns:a16="http://schemas.microsoft.com/office/drawing/2014/main" id="{49B20BE9-25F6-4B7A-A631-FCE6E21E4B02}"/>
              </a:ext>
            </a:extLst>
          </p:cNvPr>
          <p:cNvSpPr/>
          <p:nvPr/>
        </p:nvSpPr>
        <p:spPr>
          <a:xfrm>
            <a:off x="6956283" y="6564179"/>
            <a:ext cx="4066674" cy="4066674"/>
          </a:xfrm>
          <a:prstGeom prst="ellipse">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TextBox 12">
            <a:extLst>
              <a:ext uri="{FF2B5EF4-FFF2-40B4-BE49-F238E27FC236}">
                <a16:creationId xmlns:a16="http://schemas.microsoft.com/office/drawing/2014/main" id="{170E36BB-2953-4B60-8991-C7ABF1AD188A}"/>
              </a:ext>
            </a:extLst>
          </p:cNvPr>
          <p:cNvSpPr txBox="1"/>
          <p:nvPr/>
        </p:nvSpPr>
        <p:spPr>
          <a:xfrm>
            <a:off x="7192581" y="6853449"/>
            <a:ext cx="3594078" cy="3488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Make connections for careers or develop your business</a:t>
            </a:r>
          </a:p>
        </p:txBody>
      </p:sp>
      <p:sp>
        <p:nvSpPr>
          <p:cNvPr id="14" name="Oval 13">
            <a:extLst>
              <a:ext uri="{FF2B5EF4-FFF2-40B4-BE49-F238E27FC236}">
                <a16:creationId xmlns:a16="http://schemas.microsoft.com/office/drawing/2014/main" id="{4676F301-C874-4688-A14B-E2C89D62CB66}"/>
              </a:ext>
            </a:extLst>
          </p:cNvPr>
          <p:cNvSpPr/>
          <p:nvPr/>
        </p:nvSpPr>
        <p:spPr>
          <a:xfrm>
            <a:off x="12306375" y="6564179"/>
            <a:ext cx="4066674" cy="4066674"/>
          </a:xfrm>
          <a:prstGeom prst="ellipse">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TextBox 14">
            <a:extLst>
              <a:ext uri="{FF2B5EF4-FFF2-40B4-BE49-F238E27FC236}">
                <a16:creationId xmlns:a16="http://schemas.microsoft.com/office/drawing/2014/main" id="{8FE900DD-26D7-4ECB-B305-2C151472A14F}"/>
              </a:ext>
            </a:extLst>
          </p:cNvPr>
          <p:cNvSpPr txBox="1"/>
          <p:nvPr/>
        </p:nvSpPr>
        <p:spPr>
          <a:xfrm>
            <a:off x="12542673" y="7530557"/>
            <a:ext cx="3594078" cy="2133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Can be your professional website</a:t>
            </a:r>
          </a:p>
        </p:txBody>
      </p:sp>
    </p:spTree>
    <p:extLst>
      <p:ext uri="{BB962C8B-B14F-4D97-AF65-F5344CB8AC3E}">
        <p14:creationId xmlns:p14="http://schemas.microsoft.com/office/powerpoint/2010/main" val="37533119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B6D639-92B2-4763-8D68-A144110035AF}"/>
              </a:ext>
            </a:extLst>
          </p:cNvPr>
          <p:cNvSpPr>
            <a:spLocks noGrp="1"/>
          </p:cNvSpPr>
          <p:nvPr>
            <p:ph type="title"/>
          </p:nvPr>
        </p:nvSpPr>
        <p:spPr>
          <a:xfrm>
            <a:off x="661990" y="1034282"/>
            <a:ext cx="22453200" cy="971269"/>
          </a:xfrm>
        </p:spPr>
        <p:txBody>
          <a:bodyPr/>
          <a:lstStyle/>
          <a:p>
            <a:r>
              <a:rPr lang="en-GB" dirty="0"/>
              <a:t>But also…..</a:t>
            </a:r>
          </a:p>
        </p:txBody>
      </p:sp>
      <p:sp>
        <p:nvSpPr>
          <p:cNvPr id="12" name="Text Placeholder 3">
            <a:extLst>
              <a:ext uri="{FF2B5EF4-FFF2-40B4-BE49-F238E27FC236}">
                <a16:creationId xmlns:a16="http://schemas.microsoft.com/office/drawing/2014/main" id="{6E3E1AFF-4BFF-4B3C-B559-645968833CE9}"/>
              </a:ext>
            </a:extLst>
          </p:cNvPr>
          <p:cNvSpPr>
            <a:spLocks noGrp="1"/>
          </p:cNvSpPr>
          <p:nvPr>
            <p:ph type="body" sz="quarter" idx="1"/>
          </p:nvPr>
        </p:nvSpPr>
        <p:spPr>
          <a:xfrm>
            <a:off x="661990" y="5639027"/>
            <a:ext cx="22593962" cy="971269"/>
          </a:xfrm>
        </p:spPr>
        <p:txBody>
          <a:bodyPr/>
          <a:lstStyle/>
          <a:p>
            <a:pPr marL="0" indent="0">
              <a:buNone/>
            </a:pPr>
            <a:r>
              <a:rPr lang="en-GB" dirty="0">
                <a:solidFill>
                  <a:srgbClr val="202124"/>
                </a:solidFill>
                <a:latin typeface="Arial" panose="020B0604020202020204" pitchFamily="34" charset="0"/>
                <a:cs typeface="Arial" panose="020B0604020202020204" pitchFamily="34" charset="0"/>
              </a:rPr>
              <a:t>Many employers will look you up on LinkedIn before making a hire</a:t>
            </a:r>
          </a:p>
          <a:p>
            <a:pPr marL="0" indent="0">
              <a:buNone/>
            </a:pPr>
            <a:endParaRPr lang="en-GB" b="1" dirty="0">
              <a:solidFill>
                <a:srgbClr val="2021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2469066"/>
      </p:ext>
    </p:extLst>
  </p:cSld>
  <p:clrMapOvr>
    <a:masterClrMapping/>
  </p:clrMapOvr>
  <p:transition spd="med"/>
</p:sld>
</file>

<file path=ppt/theme/theme1.xml><?xml version="1.0" encoding="utf-8"?>
<a:theme xmlns:a="http://schemas.openxmlformats.org/drawingml/2006/main" name="White">
  <a:themeElements>
    <a:clrScheme name="Prosper">
      <a:dk1>
        <a:srgbClr val="000000"/>
      </a:dk1>
      <a:lt1>
        <a:srgbClr val="FFFFFF"/>
      </a:lt1>
      <a:dk2>
        <a:srgbClr val="5E5E5E"/>
      </a:dk2>
      <a:lt2>
        <a:srgbClr val="D5D5D5"/>
      </a:lt2>
      <a:accent1>
        <a:srgbClr val="FACF35"/>
      </a:accent1>
      <a:accent2>
        <a:srgbClr val="2CBEC0"/>
      </a:accent2>
      <a:accent3>
        <a:srgbClr val="EE5127"/>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51c8a0a0-30a2-4aea-a631-07f16a169a79">
      <Terms xmlns="http://schemas.microsoft.com/office/infopath/2007/PartnerControls"/>
    </lcf76f155ced4ddcb4097134ff3c332f>
    <TaxCatchAll xmlns="f16359fa-b7b0-49ed-a307-549d00d08fa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25F32C0F53DF48B3E47551D7EC4F69" ma:contentTypeVersion="18" ma:contentTypeDescription="Create a new document." ma:contentTypeScope="" ma:versionID="5d2d27aebfe30df3553143c3236a4d8d">
  <xsd:schema xmlns:xsd="http://www.w3.org/2001/XMLSchema" xmlns:xs="http://www.w3.org/2001/XMLSchema" xmlns:p="http://schemas.microsoft.com/office/2006/metadata/properties" xmlns:ns1="http://schemas.microsoft.com/sharepoint/v3" xmlns:ns2="51c8a0a0-30a2-4aea-a631-07f16a169a79" xmlns:ns3="f16359fa-b7b0-49ed-a307-549d00d08faa" targetNamespace="http://schemas.microsoft.com/office/2006/metadata/properties" ma:root="true" ma:fieldsID="d8c73ca1a8cf0ff98c2a7ddaa37fab38" ns1:_="" ns2:_="" ns3:_="">
    <xsd:import namespace="http://schemas.microsoft.com/sharepoint/v3"/>
    <xsd:import namespace="51c8a0a0-30a2-4aea-a631-07f16a169a79"/>
    <xsd:import namespace="f16359fa-b7b0-49ed-a307-549d00d08f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c8a0a0-30a2-4aea-a631-07f16a169a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fd38f81-9561-40ce-98eb-cd713668d4d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16359fa-b7b0-49ed-a307-549d00d08fa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9b34857-5037-452a-a4a7-39e1872ba64f}" ma:internalName="TaxCatchAll" ma:showField="CatchAllData" ma:web="f16359fa-b7b0-49ed-a307-549d00d08f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529BBE-DDA3-4706-B313-5404E6796E85}">
  <ds:schemaRefs>
    <ds:schemaRef ds:uri="f16359fa-b7b0-49ed-a307-549d00d08faa"/>
    <ds:schemaRef ds:uri="http://schemas.microsoft.com/office/2006/documentManagement/types"/>
    <ds:schemaRef ds:uri="http://purl.org/dc/terms/"/>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 ds:uri="51c8a0a0-30a2-4aea-a631-07f16a169a79"/>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A1C54B59-01D5-41C0-975D-65A5DD1A3C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1c8a0a0-30a2-4aea-a631-07f16a169a79"/>
    <ds:schemaRef ds:uri="f16359fa-b7b0-49ed-a307-549d00d08f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A72E96-0FFE-45B5-B958-D2AA944F71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4499</TotalTime>
  <Words>1089</Words>
  <Application>Microsoft Office PowerPoint</Application>
  <PresentationFormat>Custom</PresentationFormat>
  <Paragraphs>139</Paragraphs>
  <Slides>26</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CircularStd-Bold</vt:lpstr>
      <vt:lpstr>CircularStd-Book</vt:lpstr>
      <vt:lpstr>Courier New</vt:lpstr>
      <vt:lpstr>Helvetica Neue</vt:lpstr>
      <vt:lpstr>Helvetica Neue Medium</vt:lpstr>
      <vt:lpstr>Roboto</vt:lpstr>
      <vt:lpstr>Times New Roman</vt:lpstr>
      <vt:lpstr>White</vt:lpstr>
      <vt:lpstr>PowerPoint Presentation</vt:lpstr>
      <vt:lpstr>PowerPoint Presentation</vt:lpstr>
      <vt:lpstr>Session outcomes</vt:lpstr>
      <vt:lpstr>Poll</vt:lpstr>
      <vt:lpstr>Open discussion</vt:lpstr>
      <vt:lpstr>How do you feel about using LinkedIn?</vt:lpstr>
      <vt:lpstr>Do I even ‘need’ a LinkedIn profile?</vt:lpstr>
      <vt:lpstr>Advantages of having a LinkedIn profile</vt:lpstr>
      <vt:lpstr>But also…..</vt:lpstr>
      <vt:lpstr>Common concerns</vt:lpstr>
      <vt:lpstr>Psychological barriers</vt:lpstr>
      <vt:lpstr>Psychological barriers</vt:lpstr>
      <vt:lpstr>Tips to help overcome psychological barriers</vt:lpstr>
      <vt:lpstr>Security concerns</vt:lpstr>
      <vt:lpstr>Security concerns</vt:lpstr>
      <vt:lpstr>Privacy concerns</vt:lpstr>
      <vt:lpstr>Privacy concerns: changing your visibility</vt:lpstr>
      <vt:lpstr>Privacy concerns: Edit your public profile</vt:lpstr>
      <vt:lpstr>Privacy concerns: Connections</vt:lpstr>
      <vt:lpstr>Privacy concerns: Share profile updates</vt:lpstr>
      <vt:lpstr>A note about LinkedIn Premium and privacy</vt:lpstr>
      <vt:lpstr>Open to work function</vt:lpstr>
      <vt:lpstr>Open to work function</vt:lpstr>
      <vt:lpstr>Summary</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Kennedy, Catherine</dc:creator>
  <cp:keywords/>
  <dc:description/>
  <cp:lastModifiedBy>Dubaissi, Eamon</cp:lastModifiedBy>
  <cp:revision>293</cp:revision>
  <dcterms:modified xsi:type="dcterms:W3CDTF">2023-05-05T08:34:37Z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0x0101007925F32C0F53DF48B3E47551D7EC4F69</vt:lpwstr>
  </property>
</Properties>
</file>