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sldIdLst>
    <p:sldId id="261" r:id="rId5"/>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15" d="100"/>
          <a:sy n="15" d="100"/>
        </p:scale>
        <p:origin x="1236"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9F820B-A2D6-41BF-839D-0E396CE0A231}"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4164668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F820B-A2D6-41BF-839D-0E396CE0A231}"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3865332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F820B-A2D6-41BF-839D-0E396CE0A231}"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3510555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oilerplateV1">
    <p:spTree>
      <p:nvGrpSpPr>
        <p:cNvPr id="1" name=""/>
        <p:cNvGrpSpPr/>
        <p:nvPr/>
      </p:nvGrpSpPr>
      <p:grpSpPr>
        <a:xfrm>
          <a:off x="0" y="0"/>
          <a:ext cx="0" cy="0"/>
          <a:chOff x="0" y="0"/>
          <a:chExt cx="0" cy="0"/>
        </a:xfrm>
      </p:grpSpPr>
      <p:sp>
        <p:nvSpPr>
          <p:cNvPr id="11" name="Title Text"/>
          <p:cNvSpPr txBox="1">
            <a:spLocks noGrp="1"/>
          </p:cNvSpPr>
          <p:nvPr>
            <p:ph type="title" hasCustomPrompt="1"/>
          </p:nvPr>
        </p:nvSpPr>
        <p:spPr>
          <a:xfrm>
            <a:off x="1693613" y="2240845"/>
            <a:ext cx="39414430" cy="2143876"/>
          </a:xfrm>
          <a:prstGeom prst="rect">
            <a:avLst/>
          </a:prstGeom>
        </p:spPr>
        <p:txBody>
          <a:bodyPr anchor="t"/>
          <a:lstStyle>
            <a:lvl1pPr>
              <a:defRPr sz="10532" baseline="0"/>
            </a:lvl1pPr>
          </a:lstStyle>
          <a:p>
            <a:r>
              <a:rPr lang="en-GB" dirty="0"/>
              <a:t>Page title</a:t>
            </a:r>
            <a:endParaRPr dirty="0"/>
          </a:p>
        </p:txBody>
      </p:sp>
      <p:sp>
        <p:nvSpPr>
          <p:cNvPr id="12" name="Body Level One…"/>
          <p:cNvSpPr txBox="1">
            <a:spLocks noGrp="1"/>
          </p:cNvSpPr>
          <p:nvPr>
            <p:ph type="body" sz="quarter" idx="1" hasCustomPrompt="1"/>
          </p:nvPr>
        </p:nvSpPr>
        <p:spPr>
          <a:xfrm>
            <a:off x="1693613" y="6078881"/>
            <a:ext cx="32684212" cy="15773307"/>
          </a:xfrm>
          <a:prstGeom prst="rect">
            <a:avLst/>
          </a:prstGeom>
        </p:spPr>
        <p:txBody>
          <a:bodyPr anchor="t"/>
          <a:lstStyle>
            <a:lvl1pPr marL="0" indent="0" algn="l">
              <a:lnSpc>
                <a:spcPct val="90000"/>
              </a:lnSpc>
              <a:spcBef>
                <a:spcPts val="0"/>
              </a:spcBef>
              <a:buSzTx/>
              <a:buNone/>
              <a:defRPr sz="10532" baseline="0"/>
            </a:lvl1pPr>
            <a:lvl2pPr marL="0" indent="0" algn="l">
              <a:spcBef>
                <a:spcPts val="0"/>
              </a:spcBef>
              <a:buSzTx/>
              <a:buNone/>
              <a:defRPr sz="9479"/>
            </a:lvl2pPr>
            <a:lvl3pPr marL="0" indent="0" algn="l">
              <a:spcBef>
                <a:spcPts val="0"/>
              </a:spcBef>
              <a:buSzTx/>
              <a:buNone/>
              <a:defRPr sz="9479"/>
            </a:lvl3pPr>
            <a:lvl4pPr marL="0" indent="0" algn="l">
              <a:spcBef>
                <a:spcPts val="0"/>
              </a:spcBef>
              <a:buSzTx/>
              <a:buNone/>
              <a:defRPr sz="9479"/>
            </a:lvl4pPr>
            <a:lvl5pPr marL="0" indent="0" algn="l">
              <a:spcBef>
                <a:spcPts val="0"/>
              </a:spcBef>
              <a:buSzTx/>
              <a:buNone/>
              <a:defRPr sz="9479"/>
            </a:lvl5pPr>
          </a:lstStyle>
          <a:p>
            <a:r>
              <a:rPr lang="en-US" sz="10532" u="none" baseline="0" dirty="0">
                <a:solidFill>
                  <a:srgbClr val="000000"/>
                </a:solidFill>
                <a:latin typeface="CircularStd-Book"/>
              </a:rPr>
              <a:t>Large style text goes in here.</a:t>
            </a:r>
            <a:endParaRPr dirty="0"/>
          </a:p>
        </p:txBody>
      </p:sp>
      <p:pic>
        <p:nvPicPr>
          <p:cNvPr id="6" name="Picture 5">
            <a:extLst>
              <a:ext uri="{FF2B5EF4-FFF2-40B4-BE49-F238E27FC236}">
                <a16:creationId xmlns:a16="http://schemas.microsoft.com/office/drawing/2014/main" id="{3E94BC99-BB1C-4D45-B674-310519C30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004000" y="24651957"/>
            <a:ext cx="9787784" cy="4572226"/>
          </a:xfrm>
          <a:prstGeom prst="rect">
            <a:avLst/>
          </a:prstGeom>
        </p:spPr>
      </p:pic>
      <p:pic>
        <p:nvPicPr>
          <p:cNvPr id="8" name="Picture 7">
            <a:extLst>
              <a:ext uri="{FF2B5EF4-FFF2-40B4-BE49-F238E27FC236}">
                <a16:creationId xmlns:a16="http://schemas.microsoft.com/office/drawing/2014/main" id="{82F671C5-F863-4068-8013-62E5010BEC5A}"/>
              </a:ext>
            </a:extLst>
          </p:cNvPr>
          <p:cNvPicPr>
            <a:picLocks noChangeAspect="1"/>
          </p:cNvPicPr>
          <p:nvPr userDrawn="1"/>
        </p:nvPicPr>
        <p:blipFill>
          <a:blip r:embed="rId3"/>
          <a:stretch>
            <a:fillRect/>
          </a:stretch>
        </p:blipFill>
        <p:spPr>
          <a:xfrm>
            <a:off x="1442075" y="26844553"/>
            <a:ext cx="15349924" cy="2379630"/>
          </a:xfrm>
          <a:prstGeom prst="rect">
            <a:avLst/>
          </a:prstGeom>
        </p:spPr>
      </p:pic>
    </p:spTree>
    <p:extLst>
      <p:ext uri="{BB962C8B-B14F-4D97-AF65-F5344CB8AC3E}">
        <p14:creationId xmlns:p14="http://schemas.microsoft.com/office/powerpoint/2010/main" val="22030642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F820B-A2D6-41BF-839D-0E396CE0A231}"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47656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9F820B-A2D6-41BF-839D-0E396CE0A231}"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57243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9F820B-A2D6-41BF-839D-0E396CE0A231}"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315441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9F820B-A2D6-41BF-839D-0E396CE0A231}" type="datetimeFigureOut">
              <a:rPr lang="en-GB" smtClean="0"/>
              <a:t>21/06/2023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103588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9F820B-A2D6-41BF-839D-0E396CE0A231}" type="datetimeFigureOut">
              <a:rPr lang="en-GB" smtClean="0"/>
              <a:t>21/06/2023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189524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F820B-A2D6-41BF-839D-0E396CE0A231}" type="datetimeFigureOut">
              <a:rPr lang="en-GB" smtClean="0"/>
              <a:t>21/06/2023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161419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Edit Master text styles</a:t>
            </a:r>
          </a:p>
        </p:txBody>
      </p:sp>
      <p:sp>
        <p:nvSpPr>
          <p:cNvPr id="5" name="Date Placeholder 4"/>
          <p:cNvSpPr>
            <a:spLocks noGrp="1"/>
          </p:cNvSpPr>
          <p:nvPr>
            <p:ph type="dt" sz="half" idx="10"/>
          </p:nvPr>
        </p:nvSpPr>
        <p:spPr/>
        <p:txBody>
          <a:bodyPr/>
          <a:lstStyle/>
          <a:p>
            <a:fld id="{129F820B-A2D6-41BF-839D-0E396CE0A231}"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155943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a:t>Click icon to add picture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Edit Master text styles</a:t>
            </a:r>
          </a:p>
        </p:txBody>
      </p:sp>
      <p:sp>
        <p:nvSpPr>
          <p:cNvPr id="5" name="Date Placeholder 4"/>
          <p:cNvSpPr>
            <a:spLocks noGrp="1"/>
          </p:cNvSpPr>
          <p:nvPr>
            <p:ph type="dt" sz="half" idx="10"/>
          </p:nvPr>
        </p:nvSpPr>
        <p:spPr/>
        <p:txBody>
          <a:bodyPr/>
          <a:lstStyle/>
          <a:p>
            <a:fld id="{129F820B-A2D6-41BF-839D-0E396CE0A231}"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60592A-BE70-441B-9C5E-C4190AA29A22}" type="slidenum">
              <a:rPr lang="en-GB" smtClean="0"/>
              <a:t>‹#›</a:t>
            </a:fld>
            <a:endParaRPr lang="en-GB"/>
          </a:p>
        </p:txBody>
      </p:sp>
    </p:spTree>
    <p:extLst>
      <p:ext uri="{BB962C8B-B14F-4D97-AF65-F5344CB8AC3E}">
        <p14:creationId xmlns:p14="http://schemas.microsoft.com/office/powerpoint/2010/main" val="263608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129F820B-A2D6-41BF-839D-0E396CE0A231}" type="datetimeFigureOut">
              <a:rPr lang="en-GB" smtClean="0"/>
              <a:t>21/06/2023</a:t>
            </a:fld>
            <a:endParaRPr lang="en-GB"/>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4A60592A-BE70-441B-9C5E-C4190AA29A22}" type="slidenum">
              <a:rPr lang="en-GB" smtClean="0"/>
              <a:t>‹#›</a:t>
            </a:fld>
            <a:endParaRPr lang="en-GB"/>
          </a:p>
        </p:txBody>
      </p:sp>
    </p:spTree>
    <p:extLst>
      <p:ext uri="{BB962C8B-B14F-4D97-AF65-F5344CB8AC3E}">
        <p14:creationId xmlns:p14="http://schemas.microsoft.com/office/powerpoint/2010/main" val="168989775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osper.liverpool.ac.uk/prosper-pilot-2/on-demand-resources/understanding-in-person-networking-events/" TargetMode="Externa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hyperlink" Target="https://creativecommons.org/licenses/by-nc-sa/4.0/"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68B6BF6-FB8D-480E-88B2-A8A695552EA9}"/>
              </a:ext>
            </a:extLst>
          </p:cNvPr>
          <p:cNvSpPr txBox="1"/>
          <p:nvPr/>
        </p:nvSpPr>
        <p:spPr>
          <a:xfrm>
            <a:off x="887037" y="7561043"/>
            <a:ext cx="14829183" cy="2554545"/>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REFLECT </a:t>
            </a:r>
          </a:p>
          <a:p>
            <a:pPr algn="ctr"/>
            <a:r>
              <a:rPr lang="en-GB" sz="4000" b="1" dirty="0">
                <a:latin typeface="Arial" panose="020B0604020202020204" pitchFamily="34" charset="0"/>
                <a:cs typeface="Arial" panose="020B0604020202020204" pitchFamily="34" charset="0"/>
              </a:rPr>
              <a:t>(knowing yourself and personal development)</a:t>
            </a:r>
          </a:p>
          <a:p>
            <a:pPr algn="ctr"/>
            <a:endParaRPr lang="en-GB" sz="4000" b="1" dirty="0">
              <a:latin typeface="Arial" panose="020B0604020202020204" pitchFamily="34" charset="0"/>
              <a:cs typeface="Arial" panose="020B0604020202020204" pitchFamily="34" charset="0"/>
            </a:endParaRPr>
          </a:p>
          <a:p>
            <a:pPr marL="571500" indent="-571500" algn="ctr">
              <a:buFontTx/>
              <a:buChar char="-"/>
            </a:pPr>
            <a:endParaRPr lang="en-GB" sz="4000" b="1"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C4D1C54-02C5-4AD5-AD07-8BB6C98DF0D8}"/>
              </a:ext>
            </a:extLst>
          </p:cNvPr>
          <p:cNvSpPr txBox="1"/>
          <p:nvPr/>
        </p:nvSpPr>
        <p:spPr>
          <a:xfrm>
            <a:off x="11300428" y="1664624"/>
            <a:ext cx="10645799" cy="3170099"/>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TIME MANAGEMENT </a:t>
            </a:r>
            <a:r>
              <a:rPr lang="en-GB" sz="4000" dirty="0">
                <a:latin typeface="Arial" panose="020B0604020202020204" pitchFamily="34" charset="0"/>
                <a:cs typeface="Arial" panose="020B0604020202020204" pitchFamily="34" charset="0"/>
              </a:rPr>
              <a:t>(making space for Prosper and your career development)</a:t>
            </a:r>
          </a:p>
          <a:p>
            <a:endParaRPr lang="en-GB" sz="4000" dirty="0">
              <a:latin typeface="Arial" panose="020B0604020202020204" pitchFamily="34" charset="0"/>
              <a:cs typeface="Arial" panose="020B0604020202020204" pitchFamily="34" charset="0"/>
            </a:endParaRPr>
          </a:p>
          <a:p>
            <a:r>
              <a:rPr lang="en-GB" sz="4000" u="sng" dirty="0">
                <a:solidFill>
                  <a:schemeClr val="accent1"/>
                </a:solidFill>
                <a:latin typeface="Arial" panose="020B0604020202020204" pitchFamily="34" charset="0"/>
                <a:cs typeface="Arial" panose="020B0604020202020204" pitchFamily="34" charset="0"/>
              </a:rPr>
              <a:t>Scheduling your time on the pilot</a:t>
            </a:r>
          </a:p>
          <a:p>
            <a:pPr marL="571500" indent="-571500">
              <a:buFontTx/>
              <a:buChar char="-"/>
            </a:pPr>
            <a:endParaRPr lang="en-GB" sz="4000" b="1"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CC552CAC-682F-4DD9-9034-E4986B50D1A0}"/>
              </a:ext>
            </a:extLst>
          </p:cNvPr>
          <p:cNvSpPr/>
          <p:nvPr/>
        </p:nvSpPr>
        <p:spPr>
          <a:xfrm>
            <a:off x="11087298" y="1440468"/>
            <a:ext cx="28378887" cy="34360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D62653FE-C87E-4129-BC67-E0170B2ECA27}"/>
              </a:ext>
            </a:extLst>
          </p:cNvPr>
          <p:cNvSpPr txBox="1"/>
          <p:nvPr/>
        </p:nvSpPr>
        <p:spPr>
          <a:xfrm>
            <a:off x="21323811" y="1725541"/>
            <a:ext cx="17692928" cy="341632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We recognise the difficulties that you might have carving out the time to engage with Prosper and hope that this map helps you to quickly see what has been covered so far. We also commissioned some sessions earlier in the pilot, with career coach Hannah Roberts on how you can take control of your time - </a:t>
            </a:r>
            <a:r>
              <a:rPr lang="en-GB" sz="2400" u="sng" dirty="0">
                <a:solidFill>
                  <a:schemeClr val="accent1"/>
                </a:solidFill>
                <a:latin typeface="Arial" panose="020B0604020202020204" pitchFamily="34" charset="0"/>
                <a:cs typeface="Arial" panose="020B0604020202020204" pitchFamily="34" charset="0"/>
              </a:rPr>
              <a:t>5 day time and energy challenge</a:t>
            </a:r>
          </a:p>
          <a:p>
            <a:endParaRPr lang="en-GB" sz="2400" dirty="0">
              <a:solidFill>
                <a:srgbClr val="0070C0"/>
              </a:solidFill>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Tip: if you want to make space for Prosper, try scheduling it into your calendar (either attendance at live events or catching up with on-demand resources) before you put other things in and protect this time, make it non-negotiable. Remember you are entitled to 0.1 FTE of your time with Prosper.</a:t>
            </a:r>
          </a:p>
          <a:p>
            <a:endParaRPr lang="en-GB" sz="2400" dirty="0">
              <a:latin typeface="Arial" panose="020B0604020202020204" pitchFamily="34" charset="0"/>
              <a:cs typeface="Arial" panose="020B0604020202020204" pitchFamily="34" charset="0"/>
            </a:endParaRPr>
          </a:p>
          <a:p>
            <a:pPr marL="571500" indent="-571500">
              <a:buFontTx/>
              <a:buChar char="-"/>
            </a:pPr>
            <a:endParaRPr lang="en-GB" sz="24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5ADE339C-349A-448B-9BA3-1A749433197B}"/>
              </a:ext>
            </a:extLst>
          </p:cNvPr>
          <p:cNvSpPr txBox="1"/>
          <p:nvPr/>
        </p:nvSpPr>
        <p:spPr>
          <a:xfrm>
            <a:off x="31648911" y="7413907"/>
            <a:ext cx="3067879" cy="1938992"/>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EXPLORE</a:t>
            </a:r>
          </a:p>
          <a:p>
            <a:endParaRPr lang="en-GB" sz="4000" b="1" dirty="0">
              <a:latin typeface="Arial" panose="020B0604020202020204" pitchFamily="34" charset="0"/>
              <a:cs typeface="Arial" panose="020B0604020202020204" pitchFamily="34" charset="0"/>
            </a:endParaRPr>
          </a:p>
          <a:p>
            <a:pPr marL="571500" indent="-571500">
              <a:buFontTx/>
              <a:buChar char="-"/>
            </a:pPr>
            <a:endParaRPr lang="en-GB" sz="40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CC91B191-8817-4181-AD0F-B322AE64C4B9}"/>
              </a:ext>
            </a:extLst>
          </p:cNvPr>
          <p:cNvSpPr/>
          <p:nvPr/>
        </p:nvSpPr>
        <p:spPr>
          <a:xfrm>
            <a:off x="2741564" y="9165961"/>
            <a:ext cx="11696223" cy="3416320"/>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Why?</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Through </a:t>
            </a:r>
            <a:r>
              <a:rPr lang="en-GB" sz="2400" u="sng" dirty="0">
                <a:solidFill>
                  <a:schemeClr val="accent1"/>
                </a:solidFill>
                <a:latin typeface="Arial" panose="020B0604020202020204" pitchFamily="34" charset="0"/>
                <a:cs typeface="Arial" panose="020B0604020202020204" pitchFamily="34" charset="0"/>
              </a:rPr>
              <a:t>Journaling</a:t>
            </a:r>
            <a:r>
              <a:rPr lang="en-GB" sz="2400" dirty="0">
                <a:latin typeface="Arial" panose="020B0604020202020204" pitchFamily="34" charset="0"/>
                <a:cs typeface="Arial" panose="020B0604020202020204" pitchFamily="34" charset="0"/>
              </a:rPr>
              <a:t> and </a:t>
            </a:r>
            <a:r>
              <a:rPr lang="en-GB" sz="2400" u="sng" dirty="0">
                <a:solidFill>
                  <a:schemeClr val="accent1"/>
                </a:solidFill>
                <a:latin typeface="Arial" panose="020B0604020202020204" pitchFamily="34" charset="0"/>
                <a:cs typeface="Arial" panose="020B0604020202020204" pitchFamily="34" charset="0"/>
              </a:rPr>
              <a:t>Coaching </a:t>
            </a:r>
            <a:r>
              <a:rPr lang="en-GB" sz="2400" dirty="0">
                <a:latin typeface="Arial" panose="020B0604020202020204" pitchFamily="34" charset="0"/>
                <a:cs typeface="Arial" panose="020B0604020202020204" pitchFamily="34" charset="0"/>
              </a:rPr>
              <a:t>you will have already been engaging in self-reflection. Building self-awareness is important when it comes to career exploration and deciding what would really suit </a:t>
            </a:r>
            <a:r>
              <a:rPr lang="en-GB" sz="2400" b="1" u="sng" dirty="0">
                <a:latin typeface="Arial" panose="020B0604020202020204" pitchFamily="34" charset="0"/>
                <a:cs typeface="Arial" panose="020B0604020202020204" pitchFamily="34" charset="0"/>
              </a:rPr>
              <a:t>you</a:t>
            </a:r>
            <a:r>
              <a:rPr lang="en-GB" sz="2400" dirty="0">
                <a:latin typeface="Arial" panose="020B0604020202020204" pitchFamily="34" charset="0"/>
                <a:cs typeface="Arial" panose="020B0604020202020204" pitchFamily="34" charset="0"/>
              </a:rPr>
              <a:t>. It also really helps when it comes to articulating these things to others - including employers! Try some self-assessment tools, challenge any assumptions you might be making, look carefully at your identity as a postdoc and think about your mindset in terms of knowing when/if it is time to move on. </a:t>
            </a:r>
          </a:p>
        </p:txBody>
      </p:sp>
      <p:sp>
        <p:nvSpPr>
          <p:cNvPr id="33" name="TextBox 32">
            <a:extLst>
              <a:ext uri="{FF2B5EF4-FFF2-40B4-BE49-F238E27FC236}">
                <a16:creationId xmlns:a16="http://schemas.microsoft.com/office/drawing/2014/main" id="{5BFFC58B-D486-4F46-831B-C255CB92AC62}"/>
              </a:ext>
            </a:extLst>
          </p:cNvPr>
          <p:cNvSpPr txBox="1"/>
          <p:nvPr/>
        </p:nvSpPr>
        <p:spPr>
          <a:xfrm>
            <a:off x="2165470" y="1946214"/>
            <a:ext cx="8327534" cy="3539430"/>
          </a:xfrm>
          <a:prstGeom prst="rect">
            <a:avLst/>
          </a:prstGeom>
          <a:noFill/>
        </p:spPr>
        <p:txBody>
          <a:bodyPr wrap="square" rtlCol="0">
            <a:spAutoFit/>
          </a:bodyPr>
          <a:lstStyle/>
          <a:p>
            <a:r>
              <a:rPr lang="en-GB" sz="3200" u="sng" dirty="0">
                <a:solidFill>
                  <a:schemeClr val="accent1"/>
                </a:solidFill>
                <a:latin typeface="Arial" panose="020B0604020202020204" pitchFamily="34" charset="0"/>
                <a:cs typeface="Arial" panose="020B0604020202020204" pitchFamily="34" charset="0"/>
              </a:rPr>
              <a:t>Journey through the year</a:t>
            </a:r>
            <a:r>
              <a:rPr lang="en-GB" sz="3200" dirty="0">
                <a:latin typeface="Arial" panose="020B0604020202020204" pitchFamily="34" charset="0"/>
                <a:cs typeface="Arial" panose="020B0604020202020204" pitchFamily="34" charset="0"/>
              </a:rPr>
              <a:t>: If you’ve forgotten what the overall journey through the year looks like, remind yourself by clicking on the link. We are just coming to the transition between the second and third phase.</a:t>
            </a:r>
          </a:p>
          <a:p>
            <a:endParaRPr lang="en-GB" sz="3200" dirty="0">
              <a:latin typeface="Arial" panose="020B0604020202020204" pitchFamily="34" charset="0"/>
              <a:cs typeface="Arial" panose="020B0604020202020204" pitchFamily="34" charset="0"/>
            </a:endParaRPr>
          </a:p>
          <a:p>
            <a:pPr marL="571500" indent="-571500">
              <a:buFontTx/>
              <a:buChar char="-"/>
            </a:pPr>
            <a:endParaRPr lang="en-GB"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8B905868-2021-49C9-9CBF-4A80B858F523}"/>
              </a:ext>
            </a:extLst>
          </p:cNvPr>
          <p:cNvSpPr/>
          <p:nvPr/>
        </p:nvSpPr>
        <p:spPr>
          <a:xfrm>
            <a:off x="2343270" y="13049659"/>
            <a:ext cx="12272316" cy="5262979"/>
          </a:xfrm>
          <a:prstGeom prst="rect">
            <a:avLst/>
          </a:prstGeom>
        </p:spPr>
        <p:txBody>
          <a:bodyPr wrap="square">
            <a:spAutoFit/>
          </a:bodyPr>
          <a:lstStyle/>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The </a:t>
            </a:r>
            <a:r>
              <a:rPr lang="en-GB" sz="2400" u="sng" dirty="0">
                <a:solidFill>
                  <a:schemeClr val="accent1"/>
                </a:solidFill>
                <a:latin typeface="Arial" panose="020B0604020202020204" pitchFamily="34" charset="0"/>
                <a:cs typeface="Arial" panose="020B0604020202020204" pitchFamily="34" charset="0"/>
              </a:rPr>
              <a:t>Self-assessment tools </a:t>
            </a:r>
            <a:r>
              <a:rPr lang="en-GB" sz="2400" dirty="0">
                <a:latin typeface="Arial" panose="020B0604020202020204" pitchFamily="34" charset="0"/>
                <a:cs typeface="Arial" panose="020B0604020202020204" pitchFamily="34" charset="0"/>
              </a:rPr>
              <a:t>are an aid to self discovery, allowing you to reflect on your personality traits, strengths, skills, motivations, interests and values. Why not check out the </a:t>
            </a:r>
            <a:r>
              <a:rPr lang="en-GB" sz="2400" u="sng" dirty="0">
                <a:solidFill>
                  <a:schemeClr val="accent1"/>
                </a:solidFill>
                <a:latin typeface="Arial" panose="020B0604020202020204" pitchFamily="34" charset="0"/>
                <a:cs typeface="Arial" panose="020B0604020202020204" pitchFamily="34" charset="0"/>
              </a:rPr>
              <a:t>Introduction to self-assessment </a:t>
            </a:r>
            <a:r>
              <a:rPr lang="en-GB" sz="2400" dirty="0">
                <a:latin typeface="Arial" panose="020B0604020202020204" pitchFamily="34" charset="0"/>
                <a:cs typeface="Arial" panose="020B0604020202020204" pitchFamily="34" charset="0"/>
              </a:rPr>
              <a:t>video or our </a:t>
            </a:r>
            <a:r>
              <a:rPr lang="en-GB" sz="2400" u="sng" dirty="0">
                <a:solidFill>
                  <a:schemeClr val="accent1"/>
                </a:solidFill>
                <a:latin typeface="Arial" panose="020B0604020202020204" pitchFamily="34" charset="0"/>
                <a:cs typeface="Arial" panose="020B0604020202020204" pitchFamily="34" charset="0"/>
              </a:rPr>
              <a:t>blog</a:t>
            </a:r>
            <a:r>
              <a:rPr lang="en-GB" sz="2400" dirty="0">
                <a:latin typeface="Arial" panose="020B0604020202020204" pitchFamily="34" charset="0"/>
                <a:cs typeface="Arial" panose="020B0604020202020204" pitchFamily="34" charset="0"/>
              </a:rPr>
              <a:t>, try out some of the tools and record your findings in your journal to look back on.</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Challenging your assumptions </a:t>
            </a:r>
            <a:r>
              <a:rPr lang="en-GB" sz="2400" dirty="0">
                <a:latin typeface="Arial" panose="020B0604020202020204" pitchFamily="34" charset="0"/>
                <a:cs typeface="Arial" panose="020B0604020202020204" pitchFamily="34" charset="0"/>
              </a:rPr>
              <a:t>about other postdocs and careers beyond academia. Could these assumptions be getting in your way?</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Identity Matters </a:t>
            </a:r>
            <a:r>
              <a:rPr lang="en-GB" sz="2400" dirty="0">
                <a:latin typeface="Arial" panose="020B0604020202020204" pitchFamily="34" charset="0"/>
                <a:cs typeface="Arial" panose="020B0604020202020204" pitchFamily="34" charset="0"/>
              </a:rPr>
              <a:t>video and </a:t>
            </a:r>
            <a:r>
              <a:rPr lang="en-GB" sz="2400" u="sng" dirty="0">
                <a:solidFill>
                  <a:schemeClr val="accent1"/>
                </a:solidFill>
                <a:latin typeface="Arial" panose="020B0604020202020204" pitchFamily="34" charset="0"/>
                <a:cs typeface="Arial" panose="020B0604020202020204" pitchFamily="34" charset="0"/>
              </a:rPr>
              <a:t>Considering Identity </a:t>
            </a:r>
            <a:r>
              <a:rPr lang="en-GB" sz="2400" dirty="0">
                <a:latin typeface="Arial" panose="020B0604020202020204" pitchFamily="34" charset="0"/>
                <a:cs typeface="Arial" panose="020B0604020202020204" pitchFamily="34" charset="0"/>
              </a:rPr>
              <a:t>resources allow you to reflect on who you are and whether academia has become part of your identity.</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Knowing when to cut your losses….</a:t>
            </a:r>
            <a:r>
              <a:rPr lang="en-GB" sz="2400" u="sng" dirty="0" err="1">
                <a:solidFill>
                  <a:schemeClr val="accent1"/>
                </a:solidFill>
                <a:latin typeface="Arial" panose="020B0604020202020204" pitchFamily="34" charset="0"/>
                <a:cs typeface="Arial" panose="020B0604020202020204" pitchFamily="34" charset="0"/>
              </a:rPr>
              <a:t>p.s.</a:t>
            </a:r>
            <a:r>
              <a:rPr lang="en-GB" sz="2400" u="sng" dirty="0">
                <a:solidFill>
                  <a:schemeClr val="accent1"/>
                </a:solidFill>
                <a:latin typeface="Arial" panose="020B0604020202020204" pitchFamily="34" charset="0"/>
                <a:cs typeface="Arial" panose="020B0604020202020204" pitchFamily="34" charset="0"/>
              </a:rPr>
              <a:t> its not a waste of time: </a:t>
            </a:r>
            <a:r>
              <a:rPr lang="en-GB" sz="2400" dirty="0">
                <a:latin typeface="Arial" panose="020B0604020202020204" pitchFamily="34" charset="0"/>
                <a:cs typeface="Arial" panose="020B0604020202020204" pitchFamily="34" charset="0"/>
              </a:rPr>
              <a:t>exploring the sunk cost fallacy and setting yourself trigger points – just because you’ve spent X amount of time as a postdoc, it doesn’t mean this time has been wasted if you decide to leave and it shouldn’t be a reason to continue on either.</a:t>
            </a: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How to stop self-sabotage, develop self-confidence and reach your potential: on-demand resources coming soon</a:t>
            </a:r>
          </a:p>
        </p:txBody>
      </p:sp>
      <p:sp>
        <p:nvSpPr>
          <p:cNvPr id="34" name="Rectangle 33">
            <a:extLst>
              <a:ext uri="{FF2B5EF4-FFF2-40B4-BE49-F238E27FC236}">
                <a16:creationId xmlns:a16="http://schemas.microsoft.com/office/drawing/2014/main" id="{019EF071-BC71-45FE-B8AE-6400D55C5FB0}"/>
              </a:ext>
            </a:extLst>
          </p:cNvPr>
          <p:cNvSpPr/>
          <p:nvPr/>
        </p:nvSpPr>
        <p:spPr>
          <a:xfrm>
            <a:off x="27179362" y="8164947"/>
            <a:ext cx="12023387" cy="4893647"/>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Why?</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Exploring your options before deciding whether or not to act is empowering. It allows you to compare what you know about yourself to what a particular career/organisation/role is offering. Use the career clusters, employer interviews and former postdoc case studies for inspiration. But more importantly, take ownership of your own career exploration. If you’re unsure where to start, consider using the strategies we suggest  (in Exploring the career clusters part 2 on-demand resources) for researching organisations and searching job boards by skills. Remember, there’s no right or wrong, you’re just information-gathering at this stage. Consider reaching out to others for informational interviews, making connections on LinkedIn and embracing networking opportunities - use the resources (see ‘Tools for career development’) we provide to help.</a:t>
            </a:r>
          </a:p>
        </p:txBody>
      </p:sp>
      <p:sp>
        <p:nvSpPr>
          <p:cNvPr id="35" name="Rectangle 34">
            <a:extLst>
              <a:ext uri="{FF2B5EF4-FFF2-40B4-BE49-F238E27FC236}">
                <a16:creationId xmlns:a16="http://schemas.microsoft.com/office/drawing/2014/main" id="{3690AD2D-0042-4DAF-B0E9-7DF17DBE07D2}"/>
              </a:ext>
            </a:extLst>
          </p:cNvPr>
          <p:cNvSpPr/>
          <p:nvPr/>
        </p:nvSpPr>
        <p:spPr>
          <a:xfrm>
            <a:off x="2165470" y="7393683"/>
            <a:ext cx="12568803" cy="116568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4A16329-780B-487A-8097-1C6F80FFF491}"/>
              </a:ext>
            </a:extLst>
          </p:cNvPr>
          <p:cNvSpPr/>
          <p:nvPr/>
        </p:nvSpPr>
        <p:spPr>
          <a:xfrm>
            <a:off x="26898450" y="7223665"/>
            <a:ext cx="12568803" cy="118268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Arrow Connector 36">
            <a:extLst>
              <a:ext uri="{FF2B5EF4-FFF2-40B4-BE49-F238E27FC236}">
                <a16:creationId xmlns:a16="http://schemas.microsoft.com/office/drawing/2014/main" id="{8A5AA67D-F647-4476-83FA-7FA086B771FF}"/>
              </a:ext>
            </a:extLst>
          </p:cNvPr>
          <p:cNvCxnSpPr>
            <a:cxnSpLocks/>
          </p:cNvCxnSpPr>
          <p:nvPr/>
        </p:nvCxnSpPr>
        <p:spPr>
          <a:xfrm>
            <a:off x="14734273" y="9113051"/>
            <a:ext cx="12163110" cy="11251"/>
          </a:xfrm>
          <a:prstGeom prst="straightConnector1">
            <a:avLst/>
          </a:prstGeom>
          <a:ln w="1079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C3292BB6-DFE5-42A2-9F71-7E44575E5305}"/>
              </a:ext>
            </a:extLst>
          </p:cNvPr>
          <p:cNvSpPr/>
          <p:nvPr/>
        </p:nvSpPr>
        <p:spPr>
          <a:xfrm>
            <a:off x="15217271" y="7713044"/>
            <a:ext cx="11867909"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Know your key strengths/skills/attributes/values and use them to inform your career exploration/choices. Remember to return to this reflection during and after exploring. Don’t just park it, keep it in mind! </a:t>
            </a:r>
          </a:p>
        </p:txBody>
      </p:sp>
      <p:sp>
        <p:nvSpPr>
          <p:cNvPr id="8" name="TextBox 7">
            <a:extLst>
              <a:ext uri="{FF2B5EF4-FFF2-40B4-BE49-F238E27FC236}">
                <a16:creationId xmlns:a16="http://schemas.microsoft.com/office/drawing/2014/main" id="{7386D7B7-28B2-4FE9-9125-034C64B5CBF9}"/>
              </a:ext>
            </a:extLst>
          </p:cNvPr>
          <p:cNvSpPr txBox="1"/>
          <p:nvPr/>
        </p:nvSpPr>
        <p:spPr>
          <a:xfrm>
            <a:off x="2688598" y="6280369"/>
            <a:ext cx="2128980" cy="584775"/>
          </a:xfrm>
          <a:prstGeom prst="rect">
            <a:avLst/>
          </a:prstGeom>
          <a:noFill/>
        </p:spPr>
        <p:txBody>
          <a:bodyPr wrap="square" rtlCol="0">
            <a:spAutoFit/>
          </a:bodyPr>
          <a:lstStyle/>
          <a:p>
            <a:r>
              <a:rPr lang="en-GB" sz="3200" b="1" dirty="0">
                <a:solidFill>
                  <a:srgbClr val="7030A0"/>
                </a:solidFill>
                <a:latin typeface="Arial" panose="020B0604020202020204" pitchFamily="34" charset="0"/>
                <a:cs typeface="Arial" panose="020B0604020202020204" pitchFamily="34" charset="0"/>
              </a:rPr>
              <a:t>Interests</a:t>
            </a:r>
          </a:p>
        </p:txBody>
      </p:sp>
      <p:sp>
        <p:nvSpPr>
          <p:cNvPr id="39" name="TextBox 38">
            <a:extLst>
              <a:ext uri="{FF2B5EF4-FFF2-40B4-BE49-F238E27FC236}">
                <a16:creationId xmlns:a16="http://schemas.microsoft.com/office/drawing/2014/main" id="{6469BFCE-7D52-4C17-8070-8E69A5E77DA4}"/>
              </a:ext>
            </a:extLst>
          </p:cNvPr>
          <p:cNvSpPr txBox="1"/>
          <p:nvPr/>
        </p:nvSpPr>
        <p:spPr>
          <a:xfrm>
            <a:off x="4838891" y="5808392"/>
            <a:ext cx="2128980" cy="584775"/>
          </a:xfrm>
          <a:prstGeom prst="rect">
            <a:avLst/>
          </a:prstGeom>
          <a:noFill/>
        </p:spPr>
        <p:txBody>
          <a:bodyPr wrap="square" rtlCol="0">
            <a:spAutoFit/>
          </a:bodyPr>
          <a:lstStyle/>
          <a:p>
            <a:r>
              <a:rPr lang="en-GB" sz="3200" b="1" dirty="0">
                <a:solidFill>
                  <a:srgbClr val="00B0F0"/>
                </a:solidFill>
                <a:latin typeface="Arial" panose="020B0604020202020204" pitchFamily="34" charset="0"/>
                <a:cs typeface="Arial" panose="020B0604020202020204" pitchFamily="34" charset="0"/>
              </a:rPr>
              <a:t>Strengths</a:t>
            </a:r>
          </a:p>
        </p:txBody>
      </p:sp>
      <p:sp>
        <p:nvSpPr>
          <p:cNvPr id="40" name="TextBox 39">
            <a:extLst>
              <a:ext uri="{FF2B5EF4-FFF2-40B4-BE49-F238E27FC236}">
                <a16:creationId xmlns:a16="http://schemas.microsoft.com/office/drawing/2014/main" id="{88ED523F-1CFB-47FB-9D19-884918533C2A}"/>
              </a:ext>
            </a:extLst>
          </p:cNvPr>
          <p:cNvSpPr txBox="1"/>
          <p:nvPr/>
        </p:nvSpPr>
        <p:spPr>
          <a:xfrm>
            <a:off x="7327098" y="6341529"/>
            <a:ext cx="2128980" cy="584775"/>
          </a:xfrm>
          <a:prstGeom prst="rect">
            <a:avLst/>
          </a:prstGeom>
          <a:noFill/>
        </p:spPr>
        <p:txBody>
          <a:bodyPr wrap="square" rtlCol="0">
            <a:spAutoFit/>
          </a:bodyPr>
          <a:lstStyle/>
          <a:p>
            <a:r>
              <a:rPr lang="en-GB" sz="3200" b="1" dirty="0">
                <a:solidFill>
                  <a:srgbClr val="FF0000"/>
                </a:solidFill>
                <a:latin typeface="Arial" panose="020B0604020202020204" pitchFamily="34" charset="0"/>
                <a:cs typeface="Arial" panose="020B0604020202020204" pitchFamily="34" charset="0"/>
              </a:rPr>
              <a:t>Skills</a:t>
            </a:r>
          </a:p>
        </p:txBody>
      </p:sp>
      <p:sp>
        <p:nvSpPr>
          <p:cNvPr id="41" name="TextBox 40">
            <a:extLst>
              <a:ext uri="{FF2B5EF4-FFF2-40B4-BE49-F238E27FC236}">
                <a16:creationId xmlns:a16="http://schemas.microsoft.com/office/drawing/2014/main" id="{1578FEAD-68C5-4E7D-AAFF-189F58F852CA}"/>
              </a:ext>
            </a:extLst>
          </p:cNvPr>
          <p:cNvSpPr txBox="1"/>
          <p:nvPr/>
        </p:nvSpPr>
        <p:spPr>
          <a:xfrm>
            <a:off x="8976615" y="5801769"/>
            <a:ext cx="3749871" cy="584775"/>
          </a:xfrm>
          <a:prstGeom prst="rect">
            <a:avLst/>
          </a:prstGeom>
          <a:noFill/>
        </p:spPr>
        <p:txBody>
          <a:bodyPr wrap="square" rtlCol="0">
            <a:spAutoFit/>
          </a:bodyPr>
          <a:lstStyle/>
          <a:p>
            <a:r>
              <a:rPr lang="en-GB" sz="3200" b="1" dirty="0">
                <a:solidFill>
                  <a:srgbClr val="FFC000"/>
                </a:solidFill>
                <a:latin typeface="Arial" panose="020B0604020202020204" pitchFamily="34" charset="0"/>
                <a:cs typeface="Arial" panose="020B0604020202020204" pitchFamily="34" charset="0"/>
              </a:rPr>
              <a:t>Personality traits</a:t>
            </a:r>
          </a:p>
        </p:txBody>
      </p:sp>
      <p:sp>
        <p:nvSpPr>
          <p:cNvPr id="44" name="TextBox 43">
            <a:extLst>
              <a:ext uri="{FF2B5EF4-FFF2-40B4-BE49-F238E27FC236}">
                <a16:creationId xmlns:a16="http://schemas.microsoft.com/office/drawing/2014/main" id="{74A215D8-B9C3-4437-B36E-0502A53F37C1}"/>
              </a:ext>
            </a:extLst>
          </p:cNvPr>
          <p:cNvSpPr txBox="1"/>
          <p:nvPr/>
        </p:nvSpPr>
        <p:spPr>
          <a:xfrm>
            <a:off x="12799360" y="6300852"/>
            <a:ext cx="1768461" cy="584775"/>
          </a:xfrm>
          <a:prstGeom prst="rect">
            <a:avLst/>
          </a:prstGeom>
          <a:noFill/>
        </p:spPr>
        <p:txBody>
          <a:bodyPr wrap="square" rtlCol="0">
            <a:spAutoFit/>
          </a:bodyPr>
          <a:lstStyle/>
          <a:p>
            <a:r>
              <a:rPr lang="en-GB" sz="3200" b="1" dirty="0">
                <a:solidFill>
                  <a:schemeClr val="accent5">
                    <a:lumMod val="75000"/>
                  </a:schemeClr>
                </a:solidFill>
                <a:latin typeface="Arial" panose="020B0604020202020204" pitchFamily="34" charset="0"/>
                <a:cs typeface="Arial" panose="020B0604020202020204" pitchFamily="34" charset="0"/>
              </a:rPr>
              <a:t>Values</a:t>
            </a:r>
          </a:p>
        </p:txBody>
      </p:sp>
      <p:sp>
        <p:nvSpPr>
          <p:cNvPr id="45" name="TextBox 44">
            <a:extLst>
              <a:ext uri="{FF2B5EF4-FFF2-40B4-BE49-F238E27FC236}">
                <a16:creationId xmlns:a16="http://schemas.microsoft.com/office/drawing/2014/main" id="{99ED3B1C-8AFE-4817-AF79-7FD881FB5FB2}"/>
              </a:ext>
            </a:extLst>
          </p:cNvPr>
          <p:cNvSpPr txBox="1"/>
          <p:nvPr/>
        </p:nvSpPr>
        <p:spPr>
          <a:xfrm>
            <a:off x="26993352" y="13377382"/>
            <a:ext cx="12287891" cy="6370975"/>
          </a:xfrm>
          <a:prstGeom prst="rect">
            <a:avLst/>
          </a:prstGeom>
          <a:noFill/>
        </p:spPr>
        <p:txBody>
          <a:bodyPr wrap="square" rtlCol="0">
            <a:spAutoFit/>
          </a:bodyPr>
          <a:lstStyle/>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Exploring the career clusters part 1</a:t>
            </a:r>
            <a:r>
              <a:rPr lang="en-GB" sz="2400" dirty="0">
                <a:latin typeface="Arial" panose="020B0604020202020204" pitchFamily="34" charset="0"/>
                <a:cs typeface="Arial" panose="020B0604020202020204" pitchFamily="34" charset="0"/>
              </a:rPr>
              <a:t>: what are the career clusters and what will you find in the cluster pages</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Exploring the career clusters part 2</a:t>
            </a:r>
            <a:r>
              <a:rPr lang="en-GB" sz="2400" dirty="0">
                <a:latin typeface="Arial" panose="020B0604020202020204" pitchFamily="34" charset="0"/>
                <a:cs typeface="Arial" panose="020B0604020202020204" pitchFamily="34" charset="0"/>
              </a:rPr>
              <a:t>: introducing two strategies to identify organisations/roles and careers that might interest you</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The career clusters</a:t>
            </a:r>
            <a:r>
              <a:rPr lang="en-GB" sz="2400" dirty="0">
                <a:latin typeface="Arial" panose="020B0604020202020204" pitchFamily="34" charset="0"/>
                <a:cs typeface="Arial" panose="020B0604020202020204" pitchFamily="34" charset="0"/>
              </a:rPr>
              <a:t>: browse the twelve career clusters and engage with the resources, hearing from employers about their organisations and what they are looking for in new recruits</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Employer interviews</a:t>
            </a:r>
            <a:r>
              <a:rPr lang="en-GB" sz="2400" dirty="0">
                <a:latin typeface="Arial" panose="020B0604020202020204" pitchFamily="34" charset="0"/>
                <a:cs typeface="Arial" panose="020B0604020202020204" pitchFamily="34" charset="0"/>
              </a:rPr>
              <a:t>: additional interviews with employers from a range of different organisations</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Employer panel</a:t>
            </a:r>
            <a:r>
              <a:rPr lang="en-GB" sz="2400" dirty="0">
                <a:latin typeface="Arial" panose="020B0604020202020204" pitchFamily="34" charset="0"/>
                <a:cs typeface="Arial" panose="020B0604020202020204" pitchFamily="34" charset="0"/>
              </a:rPr>
              <a:t>: hear from a diverse group of employers about the types of skills they are looking for</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Where can your postdoc take you</a:t>
            </a:r>
            <a:r>
              <a:rPr lang="en-GB" sz="2400" dirty="0">
                <a:latin typeface="Arial" panose="020B0604020202020204" pitchFamily="34" charset="0"/>
                <a:cs typeface="Arial" panose="020B0604020202020204" pitchFamily="34" charset="0"/>
              </a:rPr>
              <a:t>? and </a:t>
            </a:r>
            <a:r>
              <a:rPr lang="en-GB" sz="2400" u="sng" dirty="0">
                <a:solidFill>
                  <a:schemeClr val="accent1"/>
                </a:solidFill>
                <a:latin typeface="Arial" panose="020B0604020202020204" pitchFamily="34" charset="0"/>
                <a:cs typeface="Arial" panose="020B0604020202020204" pitchFamily="34" charset="0"/>
              </a:rPr>
              <a:t>Former postdoc case studies </a:t>
            </a:r>
            <a:r>
              <a:rPr lang="en-GB" sz="2400" dirty="0">
                <a:latin typeface="Arial" panose="020B0604020202020204" pitchFamily="34" charset="0"/>
                <a:cs typeface="Arial" panose="020B0604020202020204" pitchFamily="34" charset="0"/>
              </a:rPr>
              <a:t>are videos and interviews to inspire you as to what your postdoc can lead on to</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Employer insights</a:t>
            </a:r>
            <a:r>
              <a:rPr lang="en-GB" sz="2400" dirty="0">
                <a:latin typeface="Arial" panose="020B0604020202020204" pitchFamily="34" charset="0"/>
                <a:cs typeface="Arial" panose="020B0604020202020204" pitchFamily="34" charset="0"/>
              </a:rPr>
              <a:t>: some key themes that have emerged from employer co-creation in terms of key skills, competencies and mindsets. </a:t>
            </a:r>
          </a:p>
          <a:p>
            <a:pPr marL="571500" indent="-5715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571500" indent="-571500">
              <a:buFontTx/>
              <a:buChar char="-"/>
            </a:pPr>
            <a:endParaRPr lang="en-GB" sz="2400" dirty="0">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9F2018D8-1E5D-407E-976F-34E985832D4E}"/>
              </a:ext>
            </a:extLst>
          </p:cNvPr>
          <p:cNvSpPr txBox="1"/>
          <p:nvPr/>
        </p:nvSpPr>
        <p:spPr>
          <a:xfrm>
            <a:off x="26801084" y="5961633"/>
            <a:ext cx="2128980" cy="1077218"/>
          </a:xfrm>
          <a:prstGeom prst="rect">
            <a:avLst/>
          </a:prstGeom>
          <a:noFill/>
        </p:spPr>
        <p:txBody>
          <a:bodyPr wrap="square" rtlCol="0">
            <a:spAutoFit/>
          </a:bodyPr>
          <a:lstStyle/>
          <a:p>
            <a:r>
              <a:rPr lang="en-GB" sz="3200" b="1" dirty="0">
                <a:solidFill>
                  <a:srgbClr val="7030A0"/>
                </a:solidFill>
                <a:latin typeface="Arial" panose="020B0604020202020204" pitchFamily="34" charset="0"/>
                <a:cs typeface="Arial" panose="020B0604020202020204" pitchFamily="34" charset="0"/>
              </a:rPr>
              <a:t>Career clusters</a:t>
            </a:r>
          </a:p>
        </p:txBody>
      </p:sp>
      <p:sp>
        <p:nvSpPr>
          <p:cNvPr id="47" name="TextBox 46">
            <a:extLst>
              <a:ext uri="{FF2B5EF4-FFF2-40B4-BE49-F238E27FC236}">
                <a16:creationId xmlns:a16="http://schemas.microsoft.com/office/drawing/2014/main" id="{2867B070-493A-4081-8C61-5C20E139FF5E}"/>
              </a:ext>
            </a:extLst>
          </p:cNvPr>
          <p:cNvSpPr txBox="1"/>
          <p:nvPr/>
        </p:nvSpPr>
        <p:spPr>
          <a:xfrm>
            <a:off x="28677169" y="5357999"/>
            <a:ext cx="2329623" cy="1077218"/>
          </a:xfrm>
          <a:prstGeom prst="rect">
            <a:avLst/>
          </a:prstGeom>
          <a:noFill/>
        </p:spPr>
        <p:txBody>
          <a:bodyPr wrap="square" rtlCol="0">
            <a:spAutoFit/>
          </a:bodyPr>
          <a:lstStyle/>
          <a:p>
            <a:r>
              <a:rPr lang="en-GB" sz="3200" b="1" dirty="0">
                <a:solidFill>
                  <a:srgbClr val="00B0F0"/>
                </a:solidFill>
                <a:latin typeface="Arial" panose="020B0604020202020204" pitchFamily="34" charset="0"/>
                <a:cs typeface="Arial" panose="020B0604020202020204" pitchFamily="34" charset="0"/>
              </a:rPr>
              <a:t>Employer interviews</a:t>
            </a:r>
          </a:p>
        </p:txBody>
      </p:sp>
      <p:sp>
        <p:nvSpPr>
          <p:cNvPr id="48" name="TextBox 47">
            <a:extLst>
              <a:ext uri="{FF2B5EF4-FFF2-40B4-BE49-F238E27FC236}">
                <a16:creationId xmlns:a16="http://schemas.microsoft.com/office/drawing/2014/main" id="{7F094A61-73DF-4DC3-855C-6EBBE441D911}"/>
              </a:ext>
            </a:extLst>
          </p:cNvPr>
          <p:cNvSpPr txBox="1"/>
          <p:nvPr/>
        </p:nvSpPr>
        <p:spPr>
          <a:xfrm>
            <a:off x="31625425" y="5961169"/>
            <a:ext cx="2128980" cy="1077218"/>
          </a:xfrm>
          <a:prstGeom prst="rect">
            <a:avLst/>
          </a:prstGeom>
          <a:noFill/>
        </p:spPr>
        <p:txBody>
          <a:bodyPr wrap="square" rtlCol="0">
            <a:spAutoFit/>
          </a:bodyPr>
          <a:lstStyle/>
          <a:p>
            <a:r>
              <a:rPr lang="en-GB" sz="3200" b="1" dirty="0">
                <a:solidFill>
                  <a:srgbClr val="FF0000"/>
                </a:solidFill>
                <a:latin typeface="Arial" panose="020B0604020202020204" pitchFamily="34" charset="0"/>
                <a:cs typeface="Arial" panose="020B0604020202020204" pitchFamily="34" charset="0"/>
              </a:rPr>
              <a:t>Case studies</a:t>
            </a:r>
          </a:p>
        </p:txBody>
      </p:sp>
      <p:sp>
        <p:nvSpPr>
          <p:cNvPr id="49" name="TextBox 48">
            <a:extLst>
              <a:ext uri="{FF2B5EF4-FFF2-40B4-BE49-F238E27FC236}">
                <a16:creationId xmlns:a16="http://schemas.microsoft.com/office/drawing/2014/main" id="{F652E08B-EEAC-4D13-A7AF-E19E0BEA19BE}"/>
              </a:ext>
            </a:extLst>
          </p:cNvPr>
          <p:cNvSpPr txBox="1"/>
          <p:nvPr/>
        </p:nvSpPr>
        <p:spPr>
          <a:xfrm>
            <a:off x="33329864" y="5343885"/>
            <a:ext cx="3749871" cy="1077218"/>
          </a:xfrm>
          <a:prstGeom prst="rect">
            <a:avLst/>
          </a:prstGeom>
          <a:noFill/>
        </p:spPr>
        <p:txBody>
          <a:bodyPr wrap="square" rtlCol="0">
            <a:spAutoFit/>
          </a:bodyPr>
          <a:lstStyle/>
          <a:p>
            <a:r>
              <a:rPr lang="en-GB" sz="3200" b="1" dirty="0">
                <a:solidFill>
                  <a:srgbClr val="FFC000"/>
                </a:solidFill>
                <a:latin typeface="Arial" panose="020B0604020202020204" pitchFamily="34" charset="0"/>
                <a:cs typeface="Arial" panose="020B0604020202020204" pitchFamily="34" charset="0"/>
              </a:rPr>
              <a:t>Researching organisations</a:t>
            </a:r>
          </a:p>
        </p:txBody>
      </p:sp>
      <p:sp>
        <p:nvSpPr>
          <p:cNvPr id="50" name="TextBox 49">
            <a:extLst>
              <a:ext uri="{FF2B5EF4-FFF2-40B4-BE49-F238E27FC236}">
                <a16:creationId xmlns:a16="http://schemas.microsoft.com/office/drawing/2014/main" id="{74F6779E-7022-4916-894B-813B7F9AC9B7}"/>
              </a:ext>
            </a:extLst>
          </p:cNvPr>
          <p:cNvSpPr txBox="1"/>
          <p:nvPr/>
        </p:nvSpPr>
        <p:spPr>
          <a:xfrm>
            <a:off x="36262776" y="5994193"/>
            <a:ext cx="3430092" cy="1077218"/>
          </a:xfrm>
          <a:prstGeom prst="rect">
            <a:avLst/>
          </a:prstGeom>
          <a:noFill/>
        </p:spPr>
        <p:txBody>
          <a:bodyPr wrap="square" rtlCol="0">
            <a:spAutoFit/>
          </a:bodyPr>
          <a:lstStyle/>
          <a:p>
            <a:r>
              <a:rPr lang="en-GB" sz="3200" b="1" dirty="0">
                <a:solidFill>
                  <a:schemeClr val="accent5">
                    <a:lumMod val="75000"/>
                  </a:schemeClr>
                </a:solidFill>
                <a:latin typeface="Arial" panose="020B0604020202020204" pitchFamily="34" charset="0"/>
                <a:cs typeface="Arial" panose="020B0604020202020204" pitchFamily="34" charset="0"/>
              </a:rPr>
              <a:t>Searching job boards by skills</a:t>
            </a:r>
          </a:p>
        </p:txBody>
      </p:sp>
      <p:sp>
        <p:nvSpPr>
          <p:cNvPr id="51" name="TextBox 50">
            <a:extLst>
              <a:ext uri="{FF2B5EF4-FFF2-40B4-BE49-F238E27FC236}">
                <a16:creationId xmlns:a16="http://schemas.microsoft.com/office/drawing/2014/main" id="{0C955AFF-652E-4A59-A25F-F328BD5B84C4}"/>
              </a:ext>
            </a:extLst>
          </p:cNvPr>
          <p:cNvSpPr txBox="1"/>
          <p:nvPr/>
        </p:nvSpPr>
        <p:spPr>
          <a:xfrm>
            <a:off x="16786547" y="11997190"/>
            <a:ext cx="8113954" cy="1938992"/>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Becoming aware of your skills</a:t>
            </a:r>
          </a:p>
          <a:p>
            <a:pPr algn="ctr"/>
            <a:endParaRPr lang="en-GB" sz="4000" b="1" dirty="0">
              <a:latin typeface="Arial" panose="020B0604020202020204" pitchFamily="34" charset="0"/>
              <a:cs typeface="Arial" panose="020B0604020202020204" pitchFamily="34" charset="0"/>
            </a:endParaRPr>
          </a:p>
          <a:p>
            <a:pPr marL="571500" indent="-571500" algn="ctr">
              <a:buFontTx/>
              <a:buChar char="-"/>
            </a:pPr>
            <a:endParaRPr lang="en-GB" sz="4000" b="1" dirty="0">
              <a:latin typeface="Arial" panose="020B0604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6208D73D-AA00-48AF-A475-495DD904306B}"/>
              </a:ext>
            </a:extLst>
          </p:cNvPr>
          <p:cNvSpPr txBox="1"/>
          <p:nvPr/>
        </p:nvSpPr>
        <p:spPr>
          <a:xfrm>
            <a:off x="15345664" y="12788886"/>
            <a:ext cx="11180716" cy="1938992"/>
          </a:xfrm>
          <a:prstGeom prst="rect">
            <a:avLst/>
          </a:prstGeom>
          <a:noFill/>
        </p:spPr>
        <p:txBody>
          <a:bodyPr wrap="square" rtlCol="0">
            <a:spAutoFit/>
          </a:bodyPr>
          <a:lstStyle/>
          <a:p>
            <a:pPr marL="457200" indent="-4572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Skills identification</a:t>
            </a:r>
          </a:p>
          <a:p>
            <a:pPr marL="457200" indent="-4572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Building your skills inventory </a:t>
            </a:r>
            <a:r>
              <a:rPr lang="en-GB" sz="2400" dirty="0">
                <a:latin typeface="Arial" panose="020B0604020202020204" pitchFamily="34" charset="0"/>
                <a:cs typeface="Arial" panose="020B0604020202020204" pitchFamily="34" charset="0"/>
              </a:rPr>
              <a:t>– helps to inform your CV and LinkedIn profile</a:t>
            </a:r>
          </a:p>
          <a:p>
            <a:pPr marL="457200" indent="-457200">
              <a:buFont typeface="Arial" panose="020B0604020202020204" pitchFamily="34" charset="0"/>
              <a:buChar char="•"/>
            </a:pPr>
            <a:r>
              <a:rPr lang="en-GB" sz="2400" dirty="0">
                <a:latin typeface="Arial" panose="020B0604020202020204" pitchFamily="34" charset="0"/>
                <a:cs typeface="Arial" panose="020B0604020202020204" pitchFamily="34" charset="0"/>
              </a:rPr>
              <a:t>Tools to identify your skills: </a:t>
            </a:r>
            <a:r>
              <a:rPr lang="en-GB" sz="2400" u="sng" dirty="0">
                <a:solidFill>
                  <a:schemeClr val="accent1"/>
                </a:solidFill>
                <a:latin typeface="Arial" panose="020B0604020202020204" pitchFamily="34" charset="0"/>
                <a:cs typeface="Arial" panose="020B0604020202020204" pitchFamily="34" charset="0"/>
              </a:rPr>
              <a:t>DIY self-evaluation</a:t>
            </a:r>
          </a:p>
          <a:p>
            <a:pPr marL="457200" indent="-457200">
              <a:buFont typeface="Arial" panose="020B0604020202020204" pitchFamily="34" charset="0"/>
              <a:buChar char="•"/>
            </a:pPr>
            <a:r>
              <a:rPr lang="en-GB" sz="2400" dirty="0">
                <a:latin typeface="Arial" panose="020B0604020202020204" pitchFamily="34" charset="0"/>
                <a:cs typeface="Arial" panose="020B0604020202020204" pitchFamily="34" charset="0"/>
              </a:rPr>
              <a:t>Examples of key transferable skills and how postdocs have demonstrated them – </a:t>
            </a:r>
            <a:r>
              <a:rPr lang="en-GB" sz="2400" u="sng" dirty="0">
                <a:solidFill>
                  <a:schemeClr val="accent1"/>
                </a:solidFill>
                <a:latin typeface="Arial" panose="020B0604020202020204" pitchFamily="34" charset="0"/>
                <a:cs typeface="Arial" panose="020B0604020202020204" pitchFamily="34" charset="0"/>
              </a:rPr>
              <a:t>Showcasing your skills to employers</a:t>
            </a:r>
          </a:p>
        </p:txBody>
      </p:sp>
      <p:sp>
        <p:nvSpPr>
          <p:cNvPr id="57" name="Rectangle 56">
            <a:extLst>
              <a:ext uri="{FF2B5EF4-FFF2-40B4-BE49-F238E27FC236}">
                <a16:creationId xmlns:a16="http://schemas.microsoft.com/office/drawing/2014/main" id="{3E02819F-4A1A-4543-9533-D0BF9BBC078D}"/>
              </a:ext>
            </a:extLst>
          </p:cNvPr>
          <p:cNvSpPr/>
          <p:nvPr/>
        </p:nvSpPr>
        <p:spPr>
          <a:xfrm>
            <a:off x="15157142" y="9415579"/>
            <a:ext cx="11726279" cy="2308324"/>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Combining Reflect and Explore with your own assessment of your skills, are you aware of any skills gaps that you might need to fill, particularly if you have a specific career in mind? Be critical, but also be aware that many employers are flexible in their requirements and may take you on and then offer training and development opportunities once you are there. Informational interviews are a great way to get a feel for this.</a:t>
            </a:r>
          </a:p>
        </p:txBody>
      </p:sp>
      <p:sp>
        <p:nvSpPr>
          <p:cNvPr id="58" name="Rectangle 57">
            <a:extLst>
              <a:ext uri="{FF2B5EF4-FFF2-40B4-BE49-F238E27FC236}">
                <a16:creationId xmlns:a16="http://schemas.microsoft.com/office/drawing/2014/main" id="{25E18A58-1C25-4F2D-9C1D-5A568363A498}"/>
              </a:ext>
            </a:extLst>
          </p:cNvPr>
          <p:cNvSpPr/>
          <p:nvPr/>
        </p:nvSpPr>
        <p:spPr>
          <a:xfrm>
            <a:off x="15147329" y="11856776"/>
            <a:ext cx="11251437" cy="30350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a:extLst>
              <a:ext uri="{FF2B5EF4-FFF2-40B4-BE49-F238E27FC236}">
                <a16:creationId xmlns:a16="http://schemas.microsoft.com/office/drawing/2014/main" id="{3208536F-6D43-4109-9072-86861A9F2466}"/>
              </a:ext>
            </a:extLst>
          </p:cNvPr>
          <p:cNvSpPr txBox="1"/>
          <p:nvPr/>
        </p:nvSpPr>
        <p:spPr>
          <a:xfrm>
            <a:off x="16623328" y="15134767"/>
            <a:ext cx="8259276" cy="1938992"/>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Tools for career development</a:t>
            </a:r>
          </a:p>
          <a:p>
            <a:endParaRPr lang="en-GB" sz="4000" b="1" dirty="0">
              <a:latin typeface="Arial" panose="020B0604020202020204" pitchFamily="34" charset="0"/>
              <a:cs typeface="Arial" panose="020B0604020202020204" pitchFamily="34" charset="0"/>
            </a:endParaRPr>
          </a:p>
          <a:p>
            <a:pPr marL="571500" indent="-571500">
              <a:buFontTx/>
              <a:buChar char="-"/>
            </a:pPr>
            <a:endParaRPr lang="en-GB" sz="4000" b="1"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78003D45-6197-4D35-A553-1B1E2D99C201}"/>
              </a:ext>
            </a:extLst>
          </p:cNvPr>
          <p:cNvSpPr txBox="1"/>
          <p:nvPr/>
        </p:nvSpPr>
        <p:spPr>
          <a:xfrm>
            <a:off x="15356661" y="16713701"/>
            <a:ext cx="11363591" cy="3785652"/>
          </a:xfrm>
          <a:prstGeom prst="rect">
            <a:avLst/>
          </a:prstGeom>
          <a:noFill/>
        </p:spPr>
        <p:txBody>
          <a:bodyPr wrap="square" rtlCol="0">
            <a:spAutoFit/>
          </a:bodyPr>
          <a:lstStyle/>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CVs: </a:t>
            </a:r>
            <a:r>
              <a:rPr lang="en-GB" sz="2400" u="sng" dirty="0">
                <a:solidFill>
                  <a:schemeClr val="accent1"/>
                </a:solidFill>
                <a:latin typeface="Arial" panose="020B0604020202020204" pitchFamily="34" charset="0"/>
                <a:cs typeface="Arial" panose="020B0604020202020204" pitchFamily="34" charset="0"/>
              </a:rPr>
              <a:t>Understanding CVs </a:t>
            </a:r>
            <a:r>
              <a:rPr lang="en-GB" sz="2400" dirty="0">
                <a:latin typeface="Arial" panose="020B0604020202020204" pitchFamily="34" charset="0"/>
                <a:cs typeface="Arial" panose="020B0604020202020204" pitchFamily="34" charset="0"/>
              </a:rPr>
              <a:t>and </a:t>
            </a:r>
            <a:r>
              <a:rPr lang="en-GB" sz="2400" u="sng" dirty="0">
                <a:solidFill>
                  <a:schemeClr val="accent1"/>
                </a:solidFill>
                <a:latin typeface="Arial" panose="020B0604020202020204" pitchFamily="34" charset="0"/>
                <a:cs typeface="Arial" panose="020B0604020202020204" pitchFamily="34" charset="0"/>
              </a:rPr>
              <a:t>CVs beyond academia</a:t>
            </a: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LinkedIn: </a:t>
            </a:r>
            <a:r>
              <a:rPr lang="en-GB" sz="2400" u="sng" dirty="0">
                <a:solidFill>
                  <a:schemeClr val="accent1"/>
                </a:solidFill>
                <a:latin typeface="Arial" panose="020B0604020202020204" pitchFamily="34" charset="0"/>
                <a:cs typeface="Arial" panose="020B0604020202020204" pitchFamily="34" charset="0"/>
              </a:rPr>
              <a:t>The basics of a LinkedIn profile</a:t>
            </a: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Networking: </a:t>
            </a:r>
            <a:r>
              <a:rPr lang="en-GB" sz="2400" u="sng" dirty="0">
                <a:solidFill>
                  <a:schemeClr val="accent1"/>
                </a:solidFill>
                <a:latin typeface="Arial" panose="020B0604020202020204" pitchFamily="34" charset="0"/>
                <a:cs typeface="Arial" panose="020B0604020202020204" pitchFamily="34" charset="0"/>
              </a:rPr>
              <a:t>Introduction to networking, Understanding in-person networking events</a:t>
            </a:r>
            <a:r>
              <a:rPr lang="en-GB" sz="2400" dirty="0">
                <a:latin typeface="Arial" panose="020B0604020202020204" pitchFamily="34" charset="0"/>
                <a:cs typeface="Arial" panose="020B0604020202020204" pitchFamily="34" charset="0"/>
                <a:hlinkClick r:id="rId3"/>
              </a:rPr>
              <a:t> </a:t>
            </a:r>
            <a:r>
              <a:rPr lang="en-GB" sz="2400" dirty="0">
                <a:latin typeface="Arial" panose="020B0604020202020204" pitchFamily="34" charset="0"/>
                <a:cs typeface="Arial" panose="020B0604020202020204" pitchFamily="34" charset="0"/>
              </a:rPr>
              <a:t>and </a:t>
            </a:r>
            <a:r>
              <a:rPr lang="en-GB" sz="2400" u="sng" dirty="0">
                <a:solidFill>
                  <a:schemeClr val="accent1"/>
                </a:solidFill>
                <a:latin typeface="Arial" panose="020B0604020202020204" pitchFamily="34" charset="0"/>
                <a:cs typeface="Arial" panose="020B0604020202020204" pitchFamily="34" charset="0"/>
              </a:rPr>
              <a:t>Navigating the world of virtual networking events</a:t>
            </a: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Informational Interviews: </a:t>
            </a:r>
            <a:r>
              <a:rPr lang="en-GB" sz="2400" u="sng" dirty="0">
                <a:solidFill>
                  <a:schemeClr val="accent1"/>
                </a:solidFill>
                <a:latin typeface="Arial" panose="020B0604020202020204" pitchFamily="34" charset="0"/>
                <a:cs typeface="Arial" panose="020B0604020202020204" pitchFamily="34" charset="0"/>
              </a:rPr>
              <a:t>portal resource </a:t>
            </a:r>
            <a:r>
              <a:rPr lang="en-GB" sz="2400" dirty="0">
                <a:latin typeface="Arial" panose="020B0604020202020204" pitchFamily="34" charset="0"/>
                <a:cs typeface="Arial" panose="020B0604020202020204" pitchFamily="34" charset="0"/>
              </a:rPr>
              <a:t>and on-demand </a:t>
            </a:r>
            <a:r>
              <a:rPr lang="en-GB" sz="2400" u="sng" dirty="0">
                <a:solidFill>
                  <a:schemeClr val="accent1"/>
                </a:solidFill>
                <a:latin typeface="Arial" panose="020B0604020202020204" pitchFamily="34" charset="0"/>
                <a:cs typeface="Arial" panose="020B0604020202020204" pitchFamily="34" charset="0"/>
              </a:rPr>
              <a:t>video </a:t>
            </a:r>
          </a:p>
          <a:p>
            <a:pPr marL="571500" indent="-57150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Decoding job descriptions</a:t>
            </a:r>
            <a:r>
              <a:rPr lang="en-GB" sz="2400" dirty="0">
                <a:latin typeface="Arial" panose="020B0604020202020204" pitchFamily="34" charset="0"/>
                <a:cs typeface="Arial" panose="020B0604020202020204" pitchFamily="34" charset="0"/>
              </a:rPr>
              <a:t>: taking a job description and breaking it down into the skills required and where you might have demonstrated these skills.</a:t>
            </a: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There will be more sessions/resources available on LinkedIn and CVs in the next quarter </a:t>
            </a:r>
          </a:p>
          <a:p>
            <a:pPr marL="571500" indent="-571500">
              <a:buFontTx/>
              <a:buChar char="-"/>
            </a:pPr>
            <a:endParaRPr lang="en-GB" sz="2400" dirty="0">
              <a:latin typeface="Arial" panose="020B0604020202020204" pitchFamily="34" charset="0"/>
              <a:cs typeface="Arial" panose="020B0604020202020204" pitchFamily="34" charset="0"/>
            </a:endParaRPr>
          </a:p>
        </p:txBody>
      </p:sp>
      <p:sp>
        <p:nvSpPr>
          <p:cNvPr id="61" name="Rectangle 60">
            <a:extLst>
              <a:ext uri="{FF2B5EF4-FFF2-40B4-BE49-F238E27FC236}">
                <a16:creationId xmlns:a16="http://schemas.microsoft.com/office/drawing/2014/main" id="{4B045DBE-15B9-4943-8419-D013D033E06C}"/>
              </a:ext>
            </a:extLst>
          </p:cNvPr>
          <p:cNvSpPr/>
          <p:nvPr/>
        </p:nvSpPr>
        <p:spPr>
          <a:xfrm>
            <a:off x="15147329" y="15066254"/>
            <a:ext cx="11278892" cy="51421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6FA4EDC8-02E4-4D46-8E6E-FE0D2BA93260}"/>
              </a:ext>
            </a:extLst>
          </p:cNvPr>
          <p:cNvSpPr txBox="1"/>
          <p:nvPr/>
        </p:nvSpPr>
        <p:spPr>
          <a:xfrm>
            <a:off x="27337873" y="19350779"/>
            <a:ext cx="8259276" cy="1938992"/>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Skills Development resources</a:t>
            </a:r>
          </a:p>
          <a:p>
            <a:endParaRPr lang="en-GB" sz="4000" b="1" dirty="0">
              <a:latin typeface="Arial" panose="020B0604020202020204" pitchFamily="34" charset="0"/>
              <a:cs typeface="Arial" panose="020B0604020202020204" pitchFamily="34" charset="0"/>
            </a:endParaRPr>
          </a:p>
          <a:p>
            <a:pPr marL="571500" indent="-571500">
              <a:buFontTx/>
              <a:buChar char="-"/>
            </a:pPr>
            <a:endParaRPr lang="en-GB" sz="4000" b="1" dirty="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A75E70C0-07B4-43BF-A042-87F6672331A5}"/>
              </a:ext>
            </a:extLst>
          </p:cNvPr>
          <p:cNvSpPr txBox="1"/>
          <p:nvPr/>
        </p:nvSpPr>
        <p:spPr>
          <a:xfrm>
            <a:off x="27622060" y="22350761"/>
            <a:ext cx="10700782" cy="2308324"/>
          </a:xfrm>
          <a:prstGeom prst="rect">
            <a:avLst/>
          </a:prstGeom>
          <a:noFill/>
        </p:spPr>
        <p:txBody>
          <a:bodyPr wrap="square" rtlCol="0">
            <a:spAutoFit/>
          </a:bodyPr>
          <a:lstStyle/>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Leadership</a:t>
            </a:r>
            <a:r>
              <a:rPr lang="en-GB" sz="2400" u="sng" dirty="0">
                <a:solidFill>
                  <a:schemeClr val="accent1"/>
                </a:solidFill>
                <a:latin typeface="Arial" panose="020B0604020202020204" pitchFamily="34" charset="0"/>
                <a:cs typeface="Arial" panose="020B0604020202020204" pitchFamily="34" charset="0"/>
              </a:rPr>
              <a:t>: Introduction to Leadership videos and resources</a:t>
            </a:r>
          </a:p>
          <a:p>
            <a:pPr marL="571500" indent="-5715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Creativity: </a:t>
            </a:r>
            <a:r>
              <a:rPr lang="en-GB" sz="2400" u="sng" dirty="0">
                <a:solidFill>
                  <a:schemeClr val="accent1"/>
                </a:solidFill>
                <a:latin typeface="Arial" panose="020B0604020202020204" pitchFamily="34" charset="0"/>
                <a:cs typeface="Arial" panose="020B0604020202020204" pitchFamily="34" charset="0"/>
              </a:rPr>
              <a:t>How to create your next great idea</a:t>
            </a:r>
          </a:p>
          <a:p>
            <a:pPr marL="571500" indent="-5715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GB" sz="2400" dirty="0">
                <a:latin typeface="Arial" panose="020B0604020202020204" pitchFamily="34" charset="0"/>
                <a:cs typeface="Arial" panose="020B0604020202020204" pitchFamily="34" charset="0"/>
              </a:rPr>
              <a:t>Communication: The secrets of storytelling (on-demand resources coming soon)</a:t>
            </a:r>
          </a:p>
        </p:txBody>
      </p:sp>
      <p:sp>
        <p:nvSpPr>
          <p:cNvPr id="64" name="Rectangle 63">
            <a:extLst>
              <a:ext uri="{FF2B5EF4-FFF2-40B4-BE49-F238E27FC236}">
                <a16:creationId xmlns:a16="http://schemas.microsoft.com/office/drawing/2014/main" id="{8E359D56-8831-4540-84DE-EDC5984A51C4}"/>
              </a:ext>
            </a:extLst>
          </p:cNvPr>
          <p:cNvSpPr/>
          <p:nvPr/>
        </p:nvSpPr>
        <p:spPr>
          <a:xfrm>
            <a:off x="26897383" y="19272959"/>
            <a:ext cx="12568802" cy="57502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TextBox 72">
            <a:extLst>
              <a:ext uri="{FF2B5EF4-FFF2-40B4-BE49-F238E27FC236}">
                <a16:creationId xmlns:a16="http://schemas.microsoft.com/office/drawing/2014/main" id="{76D934D2-429A-4F04-8C22-066F0B51C8E0}"/>
              </a:ext>
            </a:extLst>
          </p:cNvPr>
          <p:cNvSpPr txBox="1"/>
          <p:nvPr/>
        </p:nvSpPr>
        <p:spPr>
          <a:xfrm>
            <a:off x="27444240" y="20111489"/>
            <a:ext cx="11572499" cy="193899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Co-creation with employers has given us insight into some of the most in-demand transferable skills. We have developed resources around these skills so you have an awareness of them, so that you can reflect on where you might have demonstrated them and whether you should seek to develop them further. There will be more skills development resources as we progress through the pilot. </a:t>
            </a:r>
          </a:p>
        </p:txBody>
      </p:sp>
      <p:sp>
        <p:nvSpPr>
          <p:cNvPr id="74" name="TextBox 73">
            <a:extLst>
              <a:ext uri="{FF2B5EF4-FFF2-40B4-BE49-F238E27FC236}">
                <a16:creationId xmlns:a16="http://schemas.microsoft.com/office/drawing/2014/main" id="{7ABB487C-B020-4BCF-8644-6A98B527079C}"/>
              </a:ext>
            </a:extLst>
          </p:cNvPr>
          <p:cNvSpPr txBox="1"/>
          <p:nvPr/>
        </p:nvSpPr>
        <p:spPr>
          <a:xfrm>
            <a:off x="15262762" y="15916210"/>
            <a:ext cx="11163459" cy="830997"/>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Practical tips for maximising the tools and strategies commonly used in career development and recruitment.</a:t>
            </a:r>
          </a:p>
        </p:txBody>
      </p:sp>
      <p:sp>
        <p:nvSpPr>
          <p:cNvPr id="75" name="TextBox 74">
            <a:extLst>
              <a:ext uri="{FF2B5EF4-FFF2-40B4-BE49-F238E27FC236}">
                <a16:creationId xmlns:a16="http://schemas.microsoft.com/office/drawing/2014/main" id="{47A6A562-FB0E-4814-BACA-95A3CB18D066}"/>
              </a:ext>
            </a:extLst>
          </p:cNvPr>
          <p:cNvSpPr txBox="1"/>
          <p:nvPr/>
        </p:nvSpPr>
        <p:spPr>
          <a:xfrm>
            <a:off x="17368230" y="20509727"/>
            <a:ext cx="8259276" cy="1938992"/>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Your fellow cohort members</a:t>
            </a:r>
          </a:p>
          <a:p>
            <a:endParaRPr lang="en-GB" sz="4000" b="1" dirty="0">
              <a:latin typeface="Arial" panose="020B0604020202020204" pitchFamily="34" charset="0"/>
              <a:cs typeface="Arial" panose="020B0604020202020204" pitchFamily="34" charset="0"/>
            </a:endParaRPr>
          </a:p>
          <a:p>
            <a:pPr marL="571500" indent="-571500">
              <a:buFontTx/>
              <a:buChar char="-"/>
            </a:pPr>
            <a:endParaRPr lang="en-GB" sz="4000" b="1" dirty="0">
              <a:latin typeface="Arial" panose="020B0604020202020204" pitchFamily="34" charset="0"/>
              <a:cs typeface="Arial" panose="020B0604020202020204" pitchFamily="34" charset="0"/>
            </a:endParaRPr>
          </a:p>
        </p:txBody>
      </p:sp>
      <p:sp>
        <p:nvSpPr>
          <p:cNvPr id="76" name="TextBox 75">
            <a:extLst>
              <a:ext uri="{FF2B5EF4-FFF2-40B4-BE49-F238E27FC236}">
                <a16:creationId xmlns:a16="http://schemas.microsoft.com/office/drawing/2014/main" id="{AA05AE18-44DB-40CC-A40D-39485A2D832F}"/>
              </a:ext>
            </a:extLst>
          </p:cNvPr>
          <p:cNvSpPr txBox="1"/>
          <p:nvPr/>
        </p:nvSpPr>
        <p:spPr>
          <a:xfrm>
            <a:off x="4143584" y="19778139"/>
            <a:ext cx="10175167" cy="707886"/>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Mural resources from social sessions</a:t>
            </a:r>
          </a:p>
        </p:txBody>
      </p:sp>
      <p:sp>
        <p:nvSpPr>
          <p:cNvPr id="77" name="TextBox 76">
            <a:extLst>
              <a:ext uri="{FF2B5EF4-FFF2-40B4-BE49-F238E27FC236}">
                <a16:creationId xmlns:a16="http://schemas.microsoft.com/office/drawing/2014/main" id="{835F1749-D540-4EA6-95E2-DF46BD9E308F}"/>
              </a:ext>
            </a:extLst>
          </p:cNvPr>
          <p:cNvSpPr txBox="1"/>
          <p:nvPr/>
        </p:nvSpPr>
        <p:spPr>
          <a:xfrm>
            <a:off x="15280461" y="21339142"/>
            <a:ext cx="10936747" cy="378565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Hopefully you will have started to get to know each other through your coaching/buddy groups and interactions in live sessions. We encourage you to support and reach out to each other on Slack and use the following:</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Cohort member Bios </a:t>
            </a:r>
            <a:r>
              <a:rPr lang="en-GB" sz="2400" dirty="0">
                <a:latin typeface="Arial" panose="020B0604020202020204" pitchFamily="34" charset="0"/>
                <a:cs typeface="Arial" panose="020B0604020202020204" pitchFamily="34" charset="0"/>
              </a:rPr>
              <a:t>– check out each other Bios and add your own if you haven’t done so already</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Career cluster preferences </a:t>
            </a:r>
            <a:r>
              <a:rPr lang="en-GB" sz="2400" dirty="0">
                <a:latin typeface="Arial" panose="020B0604020202020204" pitchFamily="34" charset="0"/>
                <a:cs typeface="Arial" panose="020B0604020202020204" pitchFamily="34" charset="0"/>
              </a:rPr>
              <a:t>– see which of your fellow cohort members have similar interests to you and consider reaching out for a chat.</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78" name="Rectangle 77">
            <a:extLst>
              <a:ext uri="{FF2B5EF4-FFF2-40B4-BE49-F238E27FC236}">
                <a16:creationId xmlns:a16="http://schemas.microsoft.com/office/drawing/2014/main" id="{890CFCED-562B-473E-BA20-046409071D46}"/>
              </a:ext>
            </a:extLst>
          </p:cNvPr>
          <p:cNvSpPr/>
          <p:nvPr/>
        </p:nvSpPr>
        <p:spPr>
          <a:xfrm>
            <a:off x="15147329" y="20382860"/>
            <a:ext cx="11278892" cy="46403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TextBox 78">
            <a:extLst>
              <a:ext uri="{FF2B5EF4-FFF2-40B4-BE49-F238E27FC236}">
                <a16:creationId xmlns:a16="http://schemas.microsoft.com/office/drawing/2014/main" id="{FD3430B6-5053-4856-A529-BE93D02B6B13}"/>
              </a:ext>
            </a:extLst>
          </p:cNvPr>
          <p:cNvSpPr txBox="1"/>
          <p:nvPr/>
        </p:nvSpPr>
        <p:spPr>
          <a:xfrm>
            <a:off x="2359126" y="21274348"/>
            <a:ext cx="12331634" cy="378565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You can still contribute to some of the Murals we have created in our social sessions:</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Challenging your assumptions </a:t>
            </a:r>
            <a:r>
              <a:rPr lang="en-GB" sz="2400" dirty="0">
                <a:latin typeface="Arial" panose="020B0604020202020204" pitchFamily="34" charset="0"/>
                <a:cs typeface="Arial" panose="020B0604020202020204" pitchFamily="34" charset="0"/>
              </a:rPr>
              <a:t>– what assumptions have you been making?</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Your current work-related superpower </a:t>
            </a:r>
            <a:r>
              <a:rPr lang="en-GB" sz="2400" dirty="0">
                <a:latin typeface="Arial" panose="020B0604020202020204" pitchFamily="34" charset="0"/>
                <a:cs typeface="Arial" panose="020B0604020202020204" pitchFamily="34" charset="0"/>
              </a:rPr>
              <a:t>– chance to reflect on your strengths and look at each others</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u="sng" dirty="0">
                <a:solidFill>
                  <a:schemeClr val="accent1"/>
                </a:solidFill>
                <a:latin typeface="Arial" panose="020B0604020202020204" pitchFamily="34" charset="0"/>
                <a:cs typeface="Arial" panose="020B0604020202020204" pitchFamily="34" charset="0"/>
              </a:rPr>
              <a:t>The Ideal PI for your career development </a:t>
            </a:r>
            <a:r>
              <a:rPr lang="en-GB" sz="2400" dirty="0">
                <a:latin typeface="Arial" panose="020B0604020202020204" pitchFamily="34" charset="0"/>
                <a:cs typeface="Arial" panose="020B0604020202020204" pitchFamily="34" charset="0"/>
              </a:rPr>
              <a:t>– give your thoughts as we try to create the ideal PI to support your career development in terms of their attributes and behaviours.</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72E6B544-0B9B-4C0B-A8B6-E342F16A63E6}"/>
              </a:ext>
            </a:extLst>
          </p:cNvPr>
          <p:cNvSpPr/>
          <p:nvPr/>
        </p:nvSpPr>
        <p:spPr>
          <a:xfrm>
            <a:off x="2192024" y="19498471"/>
            <a:ext cx="12568803" cy="55247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A297167-C009-490B-BCCD-9126AE2DEF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40100" y="507651"/>
            <a:ext cx="1227411" cy="429442"/>
          </a:xfrm>
          <a:prstGeom prst="rect">
            <a:avLst/>
          </a:prstGeom>
        </p:spPr>
      </p:pic>
      <p:sp>
        <p:nvSpPr>
          <p:cNvPr id="9" name="TextBox 8">
            <a:extLst>
              <a:ext uri="{FF2B5EF4-FFF2-40B4-BE49-F238E27FC236}">
                <a16:creationId xmlns:a16="http://schemas.microsoft.com/office/drawing/2014/main" id="{9F250FF1-AA68-42D6-8506-DF6D5110BD0C}"/>
              </a:ext>
            </a:extLst>
          </p:cNvPr>
          <p:cNvSpPr txBox="1"/>
          <p:nvPr/>
        </p:nvSpPr>
        <p:spPr>
          <a:xfrm>
            <a:off x="31705587" y="243368"/>
            <a:ext cx="9137613" cy="92333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This work is licensed under the Creative Commons Attribution-</a:t>
            </a:r>
            <a:r>
              <a:rPr lang="en-GB" dirty="0" err="1">
                <a:latin typeface="Arial" panose="020B0604020202020204" pitchFamily="34" charset="0"/>
                <a:cs typeface="Arial" panose="020B0604020202020204" pitchFamily="34" charset="0"/>
              </a:rPr>
              <a:t>NonCommercial</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ShareAlike</a:t>
            </a:r>
            <a:r>
              <a:rPr lang="en-GB" dirty="0">
                <a:latin typeface="Arial" panose="020B0604020202020204" pitchFamily="34" charset="0"/>
                <a:cs typeface="Arial" panose="020B0604020202020204" pitchFamily="34" charset="0"/>
              </a:rPr>
              <a:t> 4.0 International License. </a:t>
            </a:r>
          </a:p>
          <a:p>
            <a:r>
              <a:rPr lang="en-GB" dirty="0">
                <a:latin typeface="Arial" panose="020B0604020202020204" pitchFamily="34" charset="0"/>
                <a:cs typeface="Arial" panose="020B0604020202020204" pitchFamily="34" charset="0"/>
              </a:rPr>
              <a:t>To view a copy of this license, </a:t>
            </a:r>
            <a:r>
              <a:rPr lang="en-GB" u="sng" dirty="0">
                <a:latin typeface="Arial" panose="020B0604020202020204" pitchFamily="34" charset="0"/>
                <a:cs typeface="Arial" panose="020B0604020202020204" pitchFamily="34" charset="0"/>
                <a:hlinkClick r:id="rId5"/>
              </a:rPr>
              <a:t>https://creativecommons.org/licenses/by-nc-sa/4.0/</a:t>
            </a:r>
            <a:endParaRPr lang="en-GB"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690563504"/>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bcc73e-d8de-441a-b99d-e758dba1c806">
      <Terms xmlns="http://schemas.microsoft.com/office/infopath/2007/PartnerControls"/>
    </lcf76f155ced4ddcb4097134ff3c332f>
    <TaxCatchAll xmlns="0757f244-bd35-4f25-896d-2ed58d471a3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90A0724ED16404792313B3B688BEC25" ma:contentTypeVersion="12" ma:contentTypeDescription="Create a new document." ma:contentTypeScope="" ma:versionID="4198ddea708923ae2dc5ab375f02c76b">
  <xsd:schema xmlns:xsd="http://www.w3.org/2001/XMLSchema" xmlns:xs="http://www.w3.org/2001/XMLSchema" xmlns:p="http://schemas.microsoft.com/office/2006/metadata/properties" xmlns:ns2="33bcc73e-d8de-441a-b99d-e758dba1c806" xmlns:ns3="0757f244-bd35-4f25-896d-2ed58d471a3c" targetNamespace="http://schemas.microsoft.com/office/2006/metadata/properties" ma:root="true" ma:fieldsID="fbd9a21ad1ecb1e9b7c9332f33488176" ns2:_="" ns3:_="">
    <xsd:import namespace="33bcc73e-d8de-441a-b99d-e758dba1c806"/>
    <xsd:import namespace="0757f244-bd35-4f25-896d-2ed58d471a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bcc73e-d8de-441a-b99d-e758dba1c8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fd38f81-9561-40ce-98eb-cd713668d4d7"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57f244-bd35-4f25-896d-2ed58d471a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f7452918-d508-4fd0-951f-f4a50464b6cd}" ma:internalName="TaxCatchAll" ma:showField="CatchAllData" ma:web="0757f244-bd35-4f25-896d-2ed58d471a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092F64-7EDB-4B25-96C0-C830403295AD}">
  <ds:schemaRefs>
    <ds:schemaRef ds:uri="http://schemas.microsoft.com/sharepoint/v3/contenttype/forms"/>
  </ds:schemaRefs>
</ds:datastoreItem>
</file>

<file path=customXml/itemProps2.xml><?xml version="1.0" encoding="utf-8"?>
<ds:datastoreItem xmlns:ds="http://schemas.openxmlformats.org/officeDocument/2006/customXml" ds:itemID="{05D3AC00-9977-49DB-A282-CB72DFBF8E58}">
  <ds:schemaRefs>
    <ds:schemaRef ds:uri="http://schemas.microsoft.com/office/2006/metadata/properties"/>
    <ds:schemaRef ds:uri="http://schemas.microsoft.com/office/infopath/2007/PartnerControls"/>
    <ds:schemaRef ds:uri="33bcc73e-d8de-441a-b99d-e758dba1c806"/>
    <ds:schemaRef ds:uri="0757f244-bd35-4f25-896d-2ed58d471a3c"/>
  </ds:schemaRefs>
</ds:datastoreItem>
</file>

<file path=customXml/itemProps3.xml><?xml version="1.0" encoding="utf-8"?>
<ds:datastoreItem xmlns:ds="http://schemas.openxmlformats.org/officeDocument/2006/customXml" ds:itemID="{5B24B90C-708C-4901-B07C-F02A33F3EB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bcc73e-d8de-441a-b99d-e758dba1c806"/>
    <ds:schemaRef ds:uri="0757f244-bd35-4f25-896d-2ed58d471a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580</TotalTime>
  <Words>1357</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CircularStd-Book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Dubaissi, Eamon</dc:creator>
  <cp:lastModifiedBy>McBride, Fiona [fmcbride]</cp:lastModifiedBy>
  <cp:revision>51</cp:revision>
  <dcterms:created xsi:type="dcterms:W3CDTF">2022-07-28T11:57:09Z</dcterms:created>
  <dcterms:modified xsi:type="dcterms:W3CDTF">2023-06-21T13:16:28Z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0x010100A90A0724ED16404792313B3B688BEC25</vt:lpwstr>
  </property>
</Properties>
</file>